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1" r:id="rId1"/>
  </p:sldMasterIdLst>
  <p:notesMasterIdLst>
    <p:notesMasterId r:id="rId55"/>
  </p:notesMasterIdLst>
  <p:handoutMasterIdLst>
    <p:handoutMasterId r:id="rId56"/>
  </p:handoutMasterIdLst>
  <p:sldIdLst>
    <p:sldId id="256" r:id="rId2"/>
    <p:sldId id="602" r:id="rId3"/>
    <p:sldId id="603" r:id="rId4"/>
    <p:sldId id="604" r:id="rId5"/>
    <p:sldId id="605" r:id="rId6"/>
    <p:sldId id="606" r:id="rId7"/>
    <p:sldId id="532" r:id="rId8"/>
    <p:sldId id="523" r:id="rId9"/>
    <p:sldId id="557" r:id="rId10"/>
    <p:sldId id="591" r:id="rId11"/>
    <p:sldId id="653" r:id="rId12"/>
    <p:sldId id="558" r:id="rId13"/>
    <p:sldId id="257" r:id="rId14"/>
    <p:sldId id="258" r:id="rId15"/>
    <p:sldId id="645" r:id="rId16"/>
    <p:sldId id="616" r:id="rId17"/>
    <p:sldId id="262" r:id="rId18"/>
    <p:sldId id="259" r:id="rId19"/>
    <p:sldId id="263" r:id="rId20"/>
    <p:sldId id="264" r:id="rId21"/>
    <p:sldId id="694" r:id="rId22"/>
    <p:sldId id="696" r:id="rId23"/>
    <p:sldId id="697" r:id="rId24"/>
    <p:sldId id="700" r:id="rId25"/>
    <p:sldId id="699" r:id="rId26"/>
    <p:sldId id="268" r:id="rId27"/>
    <p:sldId id="708" r:id="rId28"/>
    <p:sldId id="701" r:id="rId29"/>
    <p:sldId id="702" r:id="rId30"/>
    <p:sldId id="703" r:id="rId31"/>
    <p:sldId id="704" r:id="rId32"/>
    <p:sldId id="714" r:id="rId33"/>
    <p:sldId id="716" r:id="rId34"/>
    <p:sldId id="717" r:id="rId35"/>
    <p:sldId id="718" r:id="rId36"/>
    <p:sldId id="715" r:id="rId37"/>
    <p:sldId id="617" r:id="rId38"/>
    <p:sldId id="273" r:id="rId39"/>
    <p:sldId id="705" r:id="rId40"/>
    <p:sldId id="274" r:id="rId41"/>
    <p:sldId id="276" r:id="rId42"/>
    <p:sldId id="709" r:id="rId43"/>
    <p:sldId id="710" r:id="rId44"/>
    <p:sldId id="712" r:id="rId45"/>
    <p:sldId id="713" r:id="rId46"/>
    <p:sldId id="281" r:id="rId47"/>
    <p:sldId id="706" r:id="rId48"/>
    <p:sldId id="283" r:id="rId49"/>
    <p:sldId id="711" r:id="rId50"/>
    <p:sldId id="284" r:id="rId51"/>
    <p:sldId id="289" r:id="rId52"/>
    <p:sldId id="290" r:id="rId53"/>
    <p:sldId id="633" r:id="rId54"/>
  </p:sldIdLst>
  <p:sldSz cx="9144000" cy="6858000" type="screen4x3"/>
  <p:notesSz cx="7099300" cy="10234613"/>
  <p:kinsoku lang="zh-TW" invalStChars="" invalEndChars=""/>
  <p:defaultTextStyle>
    <a:defPPr>
      <a:defRPr lang="zh-TW"/>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99FF"/>
    <a:srgbClr val="00FFCC"/>
    <a:srgbClr val="FF0000"/>
    <a:srgbClr val="0557C1"/>
    <a:srgbClr val="0000CC"/>
    <a:srgbClr val="000000"/>
    <a:srgbClr val="4F81BD"/>
    <a:srgbClr val="8000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21" autoAdjust="0"/>
    <p:restoredTop sz="94899" autoAdjust="0"/>
  </p:normalViewPr>
  <p:slideViewPr>
    <p:cSldViewPr>
      <p:cViewPr varScale="1">
        <p:scale>
          <a:sx n="62" d="100"/>
          <a:sy n="62" d="100"/>
        </p:scale>
        <p:origin x="58" y="281"/>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58869"/>
    </p:cViewPr>
  </p:sorterViewPr>
  <p:notesViewPr>
    <p:cSldViewPr>
      <p:cViewPr varScale="1">
        <p:scale>
          <a:sx n="80" d="100"/>
          <a:sy n="80" d="100"/>
        </p:scale>
        <p:origin x="3486" y="69"/>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471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46150" y="4862513"/>
            <a:ext cx="5207000" cy="460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655" tIns="46988" rIns="95655" bIns="46988" numCol="1" anchor="t" anchorCtr="0" compatLnSpc="1">
            <a:prstTxWarp prst="textNoShape">
              <a:avLst/>
            </a:prstTxWarp>
          </a:bodyPr>
          <a:lstStyle/>
          <a:p>
            <a:pPr lvl="0"/>
            <a:r>
              <a:rPr lang="en-US" altLang="zh-TW" noProof="0"/>
              <a:t>Click to edit Master text styles</a:t>
            </a:r>
          </a:p>
          <a:p>
            <a:pPr lvl="1"/>
            <a:r>
              <a:rPr lang="en-US" altLang="zh-TW" noProof="0"/>
              <a:t>Second level</a:t>
            </a:r>
          </a:p>
          <a:p>
            <a:pPr lvl="2"/>
            <a:r>
              <a:rPr lang="en-US" altLang="zh-TW" noProof="0"/>
              <a:t>Third level</a:t>
            </a:r>
          </a:p>
          <a:p>
            <a:pPr lvl="3"/>
            <a:r>
              <a:rPr lang="en-US" altLang="zh-TW" noProof="0"/>
              <a:t>Fourth level</a:t>
            </a:r>
          </a:p>
          <a:p>
            <a:pPr lvl="4"/>
            <a:r>
              <a:rPr lang="en-US" altLang="zh-TW" noProof="0"/>
              <a:t>Fifth level</a:t>
            </a:r>
          </a:p>
        </p:txBody>
      </p:sp>
      <p:sp>
        <p:nvSpPr>
          <p:cNvPr id="3075" name="Rectangle 3"/>
          <p:cNvSpPr>
            <a:spLocks noGrp="1" noRot="1" noChangeAspect="1" noChangeArrowheads="1" noTextEdit="1"/>
          </p:cNvSpPr>
          <p:nvPr>
            <p:ph type="sldImg" idx="2"/>
          </p:nvPr>
        </p:nvSpPr>
        <p:spPr bwMode="auto">
          <a:xfrm>
            <a:off x="1000125" y="774700"/>
            <a:ext cx="5099050" cy="38227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12843789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a:xfrm>
            <a:off x="1001713" y="774700"/>
            <a:ext cx="5095875" cy="3822700"/>
          </a:xfrm>
          <a:ln/>
        </p:spPr>
      </p:sp>
      <p:sp>
        <p:nvSpPr>
          <p:cNvPr id="5123" name="備忘稿版面配置區 2"/>
          <p:cNvSpPr>
            <a:spLocks noGrp="1"/>
          </p:cNvSpPr>
          <p:nvPr>
            <p:ph type="body" idx="1"/>
          </p:nvPr>
        </p:nvSpPr>
        <p:spPr>
          <a:noFill/>
        </p:spPr>
        <p:txBody>
          <a:bodyPr/>
          <a:lstStyle/>
          <a:p>
            <a:endParaRPr lang="zh-TW" altLang="en-US"/>
          </a:p>
        </p:txBody>
      </p:sp>
    </p:spTree>
    <p:extLst>
      <p:ext uri="{BB962C8B-B14F-4D97-AF65-F5344CB8AC3E}">
        <p14:creationId xmlns:p14="http://schemas.microsoft.com/office/powerpoint/2010/main" val="287416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31F2C-6AA4-33B0-80BF-A3FA665301BF}"/>
            </a:ext>
          </a:extLst>
        </p:cNvPr>
        <p:cNvGrpSpPr/>
        <p:nvPr/>
      </p:nvGrpSpPr>
      <p:grpSpPr>
        <a:xfrm>
          <a:off x="0" y="0"/>
          <a:ext cx="0" cy="0"/>
          <a:chOff x="0" y="0"/>
          <a:chExt cx="0" cy="0"/>
        </a:xfrm>
      </p:grpSpPr>
      <p:sp>
        <p:nvSpPr>
          <p:cNvPr id="7170" name="投影片圖像版面配置區 1">
            <a:extLst>
              <a:ext uri="{FF2B5EF4-FFF2-40B4-BE49-F238E27FC236}">
                <a16:creationId xmlns:a16="http://schemas.microsoft.com/office/drawing/2014/main" id="{F56B0644-AC51-394A-287D-77D2566BCD4B}"/>
              </a:ext>
            </a:extLst>
          </p:cNvPr>
          <p:cNvSpPr>
            <a:spLocks noGrp="1" noRot="1" noChangeAspect="1" noTextEdit="1"/>
          </p:cNvSpPr>
          <p:nvPr>
            <p:ph type="sldImg"/>
          </p:nvPr>
        </p:nvSpPr>
        <p:spPr>
          <a:xfrm>
            <a:off x="1001713" y="774700"/>
            <a:ext cx="5095875" cy="3822700"/>
          </a:xfrm>
          <a:ln/>
        </p:spPr>
      </p:sp>
      <p:sp>
        <p:nvSpPr>
          <p:cNvPr id="7171" name="備忘稿版面配置區 2">
            <a:extLst>
              <a:ext uri="{FF2B5EF4-FFF2-40B4-BE49-F238E27FC236}">
                <a16:creationId xmlns:a16="http://schemas.microsoft.com/office/drawing/2014/main" id="{530E3544-71AC-3A9E-1AAF-BA7AD0EFFA64}"/>
              </a:ext>
            </a:extLst>
          </p:cNvPr>
          <p:cNvSpPr>
            <a:spLocks noGrp="1"/>
          </p:cNvSpPr>
          <p:nvPr>
            <p:ph type="body" idx="1"/>
          </p:nvPr>
        </p:nvSpPr>
        <p:spPr>
          <a:noFill/>
        </p:spPr>
        <p:txBody>
          <a:bodyPr/>
          <a:lstStyle/>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t>電影</a:t>
            </a:r>
            <a:r>
              <a:rPr lang="en-US" altLang="zh-TW" dirty="0"/>
              <a:t>《</a:t>
            </a:r>
            <a:r>
              <a:rPr lang="zh-TW" altLang="en-US" dirty="0"/>
              <a:t>赤壁</a:t>
            </a:r>
            <a:r>
              <a:rPr lang="en-US" altLang="zh-TW" dirty="0"/>
              <a:t>》</a:t>
            </a:r>
            <a:r>
              <a:rPr lang="zh-TW" altLang="en-US" dirty="0"/>
              <a:t>中，諸葛亮說：</a:t>
            </a:r>
            <a:r>
              <a:rPr lang="en-US" altLang="zh-TW" dirty="0"/>
              <a:t>"</a:t>
            </a:r>
            <a:r>
              <a:rPr lang="zh-TW" altLang="en-US" dirty="0"/>
              <a:t>什麼都略懂一點，生活才多彩一點。</a:t>
            </a:r>
          </a:p>
          <a:p>
            <a:r>
              <a:rPr lang="zh-TW" altLang="en-US" dirty="0"/>
              <a:t>諸葛亮說周瑜的陣過時了，周瑜問：「你也懂陣法？」他說：「略懂。」</a:t>
            </a:r>
          </a:p>
          <a:p>
            <a:r>
              <a:rPr lang="zh-TW" altLang="en-US" dirty="0"/>
              <a:t>諸葛亮要給馬接生。周瑜問</a:t>
            </a:r>
            <a:r>
              <a:rPr lang="en-US" altLang="zh-TW" dirty="0"/>
              <a:t>:</a:t>
            </a:r>
            <a:r>
              <a:rPr lang="zh-TW" altLang="en-US" dirty="0"/>
              <a:t>「這個你也懂？」他說</a:t>
            </a:r>
            <a:r>
              <a:rPr lang="en-US" altLang="zh-TW" dirty="0"/>
              <a:t>:</a:t>
            </a:r>
            <a:r>
              <a:rPr lang="zh-TW" altLang="en-US" dirty="0"/>
              <a:t>「略懂，略懂。」而後，為母馬接了生。</a:t>
            </a:r>
          </a:p>
          <a:p>
            <a:r>
              <a:rPr lang="zh-TW" altLang="en-US" dirty="0"/>
              <a:t>當周瑜問他是否懂琴，他也是說了句「略懂」。合琴中，琴聲如同有生命一般，讓人讚不絕口。</a:t>
            </a:r>
          </a:p>
          <a:p>
            <a:r>
              <a:rPr lang="zh-TW" altLang="en-US" dirty="0"/>
              <a:t>誠然，我們只有什麼都略懂一點，我們的人生才會更加豐富多彩，才能更好的應對生活的風浪。</a:t>
            </a:r>
          </a:p>
          <a:p>
            <a:r>
              <a:rPr lang="zh-TW" altLang="en-US" dirty="0"/>
              <a:t>原文網址：</a:t>
            </a:r>
            <a:r>
              <a:rPr lang="en-US" altLang="zh-TW" dirty="0"/>
              <a:t>https://kknews.cc/essay/r3ejo84.html</a:t>
            </a:r>
            <a:endParaRPr lang="zh-TW" altLang="en-US" dirty="0"/>
          </a:p>
        </p:txBody>
      </p:sp>
    </p:spTree>
    <p:extLst>
      <p:ext uri="{BB962C8B-B14F-4D97-AF65-F5344CB8AC3E}">
        <p14:creationId xmlns:p14="http://schemas.microsoft.com/office/powerpoint/2010/main" val="752232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圖像版面配置區 1"/>
          <p:cNvSpPr>
            <a:spLocks noGrp="1" noRot="1" noChangeAspect="1" noTextEdit="1"/>
          </p:cNvSpPr>
          <p:nvPr>
            <p:ph type="sldImg"/>
          </p:nvPr>
        </p:nvSpPr>
        <p:spPr>
          <a:xfrm>
            <a:off x="1001713" y="774700"/>
            <a:ext cx="5095875" cy="3822700"/>
          </a:xfrm>
          <a:ln/>
        </p:spPr>
      </p:sp>
      <p:sp>
        <p:nvSpPr>
          <p:cNvPr id="7171" name="備忘稿版面配置區 2"/>
          <p:cNvSpPr>
            <a:spLocks noGrp="1"/>
          </p:cNvSpPr>
          <p:nvPr>
            <p:ph type="body" idx="1"/>
          </p:nvPr>
        </p:nvSpPr>
        <p:spPr>
          <a:noFill/>
        </p:spPr>
        <p:txBody>
          <a:bodyPr/>
          <a:lstStyle/>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t>電影</a:t>
            </a:r>
            <a:r>
              <a:rPr lang="en-US" altLang="zh-TW" dirty="0"/>
              <a:t>《</a:t>
            </a:r>
            <a:r>
              <a:rPr lang="zh-TW" altLang="en-US" dirty="0"/>
              <a:t>赤壁</a:t>
            </a:r>
            <a:r>
              <a:rPr lang="en-US" altLang="zh-TW" dirty="0"/>
              <a:t>》</a:t>
            </a:r>
            <a:r>
              <a:rPr lang="zh-TW" altLang="en-US" dirty="0"/>
              <a:t>中，諸葛亮說：</a:t>
            </a:r>
            <a:r>
              <a:rPr lang="en-US" altLang="zh-TW" dirty="0"/>
              <a:t>"</a:t>
            </a:r>
            <a:r>
              <a:rPr lang="zh-TW" altLang="en-US" dirty="0"/>
              <a:t>什麼都略懂一點，生活才多彩一點。</a:t>
            </a:r>
          </a:p>
          <a:p>
            <a:r>
              <a:rPr lang="zh-TW" altLang="en-US" dirty="0"/>
              <a:t>諸葛亮說周瑜的陣過時了，周瑜問：「你也懂陣法？」他說：「略懂。」</a:t>
            </a:r>
          </a:p>
          <a:p>
            <a:r>
              <a:rPr lang="zh-TW" altLang="en-US" dirty="0"/>
              <a:t>諸葛亮要給馬接生。周瑜問</a:t>
            </a:r>
            <a:r>
              <a:rPr lang="en-US" altLang="zh-TW" dirty="0"/>
              <a:t>:</a:t>
            </a:r>
            <a:r>
              <a:rPr lang="zh-TW" altLang="en-US" dirty="0"/>
              <a:t>「這個你也懂？」他說</a:t>
            </a:r>
            <a:r>
              <a:rPr lang="en-US" altLang="zh-TW" dirty="0"/>
              <a:t>:</a:t>
            </a:r>
            <a:r>
              <a:rPr lang="zh-TW" altLang="en-US" dirty="0"/>
              <a:t>「略懂，略懂。」而後，為母馬接了生。</a:t>
            </a:r>
          </a:p>
          <a:p>
            <a:r>
              <a:rPr lang="zh-TW" altLang="en-US" dirty="0"/>
              <a:t>當周瑜問他是否懂琴，他也是說了句「略懂」。合琴中，琴聲如同有生命一般，讓人讚不絕口。</a:t>
            </a:r>
          </a:p>
          <a:p>
            <a:r>
              <a:rPr lang="zh-TW" altLang="en-US" dirty="0"/>
              <a:t>誠然，我們只有什麼都略懂一點，我們的人生才會更加豐富多彩，才能更好的應對生活的風浪。</a:t>
            </a:r>
          </a:p>
          <a:p>
            <a:r>
              <a:rPr lang="zh-TW" altLang="en-US" dirty="0"/>
              <a:t>原文網址：</a:t>
            </a:r>
            <a:r>
              <a:rPr lang="en-US" altLang="zh-TW" dirty="0"/>
              <a:t>https://kknews.cc/essay/r3ejo84.html</a:t>
            </a:r>
            <a:endParaRPr lang="zh-TW" altLang="en-US" dirty="0"/>
          </a:p>
        </p:txBody>
      </p:sp>
    </p:spTree>
    <p:extLst>
      <p:ext uri="{BB962C8B-B14F-4D97-AF65-F5344CB8AC3E}">
        <p14:creationId xmlns:p14="http://schemas.microsoft.com/office/powerpoint/2010/main" val="1415902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001713" y="774700"/>
            <a:ext cx="5095875" cy="3822700"/>
          </a:xfrm>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353984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001713" y="774700"/>
            <a:ext cx="5095875" cy="3822700"/>
          </a:xfrm>
        </p:spPr>
      </p:sp>
      <p:sp>
        <p:nvSpPr>
          <p:cNvPr id="3" name="備忘稿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1979110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1795B-60A1-8515-82F3-53DE495CC6E3}"/>
            </a:ext>
          </a:extLst>
        </p:cNvPr>
        <p:cNvGrpSpPr/>
        <p:nvPr/>
      </p:nvGrpSpPr>
      <p:grpSpPr>
        <a:xfrm>
          <a:off x="0" y="0"/>
          <a:ext cx="0" cy="0"/>
          <a:chOff x="0" y="0"/>
          <a:chExt cx="0" cy="0"/>
        </a:xfrm>
      </p:grpSpPr>
      <p:sp>
        <p:nvSpPr>
          <p:cNvPr id="7170" name="投影片圖像版面配置區 1">
            <a:extLst>
              <a:ext uri="{FF2B5EF4-FFF2-40B4-BE49-F238E27FC236}">
                <a16:creationId xmlns:a16="http://schemas.microsoft.com/office/drawing/2014/main" id="{E1D8E840-85B5-0F75-74CC-7DD94DA89F70}"/>
              </a:ext>
            </a:extLst>
          </p:cNvPr>
          <p:cNvSpPr>
            <a:spLocks noGrp="1" noRot="1" noChangeAspect="1" noTextEdit="1"/>
          </p:cNvSpPr>
          <p:nvPr>
            <p:ph type="sldImg"/>
          </p:nvPr>
        </p:nvSpPr>
        <p:spPr>
          <a:xfrm>
            <a:off x="1001713" y="774700"/>
            <a:ext cx="5095875" cy="3822700"/>
          </a:xfrm>
          <a:ln/>
        </p:spPr>
      </p:sp>
      <p:sp>
        <p:nvSpPr>
          <p:cNvPr id="7171" name="備忘稿版面配置區 2">
            <a:extLst>
              <a:ext uri="{FF2B5EF4-FFF2-40B4-BE49-F238E27FC236}">
                <a16:creationId xmlns:a16="http://schemas.microsoft.com/office/drawing/2014/main" id="{54C004D2-BCBD-E05E-6917-6AC4ADD52828}"/>
              </a:ext>
            </a:extLst>
          </p:cNvPr>
          <p:cNvSpPr>
            <a:spLocks noGrp="1"/>
          </p:cNvSpPr>
          <p:nvPr>
            <p:ph type="body" idx="1"/>
          </p:nvPr>
        </p:nvSpPr>
        <p:spPr>
          <a:noFill/>
        </p:spPr>
        <p:txBody>
          <a:bodyPr/>
          <a:lstStyle/>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t>電影</a:t>
            </a:r>
            <a:r>
              <a:rPr lang="en-US" altLang="zh-TW" dirty="0"/>
              <a:t>《</a:t>
            </a:r>
            <a:r>
              <a:rPr lang="zh-TW" altLang="en-US" dirty="0"/>
              <a:t>赤壁</a:t>
            </a:r>
            <a:r>
              <a:rPr lang="en-US" altLang="zh-TW" dirty="0"/>
              <a:t>》</a:t>
            </a:r>
            <a:r>
              <a:rPr lang="zh-TW" altLang="en-US" dirty="0"/>
              <a:t>中，諸葛亮說：</a:t>
            </a:r>
            <a:r>
              <a:rPr lang="en-US" altLang="zh-TW" dirty="0"/>
              <a:t>"</a:t>
            </a:r>
            <a:r>
              <a:rPr lang="zh-TW" altLang="en-US" dirty="0"/>
              <a:t>什麼都略懂一點，生活才多彩一點。</a:t>
            </a:r>
          </a:p>
          <a:p>
            <a:r>
              <a:rPr lang="zh-TW" altLang="en-US" dirty="0"/>
              <a:t>諸葛亮說周瑜的陣過時了，周瑜問：「你也懂陣法？」他說：「略懂。」</a:t>
            </a:r>
          </a:p>
          <a:p>
            <a:r>
              <a:rPr lang="zh-TW" altLang="en-US" dirty="0"/>
              <a:t>諸葛亮要給馬接生。周瑜問</a:t>
            </a:r>
            <a:r>
              <a:rPr lang="en-US" altLang="zh-TW" dirty="0"/>
              <a:t>:</a:t>
            </a:r>
            <a:r>
              <a:rPr lang="zh-TW" altLang="en-US" dirty="0"/>
              <a:t>「這個你也懂？」他說</a:t>
            </a:r>
            <a:r>
              <a:rPr lang="en-US" altLang="zh-TW" dirty="0"/>
              <a:t>:</a:t>
            </a:r>
            <a:r>
              <a:rPr lang="zh-TW" altLang="en-US" dirty="0"/>
              <a:t>「略懂，略懂。」而後，為母馬接了生。</a:t>
            </a:r>
          </a:p>
          <a:p>
            <a:r>
              <a:rPr lang="zh-TW" altLang="en-US" dirty="0"/>
              <a:t>當周瑜問他是否懂琴，他也是說了句「略懂」。合琴中，琴聲如同有生命一般，讓人讚不絕口。</a:t>
            </a:r>
          </a:p>
          <a:p>
            <a:r>
              <a:rPr lang="zh-TW" altLang="en-US" dirty="0"/>
              <a:t>誠然，我們只有什麼都略懂一點，我們的人生才會更加豐富多彩，才能更好的應對生活的風浪。</a:t>
            </a:r>
          </a:p>
          <a:p>
            <a:r>
              <a:rPr lang="zh-TW" altLang="en-US" dirty="0"/>
              <a:t>原文網址：</a:t>
            </a:r>
            <a:r>
              <a:rPr lang="en-US" altLang="zh-TW" dirty="0"/>
              <a:t>https://kknews.cc/essay/r3ejo84.html</a:t>
            </a:r>
            <a:endParaRPr lang="zh-TW" altLang="en-US" dirty="0"/>
          </a:p>
        </p:txBody>
      </p:sp>
    </p:spTree>
    <p:extLst>
      <p:ext uri="{BB962C8B-B14F-4D97-AF65-F5344CB8AC3E}">
        <p14:creationId xmlns:p14="http://schemas.microsoft.com/office/powerpoint/2010/main" val="2912521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001713" y="774700"/>
            <a:ext cx="5095875" cy="38227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742643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投影片圖像版面配置區 1"/>
          <p:cNvSpPr>
            <a:spLocks noGrp="1" noRot="1" noChangeAspect="1" noTextEdit="1"/>
          </p:cNvSpPr>
          <p:nvPr>
            <p:ph type="sldImg"/>
          </p:nvPr>
        </p:nvSpPr>
        <p:spPr>
          <a:xfrm>
            <a:off x="1001713" y="774700"/>
            <a:ext cx="5095875" cy="3822700"/>
          </a:xfrm>
          <a:ln/>
        </p:spPr>
      </p:sp>
      <p:sp>
        <p:nvSpPr>
          <p:cNvPr id="78851" name="備忘稿版面配置區 2"/>
          <p:cNvSpPr>
            <a:spLocks noGrp="1"/>
          </p:cNvSpPr>
          <p:nvPr>
            <p:ph type="body" idx="1"/>
          </p:nvPr>
        </p:nvSpPr>
        <p:spPr>
          <a:noFill/>
        </p:spPr>
        <p:txBody>
          <a:bodyPr/>
          <a:lstStyle/>
          <a:p>
            <a:r>
              <a:rPr lang="en-US" altLang="zh-TW"/>
              <a:t>WABA I: Assessment of Variation: eta</a:t>
            </a:r>
          </a:p>
          <a:p>
            <a:r>
              <a:rPr lang="en-US" altLang="zh-TW"/>
              <a:t>Each variable is assessed to determine whether the variable varies   </a:t>
            </a:r>
          </a:p>
          <a:p>
            <a:r>
              <a:rPr lang="en-US" altLang="zh-TW"/>
              <a:t>between group (suggesting within-group homogeneity). </a:t>
            </a:r>
          </a:p>
          <a:p>
            <a:r>
              <a:rPr lang="en-US" altLang="zh-TW"/>
              <a:t>within groups (suggesting within-group heterogeneity). </a:t>
            </a:r>
          </a:p>
          <a:p>
            <a:r>
              <a:rPr lang="en-US" altLang="zh-TW"/>
              <a:t>both between and within groups (suggesting individual differences rather than within-group homogeneity or heterogeneity). </a:t>
            </a:r>
          </a:p>
          <a:p>
            <a:endParaRPr lang="zh-TW" altLang="en-US"/>
          </a:p>
        </p:txBody>
      </p:sp>
      <p:sp>
        <p:nvSpPr>
          <p:cNvPr id="78852" name="投影片編號版面配置區 3"/>
          <p:cNvSpPr>
            <a:spLocks noGrp="1"/>
          </p:cNvSpPr>
          <p:nvPr>
            <p:ph type="sldNum" sz="quarter" idx="5"/>
          </p:nvPr>
        </p:nvSpPr>
        <p:spPr>
          <a:noFill/>
        </p:spPr>
        <p:txBody>
          <a:bodyPr/>
          <a:lstStyle>
            <a:lvl1pPr>
              <a:spcBef>
                <a:spcPct val="30000"/>
              </a:spcBef>
              <a:defRPr kumimoji="1" sz="1200">
                <a:solidFill>
                  <a:schemeClr val="tx1"/>
                </a:solidFill>
                <a:latin typeface="Arial" panose="020B0604020202020204" pitchFamily="34" charset="0"/>
                <a:ea typeface="新細明體" panose="02020500000000000000" pitchFamily="18" charset="-120"/>
              </a:defRPr>
            </a:lvl1pPr>
            <a:lvl2pPr marL="742950" indent="-285750">
              <a:spcBef>
                <a:spcPct val="30000"/>
              </a:spcBef>
              <a:defRPr kumimoji="1" sz="1200">
                <a:solidFill>
                  <a:schemeClr val="tx1"/>
                </a:solidFill>
                <a:latin typeface="Arial" panose="020B0604020202020204" pitchFamily="34" charset="0"/>
                <a:ea typeface="新細明體" panose="02020500000000000000" pitchFamily="18" charset="-120"/>
              </a:defRPr>
            </a:lvl2pPr>
            <a:lvl3pPr marL="1143000" indent="-228600">
              <a:spcBef>
                <a:spcPct val="30000"/>
              </a:spcBef>
              <a:defRPr kumimoji="1" sz="1200">
                <a:solidFill>
                  <a:schemeClr val="tx1"/>
                </a:solidFill>
                <a:latin typeface="Arial" panose="020B0604020202020204" pitchFamily="34" charset="0"/>
                <a:ea typeface="新細明體" panose="02020500000000000000" pitchFamily="18" charset="-120"/>
              </a:defRPr>
            </a:lvl3pPr>
            <a:lvl4pPr marL="1600200" indent="-228600">
              <a:spcBef>
                <a:spcPct val="30000"/>
              </a:spcBef>
              <a:defRPr kumimoji="1" sz="1200">
                <a:solidFill>
                  <a:schemeClr val="tx1"/>
                </a:solidFill>
                <a:latin typeface="Arial" panose="020B0604020202020204" pitchFamily="34" charset="0"/>
                <a:ea typeface="新細明體" panose="02020500000000000000" pitchFamily="18" charset="-120"/>
              </a:defRPr>
            </a:lvl4pPr>
            <a:lvl5pPr marL="2057400" indent="-228600">
              <a:spcBef>
                <a:spcPct val="30000"/>
              </a:spcBef>
              <a:defRPr kumimoji="1" sz="12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新細明體" panose="02020500000000000000" pitchFamily="18" charset="-120"/>
              </a:defRPr>
            </a:lvl9pPr>
          </a:lstStyle>
          <a:p>
            <a:pPr>
              <a:spcBef>
                <a:spcPct val="0"/>
              </a:spcBef>
            </a:pPr>
            <a:fld id="{1138D91E-EB19-435A-A2CA-50C89AF85B99}" type="slidenum">
              <a:rPr lang="en-US" altLang="zh-TW" smtClean="0"/>
              <a:pPr>
                <a:spcBef>
                  <a:spcPct val="0"/>
                </a:spcBef>
              </a:pPr>
              <a:t>22</a:t>
            </a:fld>
            <a:endParaRPr lang="en-US" altLang="zh-TW"/>
          </a:p>
        </p:txBody>
      </p:sp>
    </p:spTree>
    <p:extLst>
      <p:ext uri="{BB962C8B-B14F-4D97-AF65-F5344CB8AC3E}">
        <p14:creationId xmlns:p14="http://schemas.microsoft.com/office/powerpoint/2010/main" val="1439838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41BE0-1BE3-2508-B89A-E1891B87CAD0}"/>
            </a:ext>
          </a:extLst>
        </p:cNvPr>
        <p:cNvGrpSpPr/>
        <p:nvPr/>
      </p:nvGrpSpPr>
      <p:grpSpPr>
        <a:xfrm>
          <a:off x="0" y="0"/>
          <a:ext cx="0" cy="0"/>
          <a:chOff x="0" y="0"/>
          <a:chExt cx="0" cy="0"/>
        </a:xfrm>
      </p:grpSpPr>
      <p:sp>
        <p:nvSpPr>
          <p:cNvPr id="7170" name="投影片圖像版面配置區 1">
            <a:extLst>
              <a:ext uri="{FF2B5EF4-FFF2-40B4-BE49-F238E27FC236}">
                <a16:creationId xmlns:a16="http://schemas.microsoft.com/office/drawing/2014/main" id="{6AF61DCA-A3B9-79ED-67E6-02DEA18DC1DC}"/>
              </a:ext>
            </a:extLst>
          </p:cNvPr>
          <p:cNvSpPr>
            <a:spLocks noGrp="1" noRot="1" noChangeAspect="1" noTextEdit="1"/>
          </p:cNvSpPr>
          <p:nvPr>
            <p:ph type="sldImg"/>
          </p:nvPr>
        </p:nvSpPr>
        <p:spPr>
          <a:xfrm>
            <a:off x="1001713" y="774700"/>
            <a:ext cx="5095875" cy="3822700"/>
          </a:xfrm>
          <a:ln/>
        </p:spPr>
      </p:sp>
      <p:sp>
        <p:nvSpPr>
          <p:cNvPr id="7171" name="備忘稿版面配置區 2">
            <a:extLst>
              <a:ext uri="{FF2B5EF4-FFF2-40B4-BE49-F238E27FC236}">
                <a16:creationId xmlns:a16="http://schemas.microsoft.com/office/drawing/2014/main" id="{3B65D3AA-2312-A5DE-126C-DA897D2BC1AD}"/>
              </a:ext>
            </a:extLst>
          </p:cNvPr>
          <p:cNvSpPr>
            <a:spLocks noGrp="1"/>
          </p:cNvSpPr>
          <p:nvPr>
            <p:ph type="body" idx="1"/>
          </p:nvPr>
        </p:nvSpPr>
        <p:spPr>
          <a:noFill/>
        </p:spPr>
        <p:txBody>
          <a:bodyPr/>
          <a:lstStyle/>
          <a:p>
            <a:r>
              <a:rPr lang="en-US" altLang="zh-TW"/>
              <a:t>ReLU (Rectified Linear Unit</a:t>
            </a:r>
            <a:r>
              <a:rPr lang="zh-TW" altLang="en-US"/>
              <a:t>「修正線性單元」</a:t>
            </a:r>
            <a:r>
              <a:rPr lang="en-US" altLang="zh-TW"/>
              <a:t>)</a:t>
            </a:r>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t>電影</a:t>
            </a:r>
            <a:r>
              <a:rPr lang="en-US" altLang="zh-TW" dirty="0"/>
              <a:t>《</a:t>
            </a:r>
            <a:r>
              <a:rPr lang="zh-TW" altLang="en-US" dirty="0"/>
              <a:t>赤壁</a:t>
            </a:r>
            <a:r>
              <a:rPr lang="en-US" altLang="zh-TW" dirty="0"/>
              <a:t>》</a:t>
            </a:r>
            <a:r>
              <a:rPr lang="zh-TW" altLang="en-US" dirty="0"/>
              <a:t>中，諸葛亮說：</a:t>
            </a:r>
            <a:r>
              <a:rPr lang="en-US" altLang="zh-TW" dirty="0"/>
              <a:t>"</a:t>
            </a:r>
            <a:r>
              <a:rPr lang="zh-TW" altLang="en-US" dirty="0"/>
              <a:t>什麼都略懂一點，生活才多彩一點。</a:t>
            </a:r>
          </a:p>
          <a:p>
            <a:r>
              <a:rPr lang="zh-TW" altLang="en-US" dirty="0"/>
              <a:t>諸葛亮說周瑜的陣過時了，周瑜問：「你也懂陣法？」他說：「略懂。」</a:t>
            </a:r>
          </a:p>
          <a:p>
            <a:r>
              <a:rPr lang="zh-TW" altLang="en-US" dirty="0"/>
              <a:t>諸葛亮要給馬接生。周瑜問</a:t>
            </a:r>
            <a:r>
              <a:rPr lang="en-US" altLang="zh-TW" dirty="0"/>
              <a:t>:</a:t>
            </a:r>
            <a:r>
              <a:rPr lang="zh-TW" altLang="en-US" dirty="0"/>
              <a:t>「這個你也懂？」他說</a:t>
            </a:r>
            <a:r>
              <a:rPr lang="en-US" altLang="zh-TW" dirty="0"/>
              <a:t>:</a:t>
            </a:r>
            <a:r>
              <a:rPr lang="zh-TW" altLang="en-US" dirty="0"/>
              <a:t>「略懂，略懂。」而後，為母馬接了生。</a:t>
            </a:r>
          </a:p>
          <a:p>
            <a:r>
              <a:rPr lang="zh-TW" altLang="en-US" dirty="0"/>
              <a:t>當周瑜問他是否懂琴，他也是說了句「略懂」。合琴中，琴聲如同有生命一般，讓人讚不絕口。</a:t>
            </a:r>
          </a:p>
          <a:p>
            <a:r>
              <a:rPr lang="zh-TW" altLang="en-US" dirty="0"/>
              <a:t>誠然，我們只有什麼都略懂一點，我們的人生才會更加豐富多彩，才能更好的應對生活的風浪。</a:t>
            </a:r>
          </a:p>
          <a:p>
            <a:r>
              <a:rPr lang="zh-TW" altLang="en-US" dirty="0"/>
              <a:t>原文網址：</a:t>
            </a:r>
            <a:r>
              <a:rPr lang="en-US" altLang="zh-TW" dirty="0"/>
              <a:t>https://kknews.cc/essay/r3ejo84.html</a:t>
            </a:r>
            <a:endParaRPr lang="zh-TW" altLang="en-US" dirty="0"/>
          </a:p>
        </p:txBody>
      </p:sp>
    </p:spTree>
    <p:extLst>
      <p:ext uri="{BB962C8B-B14F-4D97-AF65-F5344CB8AC3E}">
        <p14:creationId xmlns:p14="http://schemas.microsoft.com/office/powerpoint/2010/main" val="3391534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1001713" y="774700"/>
            <a:ext cx="5095875" cy="38227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77169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標題投影片">
    <p:spTree>
      <p:nvGrpSpPr>
        <p:cNvPr id="1" name=""/>
        <p:cNvGrpSpPr/>
        <p:nvPr/>
      </p:nvGrpSpPr>
      <p:grpSpPr>
        <a:xfrm>
          <a:off x="0" y="0"/>
          <a:ext cx="0" cy="0"/>
          <a:chOff x="0" y="0"/>
          <a:chExt cx="0" cy="0"/>
        </a:xfrm>
      </p:grpSpPr>
      <p:pic>
        <p:nvPicPr>
          <p:cNvPr id="8" name="圖片 7"/>
          <p:cNvPicPr>
            <a:picLocks noChangeAspect="1"/>
          </p:cNvPicPr>
          <p:nvPr userDrawn="1"/>
        </p:nvPicPr>
        <p:blipFill>
          <a:blip r:embed="rId2"/>
          <a:stretch>
            <a:fillRect/>
          </a:stretch>
        </p:blipFill>
        <p:spPr>
          <a:xfrm>
            <a:off x="-13447" y="0"/>
            <a:ext cx="9170894" cy="6858000"/>
          </a:xfrm>
          <a:prstGeom prst="rect">
            <a:avLst/>
          </a:prstGeom>
        </p:spPr>
      </p:pic>
      <p:sp>
        <p:nvSpPr>
          <p:cNvPr id="2" name="標題 1"/>
          <p:cNvSpPr>
            <a:spLocks noGrp="1"/>
          </p:cNvSpPr>
          <p:nvPr>
            <p:ph type="ctrTitle"/>
          </p:nvPr>
        </p:nvSpPr>
        <p:spPr>
          <a:xfrm>
            <a:off x="601215" y="1052736"/>
            <a:ext cx="8243317" cy="2723725"/>
          </a:xfrm>
        </p:spPr>
        <p:txBody>
          <a:bodyPr/>
          <a:lstStyle>
            <a:lvl1pPr algn="ctr">
              <a:defRPr sz="4000" b="1">
                <a:solidFill>
                  <a:srgbClr val="FFFF00"/>
                </a:solidFill>
              </a:defRPr>
            </a:lvl1pPr>
          </a:lstStyle>
          <a:p>
            <a:r>
              <a:rPr lang="zh-TW" altLang="en-US"/>
              <a:t>按一下以編輯母片標題樣式</a:t>
            </a:r>
            <a:endParaRPr lang="zh-TW" altLang="en-US" dirty="0"/>
          </a:p>
        </p:txBody>
      </p:sp>
      <p:sp>
        <p:nvSpPr>
          <p:cNvPr id="6" name="日期版面配置區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ltLang="zh-TW"/>
          </a:p>
        </p:txBody>
      </p:sp>
      <p:sp>
        <p:nvSpPr>
          <p:cNvPr id="7" name="頁尾版面配置區 4"/>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nb-NO" altLang="zh-TW"/>
              <a:t>Han-Ming Wu  https://hmwu.idv.tw</a:t>
            </a:r>
            <a:endParaRPr lang="en-US" altLang="zh-TW"/>
          </a:p>
        </p:txBody>
      </p:sp>
      <p:cxnSp>
        <p:nvCxnSpPr>
          <p:cNvPr id="10" name="直線接點 9">
            <a:extLst>
              <a:ext uri="{FF2B5EF4-FFF2-40B4-BE49-F238E27FC236}">
                <a16:creationId xmlns:a16="http://schemas.microsoft.com/office/drawing/2014/main" id="{33C5DE3A-9111-7EB8-002E-67BEA6FE9851}"/>
              </a:ext>
            </a:extLst>
          </p:cNvPr>
          <p:cNvCxnSpPr>
            <a:cxnSpLocks/>
          </p:cNvCxnSpPr>
          <p:nvPr userDrawn="1"/>
        </p:nvCxnSpPr>
        <p:spPr>
          <a:xfrm>
            <a:off x="-13447" y="620688"/>
            <a:ext cx="917089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F9409010-C694-6579-8F12-AD00EF02FFF0}"/>
              </a:ext>
            </a:extLst>
          </p:cNvPr>
          <p:cNvSpPr/>
          <p:nvPr userDrawn="1"/>
        </p:nvSpPr>
        <p:spPr>
          <a:xfrm>
            <a:off x="-18716" y="4208508"/>
            <a:ext cx="9199228" cy="26132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60062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lvl1pPr marL="342900" indent="-342900">
              <a:buClr>
                <a:schemeClr val="tx2"/>
              </a:buClr>
              <a:buSzPct val="70000"/>
              <a:buFont typeface="Wingdings" panose="05000000000000000000" pitchFamily="2" charset="2"/>
              <a:buChar char="n"/>
              <a:defRPr>
                <a:latin typeface="微軟正黑體" panose="020B0604030504040204" pitchFamily="34" charset="-120"/>
                <a:ea typeface="微軟正黑體" panose="020B0604030504040204" pitchFamily="34" charset="-120"/>
              </a:defRPr>
            </a:lvl1pPr>
            <a:lvl2pPr marL="742950" indent="-285750">
              <a:buClr>
                <a:schemeClr val="tx2"/>
              </a:buClr>
              <a:buSzPct val="70000"/>
              <a:buFont typeface="Wingdings" panose="05000000000000000000" pitchFamily="2" charset="2"/>
              <a:buChar char="n"/>
              <a:defRPr>
                <a:latin typeface="微軟正黑體" panose="020B0604030504040204" pitchFamily="34" charset="-120"/>
                <a:ea typeface="微軟正黑體" panose="020B0604030504040204" pitchFamily="34" charset="-120"/>
              </a:defRPr>
            </a:lvl2pPr>
            <a:lvl3pPr marL="1143000" indent="-228600">
              <a:buClr>
                <a:schemeClr val="tx2"/>
              </a:buClr>
              <a:buSzPct val="70000"/>
              <a:buFont typeface="Wingdings" panose="05000000000000000000" pitchFamily="2" charset="2"/>
              <a:buChar char="n"/>
              <a:defRPr>
                <a:latin typeface="微軟正黑體" panose="020B0604030504040204" pitchFamily="34" charset="-120"/>
                <a:ea typeface="微軟正黑體" panose="020B0604030504040204" pitchFamily="34" charset="-120"/>
              </a:defRPr>
            </a:lvl3pPr>
            <a:lvl4pPr marL="1600200" indent="-228600">
              <a:buClr>
                <a:schemeClr val="tx2"/>
              </a:buClr>
              <a:buSzPct val="70000"/>
              <a:buFont typeface="Wingdings" panose="05000000000000000000" pitchFamily="2" charset="2"/>
              <a:buChar char="n"/>
              <a:defRPr>
                <a:latin typeface="微軟正黑體" panose="020B0604030504040204" pitchFamily="34" charset="-120"/>
                <a:ea typeface="微軟正黑體" panose="020B0604030504040204" pitchFamily="34" charset="-120"/>
              </a:defRPr>
            </a:lvl4pPr>
            <a:lvl5pPr marL="2057400" indent="-228600">
              <a:buClr>
                <a:schemeClr val="tx2"/>
              </a:buClr>
              <a:buSzPct val="70000"/>
              <a:buFont typeface="Wingdings" panose="05000000000000000000" pitchFamily="2" charset="2"/>
              <a:buChar char="n"/>
              <a:defRPr>
                <a:latin typeface="微軟正黑體" panose="020B0604030504040204" pitchFamily="34" charset="-120"/>
                <a:ea typeface="微軟正黑體" panose="020B0604030504040204" pitchFamily="34" charset="-120"/>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6" name="投影片編號版面配置區 5"/>
          <p:cNvSpPr>
            <a:spLocks noGrp="1"/>
          </p:cNvSpPr>
          <p:nvPr>
            <p:ph type="sldNum" sz="quarter" idx="12"/>
          </p:nvPr>
        </p:nvSpPr>
        <p:spPr/>
        <p:txBody>
          <a:bodyPr/>
          <a:lstStyle>
            <a:lvl1pPr>
              <a:defRPr>
                <a:ea typeface="新細明體" panose="02020500000000000000" pitchFamily="18" charset="-120"/>
              </a:defRPr>
            </a:lvl1pPr>
          </a:lstStyle>
          <a:p>
            <a:pPr>
              <a:defRPr/>
            </a:pPr>
            <a:fld id="{8416CEBA-2FC2-4A72-90FF-CBCC19CEBAD4}" type="slidenum">
              <a:rPr lang="en-US" altLang="zh-TW" smtClean="0"/>
              <a:pPr>
                <a:defRPr/>
              </a:pPr>
              <a:t>‹#›</a:t>
            </a:fld>
            <a:r>
              <a:rPr lang="en-US" altLang="zh-TW"/>
              <a:t>/53</a:t>
            </a:r>
            <a:endParaRPr lang="en-US" altLang="zh-TW" dirty="0"/>
          </a:p>
        </p:txBody>
      </p:sp>
      <p:sp>
        <p:nvSpPr>
          <p:cNvPr id="5" name="頁尾版面配置區 4">
            <a:extLst>
              <a:ext uri="{FF2B5EF4-FFF2-40B4-BE49-F238E27FC236}">
                <a16:creationId xmlns:a16="http://schemas.microsoft.com/office/drawing/2014/main" id="{6ABF1F9D-EBD3-C4D0-1B69-03A571B2A9CB}"/>
              </a:ext>
            </a:extLst>
          </p:cNvPr>
          <p:cNvSpPr>
            <a:spLocks noGrp="1"/>
          </p:cNvSpPr>
          <p:nvPr>
            <p:ph type="ftr" sz="quarter" idx="3"/>
          </p:nvPr>
        </p:nvSpPr>
        <p:spPr>
          <a:xfrm>
            <a:off x="5652120" y="6523920"/>
            <a:ext cx="3456384" cy="278681"/>
          </a:xfrm>
          <a:prstGeom prst="rect">
            <a:avLst/>
          </a:prstGeom>
        </p:spPr>
        <p:txBody>
          <a:bodyPr/>
          <a:lstStyle>
            <a:lvl1pPr>
              <a:defRPr sz="1200"/>
            </a:lvl1p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Tree>
    <p:extLst>
      <p:ext uri="{BB962C8B-B14F-4D97-AF65-F5344CB8AC3E}">
        <p14:creationId xmlns:p14="http://schemas.microsoft.com/office/powerpoint/2010/main" val="2714129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5" name="投影片編號版面配置區 5"/>
          <p:cNvSpPr>
            <a:spLocks noGrp="1"/>
          </p:cNvSpPr>
          <p:nvPr>
            <p:ph type="sldNum" sz="quarter" idx="12"/>
          </p:nvPr>
        </p:nvSpPr>
        <p:spPr/>
        <p:txBody>
          <a:bodyPr/>
          <a:lstStyle>
            <a:lvl1pPr>
              <a:defRPr>
                <a:ea typeface="新細明體" panose="02020500000000000000" pitchFamily="18" charset="-120"/>
              </a:defRPr>
            </a:lvl1pPr>
          </a:lstStyle>
          <a:p>
            <a:pPr>
              <a:defRPr/>
            </a:pPr>
            <a:fld id="{2087E945-3302-46EC-A8AF-D3936530EEE2}" type="slidenum">
              <a:rPr lang="en-US" altLang="zh-TW" smtClean="0"/>
              <a:pPr>
                <a:defRPr/>
              </a:pPr>
              <a:t>‹#›</a:t>
            </a:fld>
            <a:r>
              <a:rPr lang="en-US" altLang="zh-TW"/>
              <a:t>/53</a:t>
            </a:r>
            <a:endParaRPr lang="en-US" altLang="zh-TW" dirty="0"/>
          </a:p>
        </p:txBody>
      </p:sp>
      <p:sp>
        <p:nvSpPr>
          <p:cNvPr id="4" name="頁尾版面配置區 4">
            <a:extLst>
              <a:ext uri="{FF2B5EF4-FFF2-40B4-BE49-F238E27FC236}">
                <a16:creationId xmlns:a16="http://schemas.microsoft.com/office/drawing/2014/main" id="{0EDD6B75-6487-71BF-0C15-4F5FA58C7BB1}"/>
              </a:ext>
            </a:extLst>
          </p:cNvPr>
          <p:cNvSpPr>
            <a:spLocks noGrp="1"/>
          </p:cNvSpPr>
          <p:nvPr>
            <p:ph type="ftr" sz="quarter" idx="3"/>
          </p:nvPr>
        </p:nvSpPr>
        <p:spPr>
          <a:xfrm>
            <a:off x="5652120" y="6523920"/>
            <a:ext cx="3456384" cy="278681"/>
          </a:xfrm>
          <a:prstGeom prst="rect">
            <a:avLst/>
          </a:prstGeom>
        </p:spPr>
        <p:txBody>
          <a:bodyPr/>
          <a:lstStyle>
            <a:lvl1pPr>
              <a:defRPr sz="1200"/>
            </a:lvl1p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Tree>
    <p:extLst>
      <p:ext uri="{BB962C8B-B14F-4D97-AF65-F5344CB8AC3E}">
        <p14:creationId xmlns:p14="http://schemas.microsoft.com/office/powerpoint/2010/main" val="4037974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4E774F2B-9C5C-4DFE-B2D8-C92000BE4F7C}" type="slidenum">
              <a:rPr lang="en-US" smtClean="0"/>
              <a:pPr/>
              <a:t>‹#›</a:t>
            </a:fld>
            <a:r>
              <a:rPr lang="en-US"/>
              <a:t>/53</a:t>
            </a:r>
          </a:p>
        </p:txBody>
      </p:sp>
      <p:sp>
        <p:nvSpPr>
          <p:cNvPr id="3" name="頁尾版面配置區 4">
            <a:extLst>
              <a:ext uri="{FF2B5EF4-FFF2-40B4-BE49-F238E27FC236}">
                <a16:creationId xmlns:a16="http://schemas.microsoft.com/office/drawing/2014/main" id="{F52E7C59-BD84-DDB8-1020-AF8ECCAF2234}"/>
              </a:ext>
            </a:extLst>
          </p:cNvPr>
          <p:cNvSpPr>
            <a:spLocks noGrp="1"/>
          </p:cNvSpPr>
          <p:nvPr>
            <p:ph type="ftr" sz="quarter" idx="3"/>
          </p:nvPr>
        </p:nvSpPr>
        <p:spPr>
          <a:xfrm>
            <a:off x="5652120" y="6523920"/>
            <a:ext cx="3456384" cy="278681"/>
          </a:xfrm>
          <a:prstGeom prst="rect">
            <a:avLst/>
          </a:prstGeom>
        </p:spPr>
        <p:txBody>
          <a:bodyPr/>
          <a:lstStyle>
            <a:lvl1pPr>
              <a:defRPr sz="1200"/>
            </a:lvl1p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Tree>
    <p:extLst>
      <p:ext uri="{BB962C8B-B14F-4D97-AF65-F5344CB8AC3E}">
        <p14:creationId xmlns:p14="http://schemas.microsoft.com/office/powerpoint/2010/main" val="2702566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標題及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6FF5EFC-7C89-3209-855D-A5A87CF7B110}"/>
              </a:ext>
            </a:extLst>
          </p:cNvPr>
          <p:cNvSpPr>
            <a:spLocks noGrp="1"/>
          </p:cNvSpPr>
          <p:nvPr>
            <p:ph type="title"/>
          </p:nvPr>
        </p:nvSpPr>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B2E2B982-1AD2-1FD4-A5BD-039E628E4A38}"/>
              </a:ext>
            </a:extLst>
          </p:cNvPr>
          <p:cNvSpPr>
            <a:spLocks noGrp="1"/>
          </p:cNvSpPr>
          <p:nvPr>
            <p:ph type="body"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a:extLst>
              <a:ext uri="{FF2B5EF4-FFF2-40B4-BE49-F238E27FC236}">
                <a16:creationId xmlns:a16="http://schemas.microsoft.com/office/drawing/2014/main" id="{0F1F83A2-0358-7430-97BC-0FEA52F722FB}"/>
              </a:ext>
            </a:extLst>
          </p:cNvPr>
          <p:cNvSpPr>
            <a:spLocks noGrp="1"/>
          </p:cNvSpPr>
          <p:nvPr>
            <p:ph type="sldNum" sz="quarter" idx="10"/>
          </p:nvPr>
        </p:nvSpPr>
        <p:spPr/>
        <p:txBody>
          <a:bodyPr/>
          <a:lstStyle/>
          <a:p>
            <a:fld id="{9438BC7D-AD21-4A8F-B78B-3AE750128CD3}" type="slidenum">
              <a:rPr lang="zh-TW" altLang="en-US" smtClean="0"/>
              <a:pPr/>
              <a:t>‹#›</a:t>
            </a:fld>
            <a:r>
              <a:rPr lang="en-US" altLang="zh-TW"/>
              <a:t>/53</a:t>
            </a:r>
            <a:endParaRPr lang="zh-TW" altLang="en-US"/>
          </a:p>
        </p:txBody>
      </p:sp>
      <p:sp>
        <p:nvSpPr>
          <p:cNvPr id="5" name="頁尾版面配置區 4">
            <a:extLst>
              <a:ext uri="{FF2B5EF4-FFF2-40B4-BE49-F238E27FC236}">
                <a16:creationId xmlns:a16="http://schemas.microsoft.com/office/drawing/2014/main" id="{CB8BB0F5-48B3-1E21-52C4-7D9A5AD9BE85}"/>
              </a:ext>
            </a:extLst>
          </p:cNvPr>
          <p:cNvSpPr>
            <a:spLocks noGrp="1"/>
          </p:cNvSpPr>
          <p:nvPr>
            <p:ph type="ftr" sz="quarter" idx="3"/>
          </p:nvPr>
        </p:nvSpPr>
        <p:spPr>
          <a:xfrm>
            <a:off x="5652120" y="6523920"/>
            <a:ext cx="3456384" cy="278681"/>
          </a:xfrm>
          <a:prstGeom prst="rect">
            <a:avLst/>
          </a:prstGeom>
        </p:spPr>
        <p:txBody>
          <a:bodyPr/>
          <a:lstStyle>
            <a:lvl1pPr>
              <a:defRPr sz="1200"/>
            </a:lvl1p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Tree>
    <p:extLst>
      <p:ext uri="{BB962C8B-B14F-4D97-AF65-F5344CB8AC3E}">
        <p14:creationId xmlns:p14="http://schemas.microsoft.com/office/powerpoint/2010/main" val="831744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按一下以編輯母片標題樣式</a:t>
            </a:r>
          </a:p>
        </p:txBody>
      </p:sp>
      <p:sp>
        <p:nvSpPr>
          <p:cNvPr id="3" name="內容版面配置區 2"/>
          <p:cNvSpPr>
            <a:spLocks noGrp="1"/>
          </p:cNvSpPr>
          <p:nvPr>
            <p:ph sz="half" idx="1"/>
          </p:nvPr>
        </p:nvSpPr>
        <p:spPr>
          <a:xfrm>
            <a:off x="457200" y="112474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2474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a:xfrm>
            <a:off x="0" y="0"/>
            <a:ext cx="0" cy="0"/>
          </a:xfrm>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smtClean="0"/>
            </a:lvl1pPr>
          </a:lstStyle>
          <a:p>
            <a:pPr>
              <a:defRPr/>
            </a:pPr>
            <a:fld id="{DA9B26ED-27F3-4CA0-8793-0BC4AEB1E8CB}" type="slidenum">
              <a:rPr lang="en-US" altLang="zh-TW" smtClean="0"/>
              <a:pPr>
                <a:defRPr/>
              </a:pPr>
              <a:t>‹#›</a:t>
            </a:fld>
            <a:r>
              <a:rPr lang="en-US" altLang="zh-TW"/>
              <a:t>/53</a:t>
            </a:r>
            <a:endParaRPr lang="en-US" altLang="zh-TW" dirty="0"/>
          </a:p>
        </p:txBody>
      </p:sp>
      <p:sp>
        <p:nvSpPr>
          <p:cNvPr id="9" name="頁尾版面配置區 4">
            <a:extLst>
              <a:ext uri="{FF2B5EF4-FFF2-40B4-BE49-F238E27FC236}">
                <a16:creationId xmlns:a16="http://schemas.microsoft.com/office/drawing/2014/main" id="{3A19DC8E-26C6-B608-DE5E-F0790ADE5C72}"/>
              </a:ext>
            </a:extLst>
          </p:cNvPr>
          <p:cNvSpPr txBox="1">
            <a:spLocks/>
          </p:cNvSpPr>
          <p:nvPr userDrawn="1"/>
        </p:nvSpPr>
        <p:spPr>
          <a:xfrm>
            <a:off x="5652120" y="6523920"/>
            <a:ext cx="3456384" cy="278681"/>
          </a:xfrm>
          <a:prstGeom prst="rect">
            <a:avLst/>
          </a:prstGeom>
        </p:spPr>
        <p:txBody>
          <a:bodyPr/>
          <a:lstStyle>
            <a:defPPr>
              <a:defRPr lang="zh-TW"/>
            </a:defPPr>
            <a:lvl1pPr algn="l" rtl="0" eaLnBrk="0" fontAlgn="base" hangingPunct="0">
              <a:spcBef>
                <a:spcPct val="0"/>
              </a:spcBef>
              <a:spcAft>
                <a:spcPct val="0"/>
              </a:spcAft>
              <a:defRPr kumimoji="1" sz="1200"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9p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Tree>
    <p:extLst>
      <p:ext uri="{BB962C8B-B14F-4D97-AF65-F5344CB8AC3E}">
        <p14:creationId xmlns:p14="http://schemas.microsoft.com/office/powerpoint/2010/main" val="3788664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圖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6508927"/>
            <a:ext cx="9144000" cy="349073"/>
          </a:xfrm>
          <a:prstGeom prst="rect">
            <a:avLst/>
          </a:prstGeom>
        </p:spPr>
      </p:pic>
      <p:pic>
        <p:nvPicPr>
          <p:cNvPr id="2" name="圖片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9144000" cy="836613"/>
          </a:xfrm>
          <a:prstGeom prst="rect">
            <a:avLst/>
          </a:prstGeom>
        </p:spPr>
      </p:pic>
      <p:sp>
        <p:nvSpPr>
          <p:cNvPr id="1028" name="標題版面配置區 1"/>
          <p:cNvSpPr>
            <a:spLocks noGrp="1"/>
          </p:cNvSpPr>
          <p:nvPr>
            <p:ph type="title"/>
          </p:nvPr>
        </p:nvSpPr>
        <p:spPr bwMode="auto">
          <a:xfrm>
            <a:off x="971550" y="53975"/>
            <a:ext cx="771525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9" name="文字版面配置區 2"/>
          <p:cNvSpPr>
            <a:spLocks noGrp="1"/>
          </p:cNvSpPr>
          <p:nvPr>
            <p:ph type="body" idx="1"/>
          </p:nvPr>
        </p:nvSpPr>
        <p:spPr bwMode="auto">
          <a:xfrm>
            <a:off x="457200" y="836613"/>
            <a:ext cx="8229600" cy="528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1" name="Rectangle 11"/>
          <p:cNvSpPr>
            <a:spLocks noChangeArrowheads="1"/>
          </p:cNvSpPr>
          <p:nvPr/>
        </p:nvSpPr>
        <p:spPr bwMode="auto">
          <a:xfrm>
            <a:off x="107504" y="6524761"/>
            <a:ext cx="32403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itchFamily="18" charset="0"/>
                <a:ea typeface="新細明體" pitchFamily="18" charset="-120"/>
              </a:defRPr>
            </a:lvl1pPr>
            <a:lvl2pPr marL="742950" indent="-285750" eaLnBrk="0" hangingPunct="0">
              <a:defRPr kumimoji="1" sz="2400">
                <a:solidFill>
                  <a:schemeClr val="tx1"/>
                </a:solidFill>
                <a:latin typeface="Times New Roman" pitchFamily="18" charset="0"/>
                <a:ea typeface="新細明體" pitchFamily="18" charset="-120"/>
              </a:defRPr>
            </a:lvl2pPr>
            <a:lvl3pPr marL="1143000" indent="-228600" eaLnBrk="0" hangingPunct="0">
              <a:defRPr kumimoji="1" sz="2400">
                <a:solidFill>
                  <a:schemeClr val="tx1"/>
                </a:solidFill>
                <a:latin typeface="Times New Roman" pitchFamily="18" charset="0"/>
                <a:ea typeface="新細明體" pitchFamily="18" charset="-120"/>
              </a:defRPr>
            </a:lvl3pPr>
            <a:lvl4pPr marL="1600200" indent="-228600" eaLnBrk="0" hangingPunct="0">
              <a:defRPr kumimoji="1" sz="2400">
                <a:solidFill>
                  <a:schemeClr val="tx1"/>
                </a:solidFill>
                <a:latin typeface="Times New Roman" pitchFamily="18" charset="0"/>
                <a:ea typeface="新細明體" pitchFamily="18" charset="-120"/>
              </a:defRPr>
            </a:lvl4pPr>
            <a:lvl5pPr marL="2057400" indent="-228600" eaLnBrk="0" hangingPunct="0">
              <a:defRPr kumimoji="1" sz="2400">
                <a:solidFill>
                  <a:schemeClr val="tx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9pPr>
          </a:lstStyle>
          <a:p>
            <a:pPr>
              <a:defRPr/>
            </a:pPr>
            <a:r>
              <a:rPr lang="en-US" altLang="zh-TW" sz="1200">
                <a:solidFill>
                  <a:schemeClr val="bg1"/>
                </a:solidFill>
                <a:latin typeface="+mj-ea"/>
                <a:ea typeface="+mj-ea"/>
              </a:rPr>
              <a:t>Supervise IGTD</a:t>
            </a:r>
            <a:endParaRPr lang="en-US" altLang="zh-TW" sz="1200" b="1" dirty="0">
              <a:solidFill>
                <a:schemeClr val="bg1"/>
              </a:solidFill>
              <a:latin typeface="+mj-ea"/>
              <a:ea typeface="+mj-ea"/>
            </a:endParaRPr>
          </a:p>
        </p:txBody>
      </p:sp>
      <p:sp>
        <p:nvSpPr>
          <p:cNvPr id="6" name="投影片編號版面配置區 5"/>
          <p:cNvSpPr>
            <a:spLocks noGrp="1"/>
          </p:cNvSpPr>
          <p:nvPr>
            <p:ph type="sldNum" sz="quarter" idx="4"/>
          </p:nvPr>
        </p:nvSpPr>
        <p:spPr>
          <a:xfrm>
            <a:off x="7956376" y="17463"/>
            <a:ext cx="1187624"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600" b="1" smtClean="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145D34E5-0537-4AC8-A31D-BBBB59B2D838}" type="slidenum">
              <a:rPr lang="en-US" altLang="zh-TW" smtClean="0"/>
              <a:pPr>
                <a:defRPr/>
              </a:pPr>
              <a:t>‹#›</a:t>
            </a:fld>
            <a:r>
              <a:rPr lang="en-US" altLang="zh-TW"/>
              <a:t>/53</a:t>
            </a:r>
            <a:endParaRPr lang="en-US" altLang="zh-TW" dirty="0"/>
          </a:p>
        </p:txBody>
      </p:sp>
      <p:sp>
        <p:nvSpPr>
          <p:cNvPr id="7" name="頁尾版面配置區 4">
            <a:extLst>
              <a:ext uri="{FF2B5EF4-FFF2-40B4-BE49-F238E27FC236}">
                <a16:creationId xmlns:a16="http://schemas.microsoft.com/office/drawing/2014/main" id="{C18EDA26-978E-D008-8079-A620C403ECCA}"/>
              </a:ext>
            </a:extLst>
          </p:cNvPr>
          <p:cNvSpPr>
            <a:spLocks noGrp="1"/>
          </p:cNvSpPr>
          <p:nvPr>
            <p:ph type="ftr" sz="quarter" idx="3"/>
          </p:nvPr>
        </p:nvSpPr>
        <p:spPr>
          <a:xfrm>
            <a:off x="5652120" y="6523920"/>
            <a:ext cx="3456384" cy="278681"/>
          </a:xfrm>
          <a:prstGeom prst="rect">
            <a:avLst/>
          </a:prstGeom>
        </p:spPr>
        <p:txBody>
          <a:bodyPr/>
          <a:lstStyle>
            <a:lvl1pPr>
              <a:defRPr sz="1200"/>
            </a:lvl1pPr>
          </a:lstStyle>
          <a:p>
            <a:pPr algn="r">
              <a:defRPr/>
            </a:pPr>
            <a:r>
              <a:rPr lang="en-US" altLang="zh-TW" b="1">
                <a:solidFill>
                  <a:schemeClr val="bg1"/>
                </a:solidFill>
                <a:latin typeface="+mj-ea"/>
                <a:ea typeface="+mj-ea"/>
              </a:rPr>
              <a:t>Han-Ming Wu</a:t>
            </a:r>
            <a:r>
              <a:rPr lang="en-US" altLang="zh-TW">
                <a:solidFill>
                  <a:schemeClr val="bg1"/>
                </a:solidFill>
                <a:latin typeface="+mj-ea"/>
                <a:ea typeface="+mj-ea"/>
              </a:rPr>
              <a:t>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Tree>
    <p:extLst>
      <p:ext uri="{BB962C8B-B14F-4D97-AF65-F5344CB8AC3E}">
        <p14:creationId xmlns:p14="http://schemas.microsoft.com/office/powerpoint/2010/main" val="4273572407"/>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35" r:id="rId3"/>
    <p:sldLayoutId id="2147483937" r:id="rId4"/>
    <p:sldLayoutId id="2147483939" r:id="rId5"/>
    <p:sldLayoutId id="2147483940" r:id="rId6"/>
  </p:sldLayoutIdLst>
  <p:hf hdr="0" dt="0"/>
  <p:txStyles>
    <p:titleStyle>
      <a:lvl1pPr algn="ctr" rtl="0" eaLnBrk="1" fontAlgn="base" hangingPunct="1">
        <a:spcBef>
          <a:spcPct val="0"/>
        </a:spcBef>
        <a:spcAft>
          <a:spcPct val="0"/>
        </a:spcAft>
        <a:defRPr sz="3200" b="1" kern="1200">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ea typeface="微軟正黑體" pitchFamily="34" charset="-120"/>
        </a:defRPr>
      </a:lvl2pPr>
      <a:lvl3pPr algn="ctr" rtl="0" eaLnBrk="1" fontAlgn="base" hangingPunct="1">
        <a:spcBef>
          <a:spcPct val="0"/>
        </a:spcBef>
        <a:spcAft>
          <a:spcPct val="0"/>
        </a:spcAft>
        <a:defRPr sz="3200" b="1">
          <a:solidFill>
            <a:schemeClr val="bg1"/>
          </a:solidFill>
          <a:latin typeface="Arial" charset="0"/>
          <a:ea typeface="微軟正黑體" pitchFamily="34" charset="-120"/>
        </a:defRPr>
      </a:lvl3pPr>
      <a:lvl4pPr algn="ctr" rtl="0" eaLnBrk="1" fontAlgn="base" hangingPunct="1">
        <a:spcBef>
          <a:spcPct val="0"/>
        </a:spcBef>
        <a:spcAft>
          <a:spcPct val="0"/>
        </a:spcAft>
        <a:defRPr sz="3200" b="1">
          <a:solidFill>
            <a:schemeClr val="bg1"/>
          </a:solidFill>
          <a:latin typeface="Arial" charset="0"/>
          <a:ea typeface="微軟正黑體" pitchFamily="34" charset="-120"/>
        </a:defRPr>
      </a:lvl4pPr>
      <a:lvl5pPr algn="ctr" rtl="0" eaLnBrk="1" fontAlgn="base" hangingPunct="1">
        <a:spcBef>
          <a:spcPct val="0"/>
        </a:spcBef>
        <a:spcAft>
          <a:spcPct val="0"/>
        </a:spcAft>
        <a:defRPr sz="3200" b="1">
          <a:solidFill>
            <a:schemeClr val="bg1"/>
          </a:solidFill>
          <a:latin typeface="Arial" charset="0"/>
          <a:ea typeface="微軟正黑體" pitchFamily="34" charset="-120"/>
        </a:defRPr>
      </a:lvl5pPr>
      <a:lvl6pPr marL="457200" algn="ctr" rtl="0" eaLnBrk="1" fontAlgn="base" hangingPunct="1">
        <a:spcBef>
          <a:spcPct val="0"/>
        </a:spcBef>
        <a:spcAft>
          <a:spcPct val="0"/>
        </a:spcAft>
        <a:defRPr sz="4400" b="1">
          <a:solidFill>
            <a:schemeClr val="tx1"/>
          </a:solidFill>
          <a:latin typeface="Arial" charset="0"/>
          <a:ea typeface="微軟正黑體" pitchFamily="34" charset="-120"/>
        </a:defRPr>
      </a:lvl6pPr>
      <a:lvl7pPr marL="914400" algn="ctr" rtl="0" eaLnBrk="1" fontAlgn="base" hangingPunct="1">
        <a:spcBef>
          <a:spcPct val="0"/>
        </a:spcBef>
        <a:spcAft>
          <a:spcPct val="0"/>
        </a:spcAft>
        <a:defRPr sz="4400" b="1">
          <a:solidFill>
            <a:schemeClr val="tx1"/>
          </a:solidFill>
          <a:latin typeface="Arial" charset="0"/>
          <a:ea typeface="微軟正黑體" pitchFamily="34" charset="-120"/>
        </a:defRPr>
      </a:lvl7pPr>
      <a:lvl8pPr marL="1371600" algn="ctr" rtl="0" eaLnBrk="1" fontAlgn="base" hangingPunct="1">
        <a:spcBef>
          <a:spcPct val="0"/>
        </a:spcBef>
        <a:spcAft>
          <a:spcPct val="0"/>
        </a:spcAft>
        <a:defRPr sz="4400" b="1">
          <a:solidFill>
            <a:schemeClr val="tx1"/>
          </a:solidFill>
          <a:latin typeface="Arial" charset="0"/>
          <a:ea typeface="微軟正黑體" pitchFamily="34" charset="-120"/>
        </a:defRPr>
      </a:lvl8pPr>
      <a:lvl9pPr marL="1828800" algn="ctr" rtl="0" eaLnBrk="1" fontAlgn="base" hangingPunct="1">
        <a:spcBef>
          <a:spcPct val="0"/>
        </a:spcBef>
        <a:spcAft>
          <a:spcPct val="0"/>
        </a:spcAft>
        <a:defRPr sz="4400" b="1">
          <a:solidFill>
            <a:schemeClr val="tx1"/>
          </a:solidFill>
          <a:latin typeface="Arial" charset="0"/>
          <a:ea typeface="微軟正黑體" pitchFamily="34" charset="-120"/>
        </a:defRPr>
      </a:lvl9pPr>
    </p:titleStyle>
    <p:bodyStyle>
      <a:lvl1pPr marL="342900" indent="-342900" algn="l" rtl="0" eaLnBrk="1" fontAlgn="base" hangingPunct="1">
        <a:spcBef>
          <a:spcPct val="20000"/>
        </a:spcBef>
        <a:spcAft>
          <a:spcPct val="0"/>
        </a:spcAft>
        <a:buClr>
          <a:schemeClr val="tx2"/>
        </a:buClr>
        <a:buSzPct val="70000"/>
        <a:buFont typeface="Wingdings" panose="05000000000000000000" pitchFamily="2" charset="2"/>
        <a:buChar char="n"/>
        <a:defRPr sz="32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rtl="0" eaLnBrk="1" fontAlgn="base" hangingPunct="1">
        <a:spcBef>
          <a:spcPct val="20000"/>
        </a:spcBef>
        <a:spcAft>
          <a:spcPct val="0"/>
        </a:spcAft>
        <a:buClr>
          <a:schemeClr val="tx2"/>
        </a:buClr>
        <a:buSzPct val="70000"/>
        <a:buFont typeface="Wingdings" panose="05000000000000000000" pitchFamily="2" charset="2"/>
        <a:buChar char="n"/>
        <a:defRPr sz="28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rtl="0" eaLnBrk="1" fontAlgn="base" hangingPunct="1">
        <a:spcBef>
          <a:spcPct val="20000"/>
        </a:spcBef>
        <a:spcAft>
          <a:spcPct val="0"/>
        </a:spcAft>
        <a:buClr>
          <a:schemeClr val="tx2"/>
        </a:buClr>
        <a:buSzPct val="70000"/>
        <a:buFont typeface="Wingdings" panose="05000000000000000000" pitchFamily="2" charset="2"/>
        <a:buChar char="n"/>
        <a:defRPr sz="24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rtl="0" eaLnBrk="1" fontAlgn="base" hangingPunct="1">
        <a:spcBef>
          <a:spcPct val="20000"/>
        </a:spcBef>
        <a:spcAft>
          <a:spcPct val="0"/>
        </a:spcAft>
        <a:buClr>
          <a:schemeClr val="tx2"/>
        </a:buClr>
        <a:buSzPct val="70000"/>
        <a:buFont typeface="Wingdings" panose="05000000000000000000" pitchFamily="2" charset="2"/>
        <a:buChar char="n"/>
        <a:defRPr sz="20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rtl="0" eaLnBrk="1" fontAlgn="base" hangingPunct="1">
        <a:spcBef>
          <a:spcPct val="20000"/>
        </a:spcBef>
        <a:spcAft>
          <a:spcPct val="0"/>
        </a:spcAft>
        <a:buClr>
          <a:schemeClr val="tx2"/>
        </a:buClr>
        <a:buSzPct val="70000"/>
        <a:buFont typeface="Wingdings" panose="05000000000000000000" pitchFamily="2" charset="2"/>
        <a:buChar char="n"/>
        <a:defRPr sz="20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emf"/><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40.png"/><Relationship Id="rId7"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png"/></Relationships>
</file>

<file path=ppt/slides/_rels/slide23.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6.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0.png"/><Relationship Id="rId4" Type="http://schemas.openxmlformats.org/officeDocument/2006/relationships/image" Target="../media/image85.png"/><Relationship Id="rId9" Type="http://schemas.openxmlformats.org/officeDocument/2006/relationships/image" Target="../media/image73.png"/></Relationships>
</file>

<file path=ppt/slides/_rels/slide2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3.xml"/><Relationship Id="rId4" Type="http://schemas.openxmlformats.org/officeDocument/2006/relationships/image" Target="../media/image96.png"/></Relationships>
</file>

<file path=ppt/slides/_rels/slide2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3.xml"/><Relationship Id="rId6" Type="http://schemas.openxmlformats.org/officeDocument/2006/relationships/image" Target="../media/image97.png"/><Relationship Id="rId5" Type="http://schemas.openxmlformats.org/officeDocument/2006/relationships/image" Target="../media/image102.png"/><Relationship Id="rId4" Type="http://schemas.openxmlformats.org/officeDocument/2006/relationships/image" Target="../media/image101.png"/></Relationships>
</file>

<file path=ppt/slides/_rels/slide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03.png"/><Relationship Id="rId1" Type="http://schemas.openxmlformats.org/officeDocument/2006/relationships/slideLayout" Target="../slideLayouts/slideLayout3.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3.xml.rels><?xml version="1.0" encoding="UTF-8" standalone="yes"?>
<Relationships xmlns="http://schemas.openxmlformats.org/package/2006/relationships"><Relationship Id="rId3" Type="http://schemas.openxmlformats.org/officeDocument/2006/relationships/hyperlink" Target="https://github.com/gopala-kr/summary/blob/master/20.md" TargetMode="External"/><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07.png"/><Relationship Id="rId1" Type="http://schemas.openxmlformats.org/officeDocument/2006/relationships/slideLayout" Target="../slideLayouts/slideLayout3.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3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11.png"/><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3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3.xml"/><Relationship Id="rId4" Type="http://schemas.openxmlformats.org/officeDocument/2006/relationships/image" Target="../media/image119.png"/></Relationships>
</file>

<file path=ppt/slides/_rels/slide3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3.xml"/><Relationship Id="rId5" Type="http://schemas.openxmlformats.org/officeDocument/2006/relationships/image" Target="../media/image123.png"/><Relationship Id="rId4" Type="http://schemas.openxmlformats.org/officeDocument/2006/relationships/image" Target="../media/image122.png"/></Relationships>
</file>

<file path=ppt/slides/_rels/slide3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3.xml"/><Relationship Id="rId5" Type="http://schemas.openxmlformats.org/officeDocument/2006/relationships/image" Target="../media/image127.png"/><Relationship Id="rId4" Type="http://schemas.openxmlformats.org/officeDocument/2006/relationships/image" Target="../media/image126.png"/></Relationships>
</file>

<file path=ppt/slides/_rels/slide3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3.xml"/><Relationship Id="rId5" Type="http://schemas.openxmlformats.org/officeDocument/2006/relationships/image" Target="../media/image131.png"/><Relationship Id="rId4" Type="http://schemas.openxmlformats.org/officeDocument/2006/relationships/image" Target="../media/image130.png"/></Relationships>
</file>

<file path=ppt/slides/_rels/slide3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3.png"/></Relationships>
</file>

<file path=ppt/slides/_rels/slide3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5.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39.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3.xml"/><Relationship Id="rId4" Type="http://schemas.openxmlformats.org/officeDocument/2006/relationships/image" Target="../media/image144.png"/></Relationships>
</file>

<file path=ppt/slides/_rels/slide4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3.xml"/><Relationship Id="rId4" Type="http://schemas.openxmlformats.org/officeDocument/2006/relationships/image" Target="../media/image147.png"/></Relationships>
</file>

<file path=ppt/slides/_rels/slide4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3.xml"/><Relationship Id="rId5" Type="http://schemas.openxmlformats.org/officeDocument/2006/relationships/image" Target="../media/image151.png"/><Relationship Id="rId4" Type="http://schemas.openxmlformats.org/officeDocument/2006/relationships/image" Target="../media/image150.png"/></Relationships>
</file>

<file path=ppt/slides/_rels/slide44.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54.png"/><Relationship Id="rId4" Type="http://schemas.openxmlformats.org/officeDocument/2006/relationships/image" Target="../media/image15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3.xml"/><Relationship Id="rId4" Type="http://schemas.openxmlformats.org/officeDocument/2006/relationships/image" Target="../media/image157.png"/></Relationships>
</file>

<file path=ppt/slides/_rels/slide4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3.xml"/><Relationship Id="rId4" Type="http://schemas.openxmlformats.org/officeDocument/2006/relationships/image" Target="../media/image16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NULL"/><Relationship Id="rId12"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5.png"/><Relationship Id="rId11" Type="http://schemas.openxmlformats.org/officeDocument/2006/relationships/image" Target="../media/image12.png"/><Relationship Id="rId5" Type="http://schemas.openxmlformats.org/officeDocument/2006/relationships/image" Target="../media/image24.png"/><Relationship Id="rId10" Type="http://schemas.openxmlformats.org/officeDocument/2006/relationships/image" Target="NULL"/><Relationship Id="rId4" Type="http://schemas.openxmlformats.org/officeDocument/2006/relationships/image" Target="../media/image23.png"/><Relationship Id="rId9" Type="http://schemas.openxmlformats.org/officeDocument/2006/relationships/image" Target="NULL"/></Relationships>
</file>

<file path=ppt/slides/_rels/slide50.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65.png"/><Relationship Id="rId7" Type="http://schemas.openxmlformats.org/officeDocument/2006/relationships/hyperlink" Target="https://infostat.nccu.edu.tw/csa2026"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hmwu.idv.tw/114-1_statistics-1/" TargetMode="External"/><Relationship Id="rId5" Type="http://schemas.openxmlformats.org/officeDocument/2006/relationships/hyperlink" Target="mailto:wuhm@g.nccu.edu.tw" TargetMode="External"/><Relationship Id="rId4" Type="http://schemas.openxmlformats.org/officeDocument/2006/relationships/image" Target="../media/image166.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datatechnotes.com/2018/11/understanding-max-pooling-image-data.html"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hyperlink" Target="https://paperswithcode.com/datasets" TargetMode="External"/><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hyperlink" Target="https://www.linkedin.com/pulse/deep-neural-networks-tabular-data-survey-review-egli-papadopoulou?trk=pulse-article" TargetMode="External"/><Relationship Id="rId2" Type="http://schemas.openxmlformats.org/officeDocument/2006/relationships/hyperlink" Target="https://sebastianraschka.com/blog/2022/deep-learning-for-tabular-data.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13"/>
          <p:cNvSpPr>
            <a:spLocks noChangeArrowheads="1"/>
          </p:cNvSpPr>
          <p:nvPr/>
        </p:nvSpPr>
        <p:spPr bwMode="auto">
          <a:xfrm>
            <a:off x="1547664" y="3693040"/>
            <a:ext cx="58679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itchFamily="18" charset="0"/>
                <a:ea typeface="新細明體" pitchFamily="18" charset="-120"/>
              </a:defRPr>
            </a:lvl1pPr>
            <a:lvl2pPr marL="742950" indent="-285750" eaLnBrk="0" hangingPunct="0">
              <a:defRPr kumimoji="1" sz="2400">
                <a:solidFill>
                  <a:schemeClr val="tx1"/>
                </a:solidFill>
                <a:latin typeface="Times New Roman" pitchFamily="18" charset="0"/>
                <a:ea typeface="新細明體" pitchFamily="18" charset="-120"/>
              </a:defRPr>
            </a:lvl2pPr>
            <a:lvl3pPr marL="1143000" indent="-228600" eaLnBrk="0" hangingPunct="0">
              <a:defRPr kumimoji="1" sz="2400">
                <a:solidFill>
                  <a:schemeClr val="tx1"/>
                </a:solidFill>
                <a:latin typeface="Times New Roman" pitchFamily="18" charset="0"/>
                <a:ea typeface="新細明體" pitchFamily="18" charset="-120"/>
              </a:defRPr>
            </a:lvl3pPr>
            <a:lvl4pPr marL="1600200" indent="-228600" eaLnBrk="0" hangingPunct="0">
              <a:defRPr kumimoji="1" sz="2400">
                <a:solidFill>
                  <a:schemeClr val="tx1"/>
                </a:solidFill>
                <a:latin typeface="Times New Roman" pitchFamily="18" charset="0"/>
                <a:ea typeface="新細明體" pitchFamily="18" charset="-120"/>
              </a:defRPr>
            </a:lvl4pPr>
            <a:lvl5pPr marL="2057400" indent="-228600" eaLnBrk="0" hangingPunct="0">
              <a:defRPr kumimoji="1" sz="2400">
                <a:solidFill>
                  <a:schemeClr val="tx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9pPr>
          </a:lstStyle>
          <a:p>
            <a:pPr algn="ctr" eaLnBrk="1" hangingPunct="1">
              <a:defRPr/>
            </a:pPr>
            <a:r>
              <a:rPr lang="en-US" altLang="zh-TW" sz="2800" b="1">
                <a:solidFill>
                  <a:srgbClr val="FFFF00"/>
                </a:solidFill>
                <a:latin typeface="微軟正黑體" pitchFamily="34" charset="-120"/>
                <a:ea typeface="微軟正黑體" pitchFamily="34" charset="-120"/>
              </a:rPr>
              <a:t>Han-Ming Wu (</a:t>
            </a:r>
            <a:r>
              <a:rPr lang="zh-TW" altLang="en-US" sz="2800" b="1">
                <a:solidFill>
                  <a:srgbClr val="FFFF00"/>
                </a:solidFill>
                <a:latin typeface="微軟正黑體" pitchFamily="34" charset="-120"/>
                <a:ea typeface="微軟正黑體" pitchFamily="34" charset="-120"/>
              </a:rPr>
              <a:t>吳漢銘</a:t>
            </a:r>
            <a:r>
              <a:rPr lang="en-US" altLang="zh-TW" sz="2800" b="1">
                <a:solidFill>
                  <a:srgbClr val="FFFF00"/>
                </a:solidFill>
                <a:latin typeface="微軟正黑體" pitchFamily="34" charset="-120"/>
                <a:ea typeface="微軟正黑體" pitchFamily="34" charset="-120"/>
              </a:rPr>
              <a:t>)</a:t>
            </a:r>
            <a:endParaRPr lang="en-US" altLang="zh-TW" sz="2800" b="1" dirty="0">
              <a:solidFill>
                <a:srgbClr val="FFFF00"/>
              </a:solidFill>
              <a:latin typeface="微軟正黑體" pitchFamily="34" charset="-120"/>
              <a:ea typeface="微軟正黑體" pitchFamily="34" charset="-120"/>
            </a:endParaRPr>
          </a:p>
        </p:txBody>
      </p:sp>
      <p:sp>
        <p:nvSpPr>
          <p:cNvPr id="4" name="Rectangle 8">
            <a:extLst>
              <a:ext uri="{FF2B5EF4-FFF2-40B4-BE49-F238E27FC236}">
                <a16:creationId xmlns:a16="http://schemas.microsoft.com/office/drawing/2014/main" id="{0E89C1D7-5D65-6B06-075C-1777FEE2965C}"/>
              </a:ext>
            </a:extLst>
          </p:cNvPr>
          <p:cNvSpPr txBox="1">
            <a:spLocks noChangeArrowheads="1"/>
          </p:cNvSpPr>
          <p:nvPr/>
        </p:nvSpPr>
        <p:spPr bwMode="auto">
          <a:xfrm>
            <a:off x="156590" y="752182"/>
            <a:ext cx="8830817" cy="2748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b="1" kern="1200">
                <a:solidFill>
                  <a:srgbClr val="FFFF00"/>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ea typeface="微軟正黑體" pitchFamily="34" charset="-120"/>
              </a:defRPr>
            </a:lvl2pPr>
            <a:lvl3pPr algn="ctr" rtl="0" eaLnBrk="1" fontAlgn="base" hangingPunct="1">
              <a:spcBef>
                <a:spcPct val="0"/>
              </a:spcBef>
              <a:spcAft>
                <a:spcPct val="0"/>
              </a:spcAft>
              <a:defRPr sz="3200" b="1">
                <a:solidFill>
                  <a:schemeClr val="bg1"/>
                </a:solidFill>
                <a:latin typeface="Arial" charset="0"/>
                <a:ea typeface="微軟正黑體" pitchFamily="34" charset="-120"/>
              </a:defRPr>
            </a:lvl3pPr>
            <a:lvl4pPr algn="ctr" rtl="0" eaLnBrk="1" fontAlgn="base" hangingPunct="1">
              <a:spcBef>
                <a:spcPct val="0"/>
              </a:spcBef>
              <a:spcAft>
                <a:spcPct val="0"/>
              </a:spcAft>
              <a:defRPr sz="3200" b="1">
                <a:solidFill>
                  <a:schemeClr val="bg1"/>
                </a:solidFill>
                <a:latin typeface="Arial" charset="0"/>
                <a:ea typeface="微軟正黑體" pitchFamily="34" charset="-120"/>
              </a:defRPr>
            </a:lvl4pPr>
            <a:lvl5pPr algn="ctr" rtl="0" eaLnBrk="1" fontAlgn="base" hangingPunct="1">
              <a:spcBef>
                <a:spcPct val="0"/>
              </a:spcBef>
              <a:spcAft>
                <a:spcPct val="0"/>
              </a:spcAft>
              <a:defRPr sz="3200" b="1">
                <a:solidFill>
                  <a:schemeClr val="bg1"/>
                </a:solidFill>
                <a:latin typeface="Arial" charset="0"/>
                <a:ea typeface="微軟正黑體" pitchFamily="34" charset="-120"/>
              </a:defRPr>
            </a:lvl5pPr>
            <a:lvl6pPr marL="457200" algn="ctr" rtl="0" eaLnBrk="1" fontAlgn="base" hangingPunct="1">
              <a:spcBef>
                <a:spcPct val="0"/>
              </a:spcBef>
              <a:spcAft>
                <a:spcPct val="0"/>
              </a:spcAft>
              <a:defRPr sz="4400" b="1">
                <a:solidFill>
                  <a:schemeClr val="tx1"/>
                </a:solidFill>
                <a:latin typeface="Arial" charset="0"/>
                <a:ea typeface="微軟正黑體" pitchFamily="34" charset="-120"/>
              </a:defRPr>
            </a:lvl6pPr>
            <a:lvl7pPr marL="914400" algn="ctr" rtl="0" eaLnBrk="1" fontAlgn="base" hangingPunct="1">
              <a:spcBef>
                <a:spcPct val="0"/>
              </a:spcBef>
              <a:spcAft>
                <a:spcPct val="0"/>
              </a:spcAft>
              <a:defRPr sz="4400" b="1">
                <a:solidFill>
                  <a:schemeClr val="tx1"/>
                </a:solidFill>
                <a:latin typeface="Arial" charset="0"/>
                <a:ea typeface="微軟正黑體" pitchFamily="34" charset="-120"/>
              </a:defRPr>
            </a:lvl7pPr>
            <a:lvl8pPr marL="1371600" algn="ctr" rtl="0" eaLnBrk="1" fontAlgn="base" hangingPunct="1">
              <a:spcBef>
                <a:spcPct val="0"/>
              </a:spcBef>
              <a:spcAft>
                <a:spcPct val="0"/>
              </a:spcAft>
              <a:defRPr sz="4400" b="1">
                <a:solidFill>
                  <a:schemeClr val="tx1"/>
                </a:solidFill>
                <a:latin typeface="Arial" charset="0"/>
                <a:ea typeface="微軟正黑體" pitchFamily="34" charset="-120"/>
              </a:defRPr>
            </a:lvl8pPr>
            <a:lvl9pPr marL="1828800" algn="ctr" rtl="0" eaLnBrk="1" fontAlgn="base" hangingPunct="1">
              <a:spcBef>
                <a:spcPct val="0"/>
              </a:spcBef>
              <a:spcAft>
                <a:spcPct val="0"/>
              </a:spcAft>
              <a:defRPr sz="4400" b="1">
                <a:solidFill>
                  <a:schemeClr val="tx1"/>
                </a:solidFill>
                <a:latin typeface="Arial" charset="0"/>
                <a:ea typeface="微軟正黑體" pitchFamily="34" charset="-120"/>
              </a:defRPr>
            </a:lvl9pPr>
          </a:lstStyle>
          <a:p>
            <a:r>
              <a:rPr lang="en-US" altLang="zh-TW" sz="3200">
                <a:solidFill>
                  <a:schemeClr val="bg1"/>
                </a:solidFill>
                <a:latin typeface="+mj-ea"/>
              </a:rPr>
              <a:t>S-IGTD:</a:t>
            </a:r>
            <a:r>
              <a:rPr lang="en-US" altLang="zh-TW" sz="2800">
                <a:solidFill>
                  <a:schemeClr val="bg1"/>
                </a:solidFill>
                <a:latin typeface="+mj-ea"/>
              </a:rPr>
              <a:t/>
            </a:r>
            <a:br>
              <a:rPr lang="en-US" altLang="zh-TW" sz="2800">
                <a:solidFill>
                  <a:schemeClr val="bg1"/>
                </a:solidFill>
                <a:latin typeface="+mj-ea"/>
              </a:rPr>
            </a:br>
            <a:r>
              <a:rPr lang="en-US" altLang="zh-TW" sz="2800">
                <a:solidFill>
                  <a:srgbClr val="FF99FF"/>
                </a:solidFill>
                <a:latin typeface="+mj-ea"/>
              </a:rPr>
              <a:t>Supervised </a:t>
            </a:r>
            <a:r>
              <a:rPr lang="en-US" altLang="zh-TW" sz="2800">
                <a:solidFill>
                  <a:srgbClr val="00FFCC"/>
                </a:solidFill>
                <a:latin typeface="+mj-ea"/>
              </a:rPr>
              <a:t>Tabular-to-Image Topology Learning</a:t>
            </a:r>
            <a:r>
              <a:rPr lang="en-US" altLang="zh-TW" sz="2800">
                <a:solidFill>
                  <a:schemeClr val="bg1"/>
                </a:solidFill>
                <a:latin typeface="+mj-ea"/>
              </a:rPr>
              <a:t> via </a:t>
            </a:r>
            <a:r>
              <a:rPr lang="en-US" altLang="zh-TW" sz="2800">
                <a:latin typeface="+mj-ea"/>
              </a:rPr>
              <a:t>Between-group Correlation</a:t>
            </a:r>
            <a:r>
              <a:rPr lang="en-US" altLang="zh-TW" sz="2800">
                <a:solidFill>
                  <a:schemeClr val="bg1"/>
                </a:solidFill>
                <a:latin typeface="+mj-ea"/>
              </a:rPr>
              <a:t> for </a:t>
            </a:r>
            <a:r>
              <a:rPr lang="en-US" altLang="zh-TW" sz="2800">
                <a:solidFill>
                  <a:srgbClr val="FFC000"/>
                </a:solidFill>
                <a:latin typeface="+mj-ea"/>
              </a:rPr>
              <a:t>Multiclass Classification</a:t>
            </a:r>
            <a:r>
              <a:rPr lang="en-US" altLang="zh-TW" sz="2800">
                <a:solidFill>
                  <a:schemeClr val="bg1"/>
                </a:solidFill>
                <a:latin typeface="+mj-ea"/>
              </a:rPr>
              <a:t> of </a:t>
            </a:r>
            <a:r>
              <a:rPr lang="en-US" altLang="zh-TW" sz="2800">
                <a:solidFill>
                  <a:srgbClr val="FF0000"/>
                </a:solidFill>
                <a:latin typeface="+mj-ea"/>
              </a:rPr>
              <a:t>High-dimensional Biological Data</a:t>
            </a:r>
          </a:p>
          <a:p>
            <a:endParaRPr kumimoji="0" lang="en-US" altLang="zh-TW" sz="2800">
              <a:solidFill>
                <a:schemeClr val="bg1"/>
              </a:solidFill>
              <a:latin typeface="+mj-ea"/>
            </a:endParaRPr>
          </a:p>
          <a:p>
            <a:r>
              <a:rPr kumimoji="0" lang="en-US" altLang="zh-TW" sz="2000">
                <a:solidFill>
                  <a:srgbClr val="00FFCC"/>
                </a:solidFill>
                <a:latin typeface="+mj-ea"/>
              </a:rPr>
              <a:t>(S-IGTD: Supervised Image Generator for Tabular Data for CNN-based Deep Learning Multiclass Classification)</a:t>
            </a:r>
            <a:endParaRPr kumimoji="0" lang="zh-TW" altLang="en-US" sz="2000" dirty="0">
              <a:solidFill>
                <a:srgbClr val="00FFCC"/>
              </a:solidFill>
              <a:latin typeface="+mj-ea"/>
            </a:endParaRPr>
          </a:p>
        </p:txBody>
      </p:sp>
      <p:sp>
        <p:nvSpPr>
          <p:cNvPr id="2" name="投影片編號版面配置區 2">
            <a:extLst>
              <a:ext uri="{FF2B5EF4-FFF2-40B4-BE49-F238E27FC236}">
                <a16:creationId xmlns:a16="http://schemas.microsoft.com/office/drawing/2014/main" id="{0D097CD8-6D16-53AF-27F8-9489EDF50E4A}"/>
              </a:ext>
            </a:extLst>
          </p:cNvPr>
          <p:cNvSpPr txBox="1">
            <a:spLocks/>
          </p:cNvSpPr>
          <p:nvPr/>
        </p:nvSpPr>
        <p:spPr>
          <a:xfrm>
            <a:off x="539552" y="44624"/>
            <a:ext cx="8460432" cy="562670"/>
          </a:xfrm>
          <a:prstGeom prst="rect">
            <a:avLst/>
          </a:prstGeom>
        </p:spPr>
        <p:txBody>
          <a:bodyPr/>
          <a:lstStyle>
            <a:defPPr>
              <a:defRPr lang="zh-TW"/>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新細明體"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新細明體" panose="02020500000000000000" pitchFamily="18" charset="-120"/>
                <a:cs typeface="+mn-cs"/>
              </a:defRPr>
            </a:lvl9pPr>
          </a:lstStyle>
          <a:p>
            <a:pPr algn="r">
              <a:defRPr/>
            </a:pPr>
            <a:r>
              <a:rPr lang="zh-TW" altLang="en-US" sz="1600" b="1">
                <a:solidFill>
                  <a:schemeClr val="bg1"/>
                </a:solidFill>
                <a:latin typeface="+mj-ea"/>
                <a:ea typeface="+mj-ea"/>
              </a:rPr>
              <a:t>第三十五屆南區統計研討會 暨</a:t>
            </a:r>
            <a:r>
              <a:rPr lang="en-US" altLang="zh-TW" sz="1600" b="1">
                <a:solidFill>
                  <a:schemeClr val="bg1"/>
                </a:solidFill>
                <a:latin typeface="+mj-ea"/>
                <a:ea typeface="+mj-ea"/>
              </a:rPr>
              <a:t>2026</a:t>
            </a:r>
            <a:r>
              <a:rPr lang="zh-TW" altLang="en-US" sz="1600" b="1">
                <a:solidFill>
                  <a:schemeClr val="bg1"/>
                </a:solidFill>
                <a:latin typeface="+mj-ea"/>
                <a:ea typeface="+mj-ea"/>
              </a:rPr>
              <a:t>年中華機率統計學會年會及學術研討會</a:t>
            </a:r>
            <a:r>
              <a:rPr lang="en-US" altLang="zh-TW" sz="1600" b="1">
                <a:solidFill>
                  <a:schemeClr val="bg1"/>
                </a:solidFill>
                <a:latin typeface="+mj-ea"/>
                <a:ea typeface="+mj-ea"/>
              </a:rPr>
              <a:t/>
            </a:r>
            <a:br>
              <a:rPr lang="en-US" altLang="zh-TW" sz="1600" b="1">
                <a:solidFill>
                  <a:schemeClr val="bg1"/>
                </a:solidFill>
                <a:latin typeface="+mj-ea"/>
                <a:ea typeface="+mj-ea"/>
              </a:rPr>
            </a:br>
            <a:r>
              <a:rPr lang="zh-TW" altLang="en-US" sz="1600" b="1">
                <a:solidFill>
                  <a:schemeClr val="bg1"/>
                </a:solidFill>
                <a:latin typeface="+mj-ea"/>
                <a:ea typeface="+mj-ea"/>
              </a:rPr>
              <a:t>國立成功大學</a:t>
            </a:r>
            <a:r>
              <a:rPr lang="en-US" altLang="zh-TW" sz="1600" b="1">
                <a:solidFill>
                  <a:schemeClr val="bg1"/>
                </a:solidFill>
                <a:latin typeface="+mj-ea"/>
                <a:ea typeface="+mj-ea"/>
              </a:rPr>
              <a:t>, 2026/06/25-26</a:t>
            </a:r>
            <a:endParaRPr lang="en-US" altLang="zh-TW" sz="1600" b="1" dirty="0">
              <a:solidFill>
                <a:schemeClr val="bg1"/>
              </a:solidFill>
              <a:latin typeface="+mj-ea"/>
              <a:ea typeface="+mj-ea"/>
            </a:endParaRPr>
          </a:p>
        </p:txBody>
      </p:sp>
      <p:pic>
        <p:nvPicPr>
          <p:cNvPr id="12" name="圖片 11" descr="一張含有 文字, 標誌, 字型, 圖形 的圖片&#10;&#10;AI 產生的內容可能不正確。">
            <a:extLst>
              <a:ext uri="{FF2B5EF4-FFF2-40B4-BE49-F238E27FC236}">
                <a16:creationId xmlns:a16="http://schemas.microsoft.com/office/drawing/2014/main" id="{E1D76BEB-166E-8B30-ECC7-CE0E02384F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532" y="4408293"/>
            <a:ext cx="1872208" cy="1913549"/>
          </a:xfrm>
          <a:prstGeom prst="rect">
            <a:avLst/>
          </a:prstGeom>
        </p:spPr>
      </p:pic>
      <p:sp>
        <p:nvSpPr>
          <p:cNvPr id="24" name="矩形 13">
            <a:extLst>
              <a:ext uri="{FF2B5EF4-FFF2-40B4-BE49-F238E27FC236}">
                <a16:creationId xmlns:a16="http://schemas.microsoft.com/office/drawing/2014/main" id="{0F993C3A-A082-EDBB-6B6D-9F3A38E14039}"/>
              </a:ext>
            </a:extLst>
          </p:cNvPr>
          <p:cNvSpPr>
            <a:spLocks noChangeArrowheads="1"/>
          </p:cNvSpPr>
          <p:nvPr/>
        </p:nvSpPr>
        <p:spPr bwMode="auto">
          <a:xfrm>
            <a:off x="2004700" y="4653136"/>
            <a:ext cx="4752528"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itchFamily="18" charset="0"/>
                <a:ea typeface="新細明體" pitchFamily="18" charset="-120"/>
              </a:defRPr>
            </a:lvl1pPr>
            <a:lvl2pPr marL="742950" indent="-285750" eaLnBrk="0" hangingPunct="0">
              <a:defRPr kumimoji="1" sz="2400">
                <a:solidFill>
                  <a:schemeClr val="tx1"/>
                </a:solidFill>
                <a:latin typeface="Times New Roman" pitchFamily="18" charset="0"/>
                <a:ea typeface="新細明體" pitchFamily="18" charset="-120"/>
              </a:defRPr>
            </a:lvl2pPr>
            <a:lvl3pPr marL="1143000" indent="-228600" eaLnBrk="0" hangingPunct="0">
              <a:defRPr kumimoji="1" sz="2400">
                <a:solidFill>
                  <a:schemeClr val="tx1"/>
                </a:solidFill>
                <a:latin typeface="Times New Roman" pitchFamily="18" charset="0"/>
                <a:ea typeface="新細明體" pitchFamily="18" charset="-120"/>
              </a:defRPr>
            </a:lvl3pPr>
            <a:lvl4pPr marL="1600200" indent="-228600" eaLnBrk="0" hangingPunct="0">
              <a:defRPr kumimoji="1" sz="2400">
                <a:solidFill>
                  <a:schemeClr val="tx1"/>
                </a:solidFill>
                <a:latin typeface="Times New Roman" pitchFamily="18" charset="0"/>
                <a:ea typeface="新細明體" pitchFamily="18" charset="-120"/>
              </a:defRPr>
            </a:lvl4pPr>
            <a:lvl5pPr marL="2057400" indent="-228600" eaLnBrk="0" hangingPunct="0">
              <a:defRPr kumimoji="1" sz="2400">
                <a:solidFill>
                  <a:schemeClr val="tx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sz="2400">
                <a:solidFill>
                  <a:schemeClr val="tx1"/>
                </a:solidFill>
                <a:latin typeface="Times New Roman" pitchFamily="18" charset="0"/>
                <a:ea typeface="新細明體" pitchFamily="18" charset="-120"/>
              </a:defRPr>
            </a:lvl9pPr>
          </a:lstStyle>
          <a:p>
            <a:pPr algn="ctr" eaLnBrk="1" hangingPunct="1">
              <a:defRPr/>
            </a:pPr>
            <a:r>
              <a:rPr lang="en-US" altLang="zh-TW" b="1">
                <a:solidFill>
                  <a:srgbClr val="0557C1"/>
                </a:solidFill>
                <a:latin typeface="微軟正黑體" pitchFamily="34" charset="-120"/>
                <a:ea typeface="微軟正黑體" pitchFamily="34" charset="-120"/>
              </a:rPr>
              <a:t>Department of Statistics</a:t>
            </a:r>
            <a:br>
              <a:rPr lang="en-US" altLang="zh-TW" b="1">
                <a:solidFill>
                  <a:srgbClr val="0557C1"/>
                </a:solidFill>
                <a:latin typeface="微軟正黑體" pitchFamily="34" charset="-120"/>
                <a:ea typeface="微軟正黑體" pitchFamily="34" charset="-120"/>
              </a:rPr>
            </a:br>
            <a:r>
              <a:rPr lang="en-US" altLang="zh-TW" b="1">
                <a:solidFill>
                  <a:srgbClr val="0557C1"/>
                </a:solidFill>
                <a:latin typeface="微軟正黑體" pitchFamily="34" charset="-120"/>
                <a:ea typeface="微軟正黑體" pitchFamily="34" charset="-120"/>
              </a:rPr>
              <a:t>National Chengchi University</a:t>
            </a:r>
            <a:br>
              <a:rPr lang="en-US" altLang="zh-TW" b="1">
                <a:solidFill>
                  <a:srgbClr val="0557C1"/>
                </a:solidFill>
                <a:latin typeface="微軟正黑體" pitchFamily="34" charset="-120"/>
                <a:ea typeface="微軟正黑體" pitchFamily="34" charset="-120"/>
              </a:rPr>
            </a:br>
            <a:r>
              <a:rPr lang="en-US" altLang="zh-TW" b="1">
                <a:solidFill>
                  <a:srgbClr val="0557C1"/>
                </a:solidFill>
                <a:latin typeface="微軟正黑體" pitchFamily="34" charset="-120"/>
                <a:ea typeface="微軟正黑體" pitchFamily="34" charset="-120"/>
              </a:rPr>
              <a:t>Taiwan</a:t>
            </a:r>
          </a:p>
          <a:p>
            <a:pPr algn="ctr" eaLnBrk="1" hangingPunct="1">
              <a:defRPr/>
            </a:pPr>
            <a:r>
              <a:rPr lang="en-US" altLang="zh-TW" sz="2000" b="1">
                <a:solidFill>
                  <a:srgbClr val="0557C1"/>
                </a:solidFill>
                <a:latin typeface="微軟正黑體" pitchFamily="34" charset="-120"/>
                <a:ea typeface="微軟正黑體" pitchFamily="34" charset="-120"/>
              </a:rPr>
              <a:t>(</a:t>
            </a:r>
            <a:r>
              <a:rPr lang="zh-TW" altLang="en-US" sz="2000" b="1">
                <a:solidFill>
                  <a:srgbClr val="0557C1"/>
                </a:solidFill>
                <a:latin typeface="微軟正黑體" pitchFamily="34" charset="-120"/>
                <a:ea typeface="微軟正黑體" pitchFamily="34" charset="-120"/>
              </a:rPr>
              <a:t>國立政治大學 統計學系</a:t>
            </a:r>
            <a:r>
              <a:rPr lang="en-US" altLang="zh-TW" sz="2000" b="1">
                <a:solidFill>
                  <a:srgbClr val="0557C1"/>
                </a:solidFill>
                <a:latin typeface="微軟正黑體" pitchFamily="34" charset="-120"/>
                <a:ea typeface="微軟正黑體" pitchFamily="34" charset="-120"/>
              </a:rPr>
              <a:t>)</a:t>
            </a:r>
            <a:endParaRPr lang="en-US" altLang="zh-TW" sz="2000" b="1" dirty="0">
              <a:solidFill>
                <a:srgbClr val="0557C1"/>
              </a:solidFill>
              <a:latin typeface="微軟正黑體" pitchFamily="34" charset="-120"/>
              <a:ea typeface="微軟正黑體" pitchFamily="34" charset="-120"/>
            </a:endParaRPr>
          </a:p>
        </p:txBody>
      </p:sp>
      <p:pic>
        <p:nvPicPr>
          <p:cNvPr id="6" name="圖片 5">
            <a:extLst>
              <a:ext uri="{FF2B5EF4-FFF2-40B4-BE49-F238E27FC236}">
                <a16:creationId xmlns:a16="http://schemas.microsoft.com/office/drawing/2014/main" id="{D2BA6FEF-329A-6CE2-250C-7EF69B7F711A}"/>
              </a:ext>
            </a:extLst>
          </p:cNvPr>
          <p:cNvPicPr>
            <a:picLocks noChangeAspect="1"/>
          </p:cNvPicPr>
          <p:nvPr/>
        </p:nvPicPr>
        <p:blipFill>
          <a:blip r:embed="rId4"/>
          <a:stretch>
            <a:fillRect/>
          </a:stretch>
        </p:blipFill>
        <p:spPr>
          <a:xfrm>
            <a:off x="6876256" y="4479428"/>
            <a:ext cx="1896802" cy="17712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en-US" altLang="zh-TW" sz="2800"/>
              <a:t>Literature Review</a:t>
            </a:r>
            <a:r>
              <a:rPr kumimoji="0" lang="zh-TW" altLang="en-US" sz="2800"/>
              <a:t> </a:t>
            </a:r>
            <a:r>
              <a:rPr lang="en-US" sz="2800"/>
              <a:t>(2):</a:t>
            </a:r>
            <a:r>
              <a:rPr lang="en-US" sz="2400"/>
              <a:t/>
            </a:r>
            <a:br>
              <a:rPr lang="en-US" sz="2400"/>
            </a:br>
            <a:r>
              <a:rPr lang="en-US" sz="2400"/>
              <a:t>Tabular Data to Images Data + CNN</a:t>
            </a:r>
          </a:p>
        </p:txBody>
      </p:sp>
      <p:sp>
        <p:nvSpPr>
          <p:cNvPr id="4" name="內容版面配置區 3"/>
          <p:cNvSpPr>
            <a:spLocks noGrp="1"/>
          </p:cNvSpPr>
          <p:nvPr>
            <p:ph idx="1"/>
          </p:nvPr>
        </p:nvSpPr>
        <p:spPr>
          <a:xfrm>
            <a:off x="7374" y="836712"/>
            <a:ext cx="9136626" cy="5544616"/>
          </a:xfrm>
        </p:spPr>
        <p:txBody>
          <a:bodyPr>
            <a:normAutofit fontScale="92500"/>
          </a:bodyPr>
          <a:lstStyle/>
          <a:p>
            <a:pPr>
              <a:lnSpc>
                <a:spcPct val="120000"/>
              </a:lnSpc>
            </a:pPr>
            <a:r>
              <a:rPr lang="en-US" altLang="zh-TW" sz="1200"/>
              <a:t>Ye, H. J., Liu, S. Y., Cai, H. R., Zhou, Q. L., &amp; Zhan, D. C. (</a:t>
            </a:r>
            <a:r>
              <a:rPr lang="en-US" altLang="zh-TW" sz="1200">
                <a:solidFill>
                  <a:srgbClr val="FF0000"/>
                </a:solidFill>
              </a:rPr>
              <a:t>2024</a:t>
            </a:r>
            <a:r>
              <a:rPr lang="en-US" altLang="zh-TW" sz="1200"/>
              <a:t>). A closer look at deep learning methods on tabular datasets. arXiv preprint arXiv:2407.00956.</a:t>
            </a:r>
            <a:endParaRPr lang="en-US" sz="1200"/>
          </a:p>
          <a:p>
            <a:pPr>
              <a:lnSpc>
                <a:spcPct val="120000"/>
              </a:lnSpc>
            </a:pPr>
            <a:r>
              <a:rPr lang="en-US" sz="1200"/>
              <a:t>Tang, X., Prodduturi, N., Thompson, K. J., Weinshilboum, R. M., O'Sullivan, C. C., Boughey, J. C., ... &amp; Kalari, K. R. (</a:t>
            </a:r>
            <a:r>
              <a:rPr lang="en-US" sz="1200">
                <a:solidFill>
                  <a:srgbClr val="FF0000"/>
                </a:solidFill>
              </a:rPr>
              <a:t>2024</a:t>
            </a:r>
            <a:r>
              <a:rPr lang="en-US" sz="1200"/>
              <a:t>). OmicsFootPrint: a framework to integrate and interpret </a:t>
            </a:r>
            <a:r>
              <a:rPr lang="en-US" sz="1200">
                <a:solidFill>
                  <a:srgbClr val="0000CC"/>
                </a:solidFill>
              </a:rPr>
              <a:t>multi-omics data using circular images</a:t>
            </a:r>
            <a:r>
              <a:rPr lang="en-US" sz="1200"/>
              <a:t> and deep neural networks. BioRxiv.</a:t>
            </a:r>
          </a:p>
          <a:p>
            <a:pPr>
              <a:lnSpc>
                <a:spcPct val="120000"/>
              </a:lnSpc>
            </a:pPr>
            <a:r>
              <a:rPr lang="en-US" sz="1200"/>
              <a:t>Sha, Y., Meng, W., Luo, G., Zhai, X., Tong, H. H., Wang, Y., &amp; Li, K. (</a:t>
            </a:r>
            <a:r>
              <a:rPr lang="en-US" sz="1200">
                <a:solidFill>
                  <a:srgbClr val="FF0000"/>
                </a:solidFill>
              </a:rPr>
              <a:t>2024</a:t>
            </a:r>
            <a:r>
              <a:rPr lang="en-US" sz="1200"/>
              <a:t>). MetDIT: Transforming and Analyzing </a:t>
            </a:r>
            <a:r>
              <a:rPr lang="en-US" sz="1200">
                <a:solidFill>
                  <a:srgbClr val="0000CC"/>
                </a:solidFill>
              </a:rPr>
              <a:t>Clinical Metabolomics Data </a:t>
            </a:r>
            <a:r>
              <a:rPr lang="en-US" sz="1200"/>
              <a:t>with Convolutional Neural Networks. Analytical Chemistry. </a:t>
            </a:r>
          </a:p>
          <a:p>
            <a:pPr>
              <a:lnSpc>
                <a:spcPct val="120000"/>
              </a:lnSpc>
            </a:pPr>
            <a:r>
              <a:rPr lang="en-US" sz="1200"/>
              <a:t>Matsuda, T., Uchida, K., Saito, S., &amp; Shirakawa, S. (</a:t>
            </a:r>
            <a:r>
              <a:rPr lang="en-US" sz="1200">
                <a:solidFill>
                  <a:srgbClr val="FF0000"/>
                </a:solidFill>
              </a:rPr>
              <a:t>2024</a:t>
            </a:r>
            <a:r>
              <a:rPr lang="en-US" sz="1200"/>
              <a:t>). HACNet: End-to-end learning of interpretable </a:t>
            </a:r>
            <a:r>
              <a:rPr lang="en-US" sz="1200">
                <a:solidFill>
                  <a:srgbClr val="0000CC"/>
                </a:solidFill>
              </a:rPr>
              <a:t>table-to-image converter</a:t>
            </a:r>
            <a:r>
              <a:rPr lang="en-US" sz="1200"/>
              <a:t> and convolutional neural network. Knowledge-Based Systems, 284, 111293.</a:t>
            </a:r>
          </a:p>
          <a:p>
            <a:pPr>
              <a:lnSpc>
                <a:spcPct val="120000"/>
              </a:lnSpc>
            </a:pPr>
            <a:r>
              <a:rPr lang="en-US" sz="1200"/>
              <a:t>Lee, S. E., &amp; Lee, S. C. (</a:t>
            </a:r>
            <a:r>
              <a:rPr lang="en-US" sz="1200">
                <a:solidFill>
                  <a:srgbClr val="FF0000"/>
                </a:solidFill>
              </a:rPr>
              <a:t>2023</a:t>
            </a:r>
            <a:r>
              <a:rPr lang="en-US" sz="1200"/>
              <a:t>). TablEye: Seeing </a:t>
            </a:r>
            <a:r>
              <a:rPr lang="en-US" sz="1200">
                <a:solidFill>
                  <a:srgbClr val="0000CC"/>
                </a:solidFill>
                <a:highlight>
                  <a:srgbClr val="00FF00"/>
                </a:highlight>
              </a:rPr>
              <a:t>Small Tables</a:t>
            </a:r>
            <a:r>
              <a:rPr lang="en-US" sz="1200"/>
              <a:t> through the Lens of Images. ArXiv, 2307.02491.</a:t>
            </a:r>
          </a:p>
          <a:p>
            <a:pPr>
              <a:lnSpc>
                <a:spcPct val="120000"/>
              </a:lnSpc>
            </a:pPr>
            <a:r>
              <a:rPr lang="en-US" sz="1200"/>
              <a:t>Castillo-Cara, M., Talla-Chumpitaz, R., García-Castro, R., &amp; Orozco-Barbosa, L. (</a:t>
            </a:r>
            <a:r>
              <a:rPr lang="en-US" sz="1200">
                <a:solidFill>
                  <a:srgbClr val="FF0000"/>
                </a:solidFill>
              </a:rPr>
              <a:t>2023</a:t>
            </a:r>
            <a:r>
              <a:rPr lang="en-US" sz="1200"/>
              <a:t>). TINTO: </a:t>
            </a:r>
            <a:r>
              <a:rPr lang="en-US" sz="1200">
                <a:solidFill>
                  <a:srgbClr val="0000CC"/>
                </a:solidFill>
              </a:rPr>
              <a:t>Converting Tidy Data</a:t>
            </a:r>
            <a:r>
              <a:rPr lang="en-US" sz="1200"/>
              <a:t> into image for classification with 2-Dimensional Convolutional Neural Networks. SoftwareX, 22, 101391.</a:t>
            </a:r>
          </a:p>
          <a:p>
            <a:pPr>
              <a:lnSpc>
                <a:spcPct val="120000"/>
              </a:lnSpc>
            </a:pPr>
            <a:r>
              <a:rPr lang="en-US" sz="1200"/>
              <a:t>Randive, K. D., &amp; Ramasundaram, M. (</a:t>
            </a:r>
            <a:r>
              <a:rPr lang="en-US" sz="1200">
                <a:solidFill>
                  <a:srgbClr val="FF0000"/>
                </a:solidFill>
              </a:rPr>
              <a:t>2023</a:t>
            </a:r>
            <a:r>
              <a:rPr lang="en-US" sz="1200"/>
              <a:t>). MWCapsNet: A novel Multi-level Wavelet Capsule Network for insider threat detection using </a:t>
            </a:r>
            <a:r>
              <a:rPr lang="en-US" sz="1200">
                <a:solidFill>
                  <a:srgbClr val="0000CC"/>
                </a:solidFill>
              </a:rPr>
              <a:t>image representations</a:t>
            </a:r>
            <a:r>
              <a:rPr lang="en-US" sz="1200"/>
              <a:t>. Neurocomputing, 553, 126588. </a:t>
            </a:r>
          </a:p>
          <a:p>
            <a:pPr>
              <a:lnSpc>
                <a:spcPct val="120000"/>
              </a:lnSpc>
            </a:pPr>
            <a:r>
              <a:rPr lang="en-US" sz="1200"/>
              <a:t>Nazarri, M. N. A. A., Yusof, M. H. M., &amp; Almohammedi, A. A. (</a:t>
            </a:r>
            <a:r>
              <a:rPr lang="en-US" sz="1200">
                <a:solidFill>
                  <a:srgbClr val="FF0000"/>
                </a:solidFill>
              </a:rPr>
              <a:t>2023</a:t>
            </a:r>
            <a:r>
              <a:rPr lang="en-US" sz="1200"/>
              <a:t>). Generating Network Intrusion Image through </a:t>
            </a:r>
            <a:r>
              <a:rPr lang="en-US" sz="1200">
                <a:solidFill>
                  <a:srgbClr val="0000CC"/>
                </a:solidFill>
                <a:highlight>
                  <a:srgbClr val="00FFFF"/>
                </a:highlight>
              </a:rPr>
              <a:t>IGTD</a:t>
            </a:r>
            <a:r>
              <a:rPr lang="en-US" sz="1200">
                <a:solidFill>
                  <a:srgbClr val="0000CC"/>
                </a:solidFill>
              </a:rPr>
              <a:t> </a:t>
            </a:r>
            <a:r>
              <a:rPr lang="en-US" sz="1200"/>
              <a:t>Algorithm for CNN Classification. 2023 3rd International Conference on Computing and Information Technology (ICCIT), 172-177. </a:t>
            </a:r>
          </a:p>
          <a:p>
            <a:pPr>
              <a:lnSpc>
                <a:spcPct val="120000"/>
              </a:lnSpc>
            </a:pPr>
            <a:r>
              <a:rPr lang="en-US" sz="1200"/>
              <a:t>Hosseini, M., &amp; Chitsaz, I. (</a:t>
            </a:r>
            <a:r>
              <a:rPr lang="en-US" sz="1200">
                <a:solidFill>
                  <a:srgbClr val="FF0000"/>
                </a:solidFill>
              </a:rPr>
              <a:t>2023</a:t>
            </a:r>
            <a:r>
              <a:rPr lang="en-US" sz="1200"/>
              <a:t>). Knock probability determination employing convolutional neural network and </a:t>
            </a:r>
            <a:r>
              <a:rPr lang="en-US" sz="1200">
                <a:solidFill>
                  <a:srgbClr val="0000CC"/>
                </a:solidFill>
                <a:highlight>
                  <a:srgbClr val="00FFFF"/>
                </a:highlight>
              </a:rPr>
              <a:t>IGTD</a:t>
            </a:r>
            <a:r>
              <a:rPr lang="en-US" sz="1200">
                <a:solidFill>
                  <a:srgbClr val="0000CC"/>
                </a:solidFill>
              </a:rPr>
              <a:t> </a:t>
            </a:r>
            <a:r>
              <a:rPr lang="en-US" sz="1200"/>
              <a:t>algorithm. Energy, 284, 129282. </a:t>
            </a:r>
          </a:p>
          <a:p>
            <a:pPr>
              <a:lnSpc>
                <a:spcPct val="120000"/>
              </a:lnSpc>
            </a:pPr>
            <a:r>
              <a:rPr lang="en-US" sz="1200"/>
              <a:t>Fleischanderl, S. (</a:t>
            </a:r>
            <a:r>
              <a:rPr lang="en-US" sz="1200">
                <a:solidFill>
                  <a:srgbClr val="FF0000"/>
                </a:solidFill>
              </a:rPr>
              <a:t>2023</a:t>
            </a:r>
            <a:r>
              <a:rPr lang="en-US" sz="1200"/>
              <a:t>). </a:t>
            </a:r>
            <a:r>
              <a:rPr lang="en-US" sz="1200" b="1">
                <a:solidFill>
                  <a:srgbClr val="0000CC"/>
                </a:solidFill>
                <a:highlight>
                  <a:srgbClr val="FFFF00"/>
                </a:highlight>
              </a:rPr>
              <a:t>Time Series</a:t>
            </a:r>
            <a:r>
              <a:rPr lang="en-US" sz="1200">
                <a:solidFill>
                  <a:srgbClr val="0000CC"/>
                </a:solidFill>
              </a:rPr>
              <a:t> Transformation into Images</a:t>
            </a:r>
            <a:r>
              <a:rPr lang="en-US" sz="1200"/>
              <a:t> for Production State Recognition (Master's thesis, JOHANNES KEPLER UNIVERSITY LINZ).</a:t>
            </a:r>
          </a:p>
          <a:p>
            <a:pPr>
              <a:lnSpc>
                <a:spcPct val="120000"/>
              </a:lnSpc>
            </a:pPr>
            <a:r>
              <a:rPr lang="en-US" sz="1200"/>
              <a:t>Briner, N., Cullen, D., Halladay, J., Miller, D., Primeau, R., Avila, A., ... &amp; Doleck, T. (</a:t>
            </a:r>
            <a:r>
              <a:rPr lang="en-US" sz="1200">
                <a:solidFill>
                  <a:srgbClr val="FF0000"/>
                </a:solidFill>
              </a:rPr>
              <a:t>2023</a:t>
            </a:r>
            <a:r>
              <a:rPr lang="en-US" sz="1200"/>
              <a:t>). </a:t>
            </a:r>
            <a:r>
              <a:rPr lang="en-US" sz="1200">
                <a:solidFill>
                  <a:srgbClr val="0000CC"/>
                </a:solidFill>
              </a:rPr>
              <a:t>Tabular-to-Image Transformations </a:t>
            </a:r>
            <a:r>
              <a:rPr lang="en-US" sz="1200"/>
              <a:t>for the Classification of Anonymous Network Traffic using Deep Residual Networks. IEEE Access, 11, 113100-113113. </a:t>
            </a:r>
          </a:p>
          <a:p>
            <a:pPr>
              <a:lnSpc>
                <a:spcPct val="120000"/>
              </a:lnSpc>
            </a:pPr>
            <a:r>
              <a:rPr lang="en-US" sz="1200"/>
              <a:t>Bazgir, O., &amp; Lu, J. (</a:t>
            </a:r>
            <a:r>
              <a:rPr lang="en-US" sz="1200">
                <a:solidFill>
                  <a:srgbClr val="FF0000"/>
                </a:solidFill>
              </a:rPr>
              <a:t>2023</a:t>
            </a:r>
            <a:r>
              <a:rPr lang="en-US" sz="1200"/>
              <a:t>). </a:t>
            </a:r>
            <a:r>
              <a:rPr lang="en-US" sz="1200">
                <a:solidFill>
                  <a:srgbClr val="0000CC"/>
                </a:solidFill>
              </a:rPr>
              <a:t>REFINED-CNN</a:t>
            </a:r>
            <a:r>
              <a:rPr lang="en-US" sz="1200"/>
              <a:t> framework for </a:t>
            </a:r>
            <a:r>
              <a:rPr lang="en-US" sz="1200" b="1">
                <a:highlight>
                  <a:srgbClr val="FFFF00"/>
                </a:highlight>
              </a:rPr>
              <a:t>survival prediction</a:t>
            </a:r>
            <a:r>
              <a:rPr lang="en-US" sz="1200"/>
              <a:t> with high-dimensional features. Iscience, 26(9). </a:t>
            </a:r>
          </a:p>
          <a:p>
            <a:pPr>
              <a:lnSpc>
                <a:spcPct val="120000"/>
              </a:lnSpc>
            </a:pPr>
            <a:r>
              <a:rPr lang="en-US" sz="1200"/>
              <a:t>Neto, L. M., &amp; Endo, P. T. (</a:t>
            </a:r>
            <a:r>
              <a:rPr lang="en-US" sz="1200">
                <a:solidFill>
                  <a:srgbClr val="FF0000"/>
                </a:solidFill>
              </a:rPr>
              <a:t>2023</a:t>
            </a:r>
            <a:r>
              <a:rPr lang="en-US" sz="1200"/>
              <a:t>). The use of Convolutional Neural Network to classify Congenital Syphilis with </a:t>
            </a:r>
            <a:r>
              <a:rPr lang="en-US" sz="1200">
                <a:solidFill>
                  <a:srgbClr val="0000CC"/>
                </a:solidFill>
              </a:rPr>
              <a:t>image representations of tabular data</a:t>
            </a:r>
            <a:r>
              <a:rPr lang="en-US" sz="1200"/>
              <a:t>. </a:t>
            </a:r>
          </a:p>
        </p:txBody>
      </p:sp>
      <p:sp>
        <p:nvSpPr>
          <p:cNvPr id="3" name="頁尾版面配置區 2">
            <a:extLst>
              <a:ext uri="{FF2B5EF4-FFF2-40B4-BE49-F238E27FC236}">
                <a16:creationId xmlns:a16="http://schemas.microsoft.com/office/drawing/2014/main" id="{23E7D78A-9091-2547-14F6-2C1713D5DA0F}"/>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5" name="投影片編號版面配置區 4">
            <a:extLst>
              <a:ext uri="{FF2B5EF4-FFF2-40B4-BE49-F238E27FC236}">
                <a16:creationId xmlns:a16="http://schemas.microsoft.com/office/drawing/2014/main" id="{C8F0E3EC-E6DE-1332-6B7E-5A2634618209}"/>
              </a:ext>
            </a:extLst>
          </p:cNvPr>
          <p:cNvSpPr>
            <a:spLocks noGrp="1"/>
          </p:cNvSpPr>
          <p:nvPr>
            <p:ph type="sldNum" sz="quarter" idx="12"/>
          </p:nvPr>
        </p:nvSpPr>
        <p:spPr/>
        <p:txBody>
          <a:bodyPr/>
          <a:lstStyle/>
          <a:p>
            <a:pPr>
              <a:defRPr/>
            </a:pPr>
            <a:fld id="{8416CEBA-2FC2-4A72-90FF-CBCC19CEBAD4}" type="slidenum">
              <a:rPr lang="en-US" altLang="zh-TW" smtClean="0"/>
              <a:pPr>
                <a:defRPr/>
              </a:pPr>
              <a:t>10</a:t>
            </a:fld>
            <a:r>
              <a:rPr lang="en-US" altLang="zh-TW"/>
              <a:t>/53</a:t>
            </a:r>
            <a:endParaRPr lang="en-US" altLang="zh-TW" dirty="0"/>
          </a:p>
        </p:txBody>
      </p:sp>
    </p:spTree>
    <p:extLst>
      <p:ext uri="{BB962C8B-B14F-4D97-AF65-F5344CB8AC3E}">
        <p14:creationId xmlns:p14="http://schemas.microsoft.com/office/powerpoint/2010/main" val="2545094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E8DCD9-86A3-1E80-6122-E341C23FE3BE}"/>
              </a:ext>
            </a:extLst>
          </p:cNvPr>
          <p:cNvSpPr>
            <a:spLocks noGrp="1"/>
          </p:cNvSpPr>
          <p:nvPr>
            <p:ph type="title"/>
          </p:nvPr>
        </p:nvSpPr>
        <p:spPr/>
        <p:txBody>
          <a:bodyPr/>
          <a:lstStyle/>
          <a:p>
            <a:r>
              <a:rPr kumimoji="0" lang="en-US" altLang="zh-TW" sz="2800"/>
              <a:t>Literature Review</a:t>
            </a:r>
            <a:r>
              <a:rPr kumimoji="0" lang="zh-TW" altLang="en-US" sz="2800"/>
              <a:t> </a:t>
            </a:r>
            <a:r>
              <a:rPr lang="en-US" altLang="zh-TW" sz="2800"/>
              <a:t>(3):</a:t>
            </a:r>
            <a:r>
              <a:rPr lang="en-US" altLang="zh-TW" sz="2400"/>
              <a:t/>
            </a:r>
            <a:br>
              <a:rPr lang="en-US" altLang="zh-TW" sz="2400"/>
            </a:br>
            <a:r>
              <a:rPr lang="en-US" altLang="zh-TW" sz="2400"/>
              <a:t>Tabular Data to Images Data + CNN</a:t>
            </a:r>
            <a:endParaRPr lang="zh-TW" altLang="en-US" sz="2400"/>
          </a:p>
        </p:txBody>
      </p:sp>
      <p:sp>
        <p:nvSpPr>
          <p:cNvPr id="3" name="內容版面配置區 2">
            <a:extLst>
              <a:ext uri="{FF2B5EF4-FFF2-40B4-BE49-F238E27FC236}">
                <a16:creationId xmlns:a16="http://schemas.microsoft.com/office/drawing/2014/main" id="{BB09C6A5-F7A0-7E7B-053B-A2EEE9A95617}"/>
              </a:ext>
            </a:extLst>
          </p:cNvPr>
          <p:cNvSpPr>
            <a:spLocks noGrp="1"/>
          </p:cNvSpPr>
          <p:nvPr>
            <p:ph idx="1"/>
          </p:nvPr>
        </p:nvSpPr>
        <p:spPr>
          <a:xfrm>
            <a:off x="457200" y="836613"/>
            <a:ext cx="8229600" cy="3261329"/>
          </a:xfrm>
        </p:spPr>
        <p:txBody>
          <a:bodyPr>
            <a:normAutofit fontScale="92500" lnSpcReduction="10000"/>
          </a:bodyPr>
          <a:lstStyle/>
          <a:p>
            <a:pPr>
              <a:lnSpc>
                <a:spcPct val="120000"/>
              </a:lnSpc>
            </a:pPr>
            <a:r>
              <a:rPr lang="en-US" altLang="zh-TW" sz="1100">
                <a:latin typeface="+mj-ea"/>
                <a:ea typeface="+mj-ea"/>
              </a:rPr>
              <a:t>Zhang, F., Li, Z., Zhou, G., Wang, J., Lu, J., &amp; Zhang, K. (</a:t>
            </a:r>
            <a:r>
              <a:rPr lang="en-US" altLang="zh-TW" sz="1100" b="1">
                <a:solidFill>
                  <a:srgbClr val="FF0000"/>
                </a:solidFill>
                <a:latin typeface="+mj-ea"/>
                <a:ea typeface="+mj-ea"/>
              </a:rPr>
              <a:t>2026</a:t>
            </a:r>
            <a:r>
              <a:rPr lang="en-US" altLang="zh-TW" sz="1100">
                <a:latin typeface="+mj-ea"/>
                <a:ea typeface="+mj-ea"/>
              </a:rPr>
              <a:t>, January). Visual Table Understanding: Methods, Challenges and Future Directions. In 2026 5th International Symposium on Computer Applications and Information Technology (ISCAIT) (pp. 42-50). IEEE.</a:t>
            </a:r>
          </a:p>
          <a:p>
            <a:pPr>
              <a:lnSpc>
                <a:spcPct val="120000"/>
              </a:lnSpc>
            </a:pPr>
            <a:r>
              <a:rPr lang="en-US" altLang="zh-TW" sz="1300">
                <a:latin typeface="+mj-ea"/>
                <a:ea typeface="+mj-ea"/>
              </a:rPr>
              <a:t>Jiang, J. P., Liu, S. Y., Cai, H. R., Zhou, Q. L., &amp; Ye, H. J. (</a:t>
            </a:r>
            <a:r>
              <a:rPr lang="en-US" altLang="zh-TW" sz="1300">
                <a:solidFill>
                  <a:srgbClr val="FF0000"/>
                </a:solidFill>
                <a:latin typeface="+mj-ea"/>
                <a:ea typeface="+mj-ea"/>
              </a:rPr>
              <a:t>2026</a:t>
            </a:r>
            <a:r>
              <a:rPr lang="en-US" altLang="zh-TW" sz="1300">
                <a:latin typeface="+mj-ea"/>
                <a:ea typeface="+mj-ea"/>
              </a:rPr>
              <a:t>). </a:t>
            </a:r>
            <a:r>
              <a:rPr lang="en-US" altLang="zh-TW" sz="1300" b="1">
                <a:solidFill>
                  <a:srgbClr val="0000FF"/>
                </a:solidFill>
                <a:latin typeface="+mj-ea"/>
                <a:ea typeface="+mj-ea"/>
              </a:rPr>
              <a:t>Representation learning for tabular data: A comprehensive survey</a:t>
            </a:r>
            <a:r>
              <a:rPr lang="en-US" altLang="zh-TW" sz="1300">
                <a:latin typeface="+mj-ea"/>
                <a:ea typeface="+mj-ea"/>
              </a:rPr>
              <a:t>. </a:t>
            </a:r>
            <a:r>
              <a:rPr lang="en-US" altLang="zh-TW" sz="1300" b="1" i="1">
                <a:solidFill>
                  <a:srgbClr val="00B050"/>
                </a:solidFill>
                <a:latin typeface="+mj-ea"/>
                <a:ea typeface="+mj-ea"/>
              </a:rPr>
              <a:t>IEEE Transactions on Pattern Analysis and Machine Intelligence</a:t>
            </a:r>
            <a:r>
              <a:rPr lang="en-US" altLang="zh-TW" sz="1300">
                <a:latin typeface="+mj-ea"/>
                <a:ea typeface="+mj-ea"/>
              </a:rPr>
              <a:t>. vol. 48, no. 6, pp. 6488-6508</a:t>
            </a:r>
          </a:p>
          <a:p>
            <a:pPr>
              <a:lnSpc>
                <a:spcPct val="120000"/>
              </a:lnSpc>
            </a:pPr>
            <a:r>
              <a:rPr lang="en-US" altLang="zh-TW" sz="1100">
                <a:latin typeface="+mj-ea"/>
                <a:ea typeface="+mj-ea"/>
              </a:rPr>
              <a:t>Cai, H., &amp; Ye, H. J. (</a:t>
            </a:r>
            <a:r>
              <a:rPr lang="en-US" altLang="zh-TW" sz="1100">
                <a:solidFill>
                  <a:srgbClr val="FF0000"/>
                </a:solidFill>
                <a:latin typeface="+mj-ea"/>
                <a:ea typeface="+mj-ea"/>
              </a:rPr>
              <a:t>2026</a:t>
            </a:r>
            <a:r>
              <a:rPr lang="en-US" altLang="zh-TW" sz="1100">
                <a:latin typeface="+mj-ea"/>
                <a:ea typeface="+mj-ea"/>
              </a:rPr>
              <a:t>). Feature-aware modulation for learning from </a:t>
            </a:r>
            <a:r>
              <a:rPr lang="en-US" altLang="zh-TW" sz="1100" b="1">
                <a:highlight>
                  <a:srgbClr val="FFFF00"/>
                </a:highlight>
                <a:latin typeface="+mj-ea"/>
                <a:ea typeface="+mj-ea"/>
              </a:rPr>
              <a:t>temporal tabular data</a:t>
            </a:r>
            <a:r>
              <a:rPr lang="en-US" altLang="zh-TW" sz="1100">
                <a:latin typeface="+mj-ea"/>
                <a:ea typeface="+mj-ea"/>
              </a:rPr>
              <a:t>. Advances in Neural Information Processing Systems, 38, 151014-151037.</a:t>
            </a:r>
          </a:p>
          <a:p>
            <a:pPr>
              <a:lnSpc>
                <a:spcPct val="120000"/>
              </a:lnSpc>
            </a:pPr>
            <a:r>
              <a:rPr lang="en-US" altLang="zh-TW" sz="1100">
                <a:latin typeface="+mj-ea"/>
                <a:ea typeface="+mj-ea"/>
              </a:rPr>
              <a:t>Yu, K. Y., Zhou, Z., Tian, S. Y., Yang, X. W., Jia, Z. Y., Yang, M., ... &amp; Li, Y. F. (</a:t>
            </a:r>
            <a:r>
              <a:rPr lang="en-US" altLang="zh-TW" sz="1100">
                <a:solidFill>
                  <a:srgbClr val="FF0000"/>
                </a:solidFill>
                <a:latin typeface="+mj-ea"/>
                <a:ea typeface="+mj-ea"/>
              </a:rPr>
              <a:t>2026</a:t>
            </a:r>
            <a:r>
              <a:rPr lang="en-US" altLang="zh-TW" sz="1100">
                <a:latin typeface="+mj-ea"/>
                <a:ea typeface="+mj-ea"/>
              </a:rPr>
              <a:t>). Thinking with Tables: Enhancing Multi-Modal Tabular Understanding via Neuro-Symbolic Reasoning. arXiv preprint arXiv:2603.24004.</a:t>
            </a:r>
          </a:p>
          <a:p>
            <a:pPr>
              <a:lnSpc>
                <a:spcPct val="120000"/>
              </a:lnSpc>
            </a:pPr>
            <a:r>
              <a:rPr lang="en-US" altLang="zh-TW" sz="1100">
                <a:latin typeface="+mj-ea"/>
                <a:ea typeface="+mj-ea"/>
              </a:rPr>
              <a:t>Cai, H. R., &amp; Ye, H. J. (</a:t>
            </a:r>
            <a:r>
              <a:rPr lang="en-US" altLang="zh-TW" sz="1100">
                <a:solidFill>
                  <a:srgbClr val="FF0000"/>
                </a:solidFill>
                <a:latin typeface="+mj-ea"/>
                <a:ea typeface="+mj-ea"/>
              </a:rPr>
              <a:t>2025</a:t>
            </a:r>
            <a:r>
              <a:rPr lang="en-US" altLang="zh-TW" sz="1100">
                <a:latin typeface="+mj-ea"/>
                <a:ea typeface="+mj-ea"/>
              </a:rPr>
              <a:t>). Understanding the limits of deep tabular methods with </a:t>
            </a:r>
            <a:r>
              <a:rPr lang="en-US" altLang="zh-TW" sz="1100" b="1">
                <a:highlight>
                  <a:srgbClr val="FFFF00"/>
                </a:highlight>
                <a:latin typeface="+mj-ea"/>
                <a:ea typeface="+mj-ea"/>
              </a:rPr>
              <a:t>temporal shift</a:t>
            </a:r>
            <a:r>
              <a:rPr lang="en-US" altLang="zh-TW" sz="1100">
                <a:latin typeface="+mj-ea"/>
                <a:ea typeface="+mj-ea"/>
              </a:rPr>
              <a:t>. arXiv preprint arXiv:2502.20260.</a:t>
            </a:r>
          </a:p>
          <a:p>
            <a:pPr>
              <a:lnSpc>
                <a:spcPct val="120000"/>
              </a:lnSpc>
            </a:pPr>
            <a:r>
              <a:rPr lang="en-US" altLang="zh-TW" sz="1200">
                <a:latin typeface="+mj-ea"/>
                <a:ea typeface="+mj-ea"/>
              </a:rPr>
              <a:t>Liu, J., González-Fernández, D., Castillo-Cara, M., &amp; García-Castro, R. (</a:t>
            </a:r>
            <a:r>
              <a:rPr lang="en-US" altLang="zh-TW" sz="1200">
                <a:solidFill>
                  <a:srgbClr val="FF0000"/>
                </a:solidFill>
                <a:latin typeface="+mj-ea"/>
                <a:ea typeface="+mj-ea"/>
              </a:rPr>
              <a:t>2025</a:t>
            </a:r>
            <a:r>
              <a:rPr lang="en-US" altLang="zh-TW" sz="1200">
                <a:latin typeface="+mj-ea"/>
                <a:ea typeface="+mj-ea"/>
              </a:rPr>
              <a:t>). </a:t>
            </a:r>
            <a:r>
              <a:rPr lang="en-US" altLang="zh-TW" sz="1200" b="1">
                <a:solidFill>
                  <a:srgbClr val="0000FF"/>
                </a:solidFill>
                <a:latin typeface="+mj-ea"/>
                <a:ea typeface="+mj-ea"/>
              </a:rPr>
              <a:t>TINTOlib: A Python library for transforming tabular data into synthetic images for deep neural networks</a:t>
            </a:r>
            <a:r>
              <a:rPr lang="en-US" altLang="zh-TW" sz="1200">
                <a:latin typeface="+mj-ea"/>
                <a:ea typeface="+mj-ea"/>
              </a:rPr>
              <a:t>. </a:t>
            </a:r>
            <a:r>
              <a:rPr lang="en-US" altLang="zh-TW" sz="1200" b="1" i="1">
                <a:solidFill>
                  <a:srgbClr val="00B050"/>
                </a:solidFill>
                <a:latin typeface="+mj-ea"/>
                <a:ea typeface="+mj-ea"/>
              </a:rPr>
              <a:t>SoftwareX</a:t>
            </a:r>
            <a:r>
              <a:rPr lang="en-US" altLang="zh-TW" sz="1200">
                <a:latin typeface="+mj-ea"/>
                <a:ea typeface="+mj-ea"/>
              </a:rPr>
              <a:t>, 32, 102444.</a:t>
            </a:r>
          </a:p>
          <a:p>
            <a:pPr>
              <a:lnSpc>
                <a:spcPct val="120000"/>
              </a:lnSpc>
            </a:pPr>
            <a:r>
              <a:rPr lang="en-US" altLang="zh-TW" sz="1100">
                <a:latin typeface="+mj-ea"/>
                <a:ea typeface="+mj-ea"/>
              </a:rPr>
              <a:t>Escalera González, F. (2025). PermGrad: Interpretable Hybrid Neural Networks with Synthetic Images for Tabular Data.</a:t>
            </a:r>
          </a:p>
          <a:p>
            <a:pPr>
              <a:lnSpc>
                <a:spcPct val="120000"/>
              </a:lnSpc>
            </a:pPr>
            <a:r>
              <a:rPr lang="en-US" altLang="zh-TW" sz="1200" b="0" i="0">
                <a:solidFill>
                  <a:srgbClr val="222222"/>
                </a:solidFill>
                <a:effectLst/>
                <a:latin typeface="+mj-ea"/>
                <a:ea typeface="+mj-ea"/>
              </a:rPr>
              <a:t>Liu, J., Castillo-Cara, M., &amp; García-Castro, R. (</a:t>
            </a:r>
            <a:r>
              <a:rPr lang="en-US" altLang="zh-TW" sz="1200" b="0" i="0">
                <a:solidFill>
                  <a:srgbClr val="FF0000"/>
                </a:solidFill>
                <a:effectLst/>
                <a:latin typeface="+mj-ea"/>
                <a:ea typeface="+mj-ea"/>
              </a:rPr>
              <a:t>2025</a:t>
            </a:r>
            <a:r>
              <a:rPr lang="en-US" altLang="zh-TW" sz="1200" b="0" i="0">
                <a:solidFill>
                  <a:srgbClr val="222222"/>
                </a:solidFill>
                <a:effectLst/>
                <a:latin typeface="+mj-ea"/>
                <a:ea typeface="+mj-ea"/>
              </a:rPr>
              <a:t>). </a:t>
            </a:r>
            <a:r>
              <a:rPr lang="en-US" altLang="zh-TW" sz="1200" b="1" i="0">
                <a:solidFill>
                  <a:srgbClr val="0000FF"/>
                </a:solidFill>
                <a:effectLst/>
                <a:latin typeface="+mj-ea"/>
                <a:ea typeface="+mj-ea"/>
              </a:rPr>
              <a:t>A comprehensive benchmark of spatial encoding methods for tabular data with deep neural networks</a:t>
            </a:r>
            <a:r>
              <a:rPr lang="en-US" altLang="zh-TW" sz="1200" b="0" i="0">
                <a:solidFill>
                  <a:srgbClr val="222222"/>
                </a:solidFill>
                <a:effectLst/>
                <a:latin typeface="+mj-ea"/>
                <a:ea typeface="+mj-ea"/>
              </a:rPr>
              <a:t>. </a:t>
            </a:r>
            <a:r>
              <a:rPr lang="en-US" altLang="zh-TW" sz="1200" b="1" i="1">
                <a:solidFill>
                  <a:srgbClr val="00B050"/>
                </a:solidFill>
                <a:effectLst/>
                <a:latin typeface="+mj-ea"/>
                <a:ea typeface="+mj-ea"/>
              </a:rPr>
              <a:t>Information Fusion</a:t>
            </a:r>
            <a:r>
              <a:rPr lang="en-US" altLang="zh-TW" sz="1200" b="0" i="0">
                <a:solidFill>
                  <a:srgbClr val="222222"/>
                </a:solidFill>
                <a:effectLst/>
                <a:latin typeface="+mj-ea"/>
                <a:ea typeface="+mj-ea"/>
              </a:rPr>
              <a:t>, 104088.</a:t>
            </a:r>
          </a:p>
          <a:p>
            <a:pPr>
              <a:lnSpc>
                <a:spcPct val="120000"/>
              </a:lnSpc>
            </a:pPr>
            <a:endParaRPr lang="en-US" altLang="zh-TW" sz="1100">
              <a:latin typeface="+mj-ea"/>
              <a:ea typeface="+mj-ea"/>
            </a:endParaRPr>
          </a:p>
          <a:p>
            <a:pPr>
              <a:lnSpc>
                <a:spcPct val="120000"/>
              </a:lnSpc>
            </a:pPr>
            <a:endParaRPr lang="en-US" altLang="zh-TW" sz="1100">
              <a:latin typeface="+mj-ea"/>
              <a:ea typeface="+mj-ea"/>
            </a:endParaRPr>
          </a:p>
        </p:txBody>
      </p:sp>
      <p:grpSp>
        <p:nvGrpSpPr>
          <p:cNvPr id="33" name="群組 32">
            <a:extLst>
              <a:ext uri="{FF2B5EF4-FFF2-40B4-BE49-F238E27FC236}">
                <a16:creationId xmlns:a16="http://schemas.microsoft.com/office/drawing/2014/main" id="{94A6CD63-1C73-EAF5-9941-7DE94F8F01D4}"/>
              </a:ext>
            </a:extLst>
          </p:cNvPr>
          <p:cNvGrpSpPr/>
          <p:nvPr/>
        </p:nvGrpSpPr>
        <p:grpSpPr>
          <a:xfrm>
            <a:off x="2944228" y="4068132"/>
            <a:ext cx="5588868" cy="2122814"/>
            <a:chOff x="2944228" y="4068132"/>
            <a:chExt cx="5588868" cy="2122814"/>
          </a:xfrm>
        </p:grpSpPr>
        <p:pic>
          <p:nvPicPr>
            <p:cNvPr id="8" name="圖片 7">
              <a:extLst>
                <a:ext uri="{FF2B5EF4-FFF2-40B4-BE49-F238E27FC236}">
                  <a16:creationId xmlns:a16="http://schemas.microsoft.com/office/drawing/2014/main" id="{D2CEC2E1-0396-BBF7-6C76-0A2318D7BC98}"/>
                </a:ext>
              </a:extLst>
            </p:cNvPr>
            <p:cNvPicPr>
              <a:picLocks noChangeAspect="1"/>
            </p:cNvPicPr>
            <p:nvPr/>
          </p:nvPicPr>
          <p:blipFill>
            <a:blip r:embed="rId2"/>
            <a:stretch>
              <a:fillRect/>
            </a:stretch>
          </p:blipFill>
          <p:spPr>
            <a:xfrm>
              <a:off x="3011821" y="4330488"/>
              <a:ext cx="1352702" cy="1859602"/>
            </a:xfrm>
            <a:prstGeom prst="rect">
              <a:avLst/>
            </a:prstGeom>
          </p:spPr>
        </p:pic>
        <p:sp>
          <p:nvSpPr>
            <p:cNvPr id="9" name="向右箭號 24">
              <a:extLst>
                <a:ext uri="{FF2B5EF4-FFF2-40B4-BE49-F238E27FC236}">
                  <a16:creationId xmlns:a16="http://schemas.microsoft.com/office/drawing/2014/main" id="{0572BB69-E66D-6A73-E293-8DFA2C9C6AC6}"/>
                </a:ext>
              </a:extLst>
            </p:cNvPr>
            <p:cNvSpPr/>
            <p:nvPr/>
          </p:nvSpPr>
          <p:spPr>
            <a:xfrm>
              <a:off x="5940152" y="5266178"/>
              <a:ext cx="588963" cy="33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矩形 9">
              <a:extLst>
                <a:ext uri="{FF2B5EF4-FFF2-40B4-BE49-F238E27FC236}">
                  <a16:creationId xmlns:a16="http://schemas.microsoft.com/office/drawing/2014/main" id="{59547B45-D5C7-3F46-AF32-87FF354658C1}"/>
                </a:ext>
              </a:extLst>
            </p:cNvPr>
            <p:cNvSpPr/>
            <p:nvPr/>
          </p:nvSpPr>
          <p:spPr>
            <a:xfrm>
              <a:off x="6578715" y="4951099"/>
              <a:ext cx="1954381" cy="646331"/>
            </a:xfrm>
            <a:prstGeom prst="rect">
              <a:avLst/>
            </a:prstGeom>
          </p:spPr>
          <p:txBody>
            <a:bodyPr wrap="none">
              <a:spAutoFit/>
            </a:bodyPr>
            <a:lstStyle/>
            <a:p>
              <a:r>
                <a:rPr lang="en-US" sz="3600" b="1" dirty="0">
                  <a:solidFill>
                    <a:srgbClr val="0000FF"/>
                  </a:solidFill>
                  <a:latin typeface="+mn-lt"/>
                </a:rPr>
                <a:t>CNN</a:t>
              </a:r>
              <a:r>
                <a:rPr lang="en-US" sz="3600" b="1">
                  <a:solidFill>
                    <a:srgbClr val="0000FF"/>
                  </a:solidFill>
                  <a:latin typeface="+mn-lt"/>
                </a:rPr>
                <a:t>/DL</a:t>
              </a:r>
              <a:endParaRPr lang="en-US" sz="3600" b="1" dirty="0">
                <a:solidFill>
                  <a:srgbClr val="FF0000"/>
                </a:solidFill>
                <a:latin typeface="+mn-lt"/>
              </a:endParaRPr>
            </a:p>
          </p:txBody>
        </p:sp>
        <p:pic>
          <p:nvPicPr>
            <p:cNvPr id="11" name="圖片 10">
              <a:extLst>
                <a:ext uri="{FF2B5EF4-FFF2-40B4-BE49-F238E27FC236}">
                  <a16:creationId xmlns:a16="http://schemas.microsoft.com/office/drawing/2014/main" id="{4460100F-DC95-38E6-409F-DC3768957EC1}"/>
                </a:ext>
              </a:extLst>
            </p:cNvPr>
            <p:cNvPicPr>
              <a:picLocks/>
            </p:cNvPicPr>
            <p:nvPr/>
          </p:nvPicPr>
          <p:blipFill>
            <a:blip r:embed="rId3"/>
            <a:stretch>
              <a:fillRect/>
            </a:stretch>
          </p:blipFill>
          <p:spPr>
            <a:xfrm>
              <a:off x="5342072" y="4366234"/>
              <a:ext cx="342014" cy="364529"/>
            </a:xfrm>
            <a:prstGeom prst="rect">
              <a:avLst/>
            </a:prstGeom>
            <a:ln>
              <a:solidFill>
                <a:schemeClr val="tx1"/>
              </a:solidFill>
            </a:ln>
          </p:spPr>
        </p:pic>
        <p:pic>
          <p:nvPicPr>
            <p:cNvPr id="12" name="圖片 11">
              <a:extLst>
                <a:ext uri="{FF2B5EF4-FFF2-40B4-BE49-F238E27FC236}">
                  <a16:creationId xmlns:a16="http://schemas.microsoft.com/office/drawing/2014/main" id="{ED077104-3C64-ECDE-10EF-97F07DA9958C}"/>
                </a:ext>
              </a:extLst>
            </p:cNvPr>
            <p:cNvPicPr>
              <a:picLocks/>
            </p:cNvPicPr>
            <p:nvPr/>
          </p:nvPicPr>
          <p:blipFill>
            <a:blip r:embed="rId4"/>
            <a:stretch>
              <a:fillRect/>
            </a:stretch>
          </p:blipFill>
          <p:spPr>
            <a:xfrm>
              <a:off x="5342072" y="4862532"/>
              <a:ext cx="342014" cy="364529"/>
            </a:xfrm>
            <a:prstGeom prst="rect">
              <a:avLst/>
            </a:prstGeom>
            <a:ln>
              <a:solidFill>
                <a:schemeClr val="tx1"/>
              </a:solidFill>
            </a:ln>
          </p:spPr>
        </p:pic>
        <p:pic>
          <p:nvPicPr>
            <p:cNvPr id="13" name="圖片 12">
              <a:extLst>
                <a:ext uri="{FF2B5EF4-FFF2-40B4-BE49-F238E27FC236}">
                  <a16:creationId xmlns:a16="http://schemas.microsoft.com/office/drawing/2014/main" id="{CF5C1A2B-B4F8-903C-0678-FD0F86472004}"/>
                </a:ext>
              </a:extLst>
            </p:cNvPr>
            <p:cNvPicPr>
              <a:picLocks/>
            </p:cNvPicPr>
            <p:nvPr/>
          </p:nvPicPr>
          <p:blipFill>
            <a:blip r:embed="rId5"/>
            <a:stretch>
              <a:fillRect/>
            </a:stretch>
          </p:blipFill>
          <p:spPr>
            <a:xfrm>
              <a:off x="5342072" y="5826417"/>
              <a:ext cx="342014" cy="364529"/>
            </a:xfrm>
            <a:prstGeom prst="rect">
              <a:avLst/>
            </a:prstGeom>
            <a:ln>
              <a:solidFill>
                <a:schemeClr val="tx1"/>
              </a:solidFill>
            </a:ln>
          </p:spPr>
        </p:pic>
        <p:grpSp>
          <p:nvGrpSpPr>
            <p:cNvPr id="14" name="群組 13">
              <a:extLst>
                <a:ext uri="{FF2B5EF4-FFF2-40B4-BE49-F238E27FC236}">
                  <a16:creationId xmlns:a16="http://schemas.microsoft.com/office/drawing/2014/main" id="{D069D1A5-781F-EAB6-E3D5-1A62EFDD8DE4}"/>
                </a:ext>
              </a:extLst>
            </p:cNvPr>
            <p:cNvGrpSpPr/>
            <p:nvPr/>
          </p:nvGrpSpPr>
          <p:grpSpPr>
            <a:xfrm rot="18747156">
              <a:off x="5402648" y="5416717"/>
              <a:ext cx="220863" cy="186409"/>
              <a:chOff x="2510057" y="4031353"/>
              <a:chExt cx="261743" cy="235454"/>
            </a:xfrm>
          </p:grpSpPr>
          <p:sp>
            <p:nvSpPr>
              <p:cNvPr id="15" name="橢圓 14">
                <a:extLst>
                  <a:ext uri="{FF2B5EF4-FFF2-40B4-BE49-F238E27FC236}">
                    <a16:creationId xmlns:a16="http://schemas.microsoft.com/office/drawing/2014/main" id="{897D94B5-D555-F86A-6EA9-DFD93D03A870}"/>
                  </a:ext>
                </a:extLst>
              </p:cNvPr>
              <p:cNvSpPr/>
              <p:nvPr/>
            </p:nvSpPr>
            <p:spPr>
              <a:xfrm>
                <a:off x="2510057" y="422108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橢圓 15">
                <a:extLst>
                  <a:ext uri="{FF2B5EF4-FFF2-40B4-BE49-F238E27FC236}">
                    <a16:creationId xmlns:a16="http://schemas.microsoft.com/office/drawing/2014/main" id="{2A1BDAD4-0EA1-5AB9-4158-A0F21C1DD110}"/>
                  </a:ext>
                </a:extLst>
              </p:cNvPr>
              <p:cNvSpPr/>
              <p:nvPr/>
            </p:nvSpPr>
            <p:spPr>
              <a:xfrm>
                <a:off x="2618069" y="4126220"/>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橢圓 16">
                <a:extLst>
                  <a:ext uri="{FF2B5EF4-FFF2-40B4-BE49-F238E27FC236}">
                    <a16:creationId xmlns:a16="http://schemas.microsoft.com/office/drawing/2014/main" id="{D0202D28-5D25-15C3-5529-4C4C6FA61BB2}"/>
                  </a:ext>
                </a:extLst>
              </p:cNvPr>
              <p:cNvSpPr/>
              <p:nvPr/>
            </p:nvSpPr>
            <p:spPr>
              <a:xfrm>
                <a:off x="2726081" y="403135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矩形 17">
              <a:extLst>
                <a:ext uri="{FF2B5EF4-FFF2-40B4-BE49-F238E27FC236}">
                  <a16:creationId xmlns:a16="http://schemas.microsoft.com/office/drawing/2014/main" id="{FC8D6157-7323-5156-0A36-350DD9FAF84A}"/>
                </a:ext>
              </a:extLst>
            </p:cNvPr>
            <p:cNvSpPr/>
            <p:nvPr/>
          </p:nvSpPr>
          <p:spPr>
            <a:xfrm>
              <a:off x="4394177" y="5002008"/>
              <a:ext cx="723275" cy="276999"/>
            </a:xfrm>
            <a:prstGeom prst="rect">
              <a:avLst/>
            </a:prstGeom>
          </p:spPr>
          <p:txBody>
            <a:bodyPr wrap="none">
              <a:spAutoFit/>
            </a:bodyPr>
            <a:lstStyle/>
            <a:p>
              <a:r>
                <a:rPr lang="en-US" sz="1200" b="1">
                  <a:latin typeface="+mn-lt"/>
                </a:rPr>
                <a:t>Convert</a:t>
              </a:r>
            </a:p>
          </p:txBody>
        </p:sp>
        <p:sp>
          <p:nvSpPr>
            <p:cNvPr id="19" name="向右箭號 34">
              <a:extLst>
                <a:ext uri="{FF2B5EF4-FFF2-40B4-BE49-F238E27FC236}">
                  <a16:creationId xmlns:a16="http://schemas.microsoft.com/office/drawing/2014/main" id="{CB6E23A4-87C4-3545-1A74-7DE79FCDF94C}"/>
                </a:ext>
              </a:extLst>
            </p:cNvPr>
            <p:cNvSpPr/>
            <p:nvPr/>
          </p:nvSpPr>
          <p:spPr>
            <a:xfrm>
              <a:off x="4494116" y="5301278"/>
              <a:ext cx="696405" cy="3339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直線單箭頭接點 19">
              <a:extLst>
                <a:ext uri="{FF2B5EF4-FFF2-40B4-BE49-F238E27FC236}">
                  <a16:creationId xmlns:a16="http://schemas.microsoft.com/office/drawing/2014/main" id="{B489BA1E-CD97-8600-1F86-EB663D1C877F}"/>
                </a:ext>
              </a:extLst>
            </p:cNvPr>
            <p:cNvCxnSpPr>
              <a:endCxn id="11" idx="1"/>
            </p:cNvCxnSpPr>
            <p:nvPr/>
          </p:nvCxnSpPr>
          <p:spPr>
            <a:xfrm>
              <a:off x="4364523" y="4488785"/>
              <a:ext cx="977550" cy="59713"/>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單箭頭接點 20">
              <a:extLst>
                <a:ext uri="{FF2B5EF4-FFF2-40B4-BE49-F238E27FC236}">
                  <a16:creationId xmlns:a16="http://schemas.microsoft.com/office/drawing/2014/main" id="{1A95804D-A0E1-66A3-1DDA-433D0B00152C}"/>
                </a:ext>
              </a:extLst>
            </p:cNvPr>
            <p:cNvCxnSpPr>
              <a:endCxn id="12" idx="1"/>
            </p:cNvCxnSpPr>
            <p:nvPr/>
          </p:nvCxnSpPr>
          <p:spPr>
            <a:xfrm>
              <a:off x="4364523" y="4548499"/>
              <a:ext cx="977550" cy="496298"/>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線單箭頭接點 21">
              <a:extLst>
                <a:ext uri="{FF2B5EF4-FFF2-40B4-BE49-F238E27FC236}">
                  <a16:creationId xmlns:a16="http://schemas.microsoft.com/office/drawing/2014/main" id="{0BE087E2-022D-EFDC-9FA9-637CF469C600}"/>
                </a:ext>
              </a:extLst>
            </p:cNvPr>
            <p:cNvCxnSpPr>
              <a:endCxn id="13" idx="1"/>
            </p:cNvCxnSpPr>
            <p:nvPr/>
          </p:nvCxnSpPr>
          <p:spPr>
            <a:xfrm flipV="1">
              <a:off x="4364523" y="6008682"/>
              <a:ext cx="977550" cy="148451"/>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3" name="矩形 22">
              <a:extLst>
                <a:ext uri="{FF2B5EF4-FFF2-40B4-BE49-F238E27FC236}">
                  <a16:creationId xmlns:a16="http://schemas.microsoft.com/office/drawing/2014/main" id="{A16CD8C4-9069-2347-ABB7-31F31DD41C7E}"/>
                </a:ext>
              </a:extLst>
            </p:cNvPr>
            <p:cNvSpPr/>
            <p:nvPr/>
          </p:nvSpPr>
          <p:spPr>
            <a:xfrm>
              <a:off x="5827036" y="4589840"/>
              <a:ext cx="829074" cy="584775"/>
            </a:xfrm>
            <a:prstGeom prst="rect">
              <a:avLst/>
            </a:prstGeom>
          </p:spPr>
          <p:txBody>
            <a:bodyPr wrap="none">
              <a:spAutoFit/>
            </a:bodyPr>
            <a:lstStyle/>
            <a:p>
              <a:pPr algn="ctr"/>
              <a:r>
                <a:rPr lang="en-US" sz="1600">
                  <a:solidFill>
                    <a:srgbClr val="0000FF"/>
                  </a:solidFill>
                </a:rPr>
                <a:t>Pseudo </a:t>
              </a:r>
            </a:p>
            <a:p>
              <a:pPr algn="ctr"/>
              <a:r>
                <a:rPr lang="en-US" sz="1600">
                  <a:solidFill>
                    <a:srgbClr val="0000FF"/>
                  </a:solidFill>
                </a:rPr>
                <a:t>images</a:t>
              </a:r>
            </a:p>
          </p:txBody>
        </p:sp>
        <p:sp>
          <p:nvSpPr>
            <p:cNvPr id="24" name="矩形 23">
              <a:extLst>
                <a:ext uri="{FF2B5EF4-FFF2-40B4-BE49-F238E27FC236}">
                  <a16:creationId xmlns:a16="http://schemas.microsoft.com/office/drawing/2014/main" id="{7B92E28B-33BF-2B5D-9603-199399CB8F8D}"/>
                </a:ext>
              </a:extLst>
            </p:cNvPr>
            <p:cNvSpPr/>
            <p:nvPr/>
          </p:nvSpPr>
          <p:spPr>
            <a:xfrm>
              <a:off x="3010518" y="4454972"/>
              <a:ext cx="1352702" cy="59713"/>
            </a:xfrm>
            <a:prstGeom prst="rect">
              <a:avLst/>
            </a:prstGeom>
            <a:noFill/>
            <a:ln w="1270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矩形 24">
              <a:extLst>
                <a:ext uri="{FF2B5EF4-FFF2-40B4-BE49-F238E27FC236}">
                  <a16:creationId xmlns:a16="http://schemas.microsoft.com/office/drawing/2014/main" id="{2C607681-4E78-0C0C-3A5C-45A224FDC1E2}"/>
                </a:ext>
              </a:extLst>
            </p:cNvPr>
            <p:cNvSpPr/>
            <p:nvPr/>
          </p:nvSpPr>
          <p:spPr>
            <a:xfrm>
              <a:off x="3010676" y="6136236"/>
              <a:ext cx="1352702" cy="45719"/>
            </a:xfrm>
            <a:prstGeom prst="rect">
              <a:avLst/>
            </a:prstGeom>
            <a:noFill/>
            <a:ln w="1270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矩形 25">
              <a:extLst>
                <a:ext uri="{FF2B5EF4-FFF2-40B4-BE49-F238E27FC236}">
                  <a16:creationId xmlns:a16="http://schemas.microsoft.com/office/drawing/2014/main" id="{AD2AEC0F-7602-C8ED-4FE3-57C03155404D}"/>
                </a:ext>
              </a:extLst>
            </p:cNvPr>
            <p:cNvSpPr/>
            <p:nvPr/>
          </p:nvSpPr>
          <p:spPr>
            <a:xfrm>
              <a:off x="2944228" y="4068132"/>
              <a:ext cx="1401281" cy="307777"/>
            </a:xfrm>
            <a:prstGeom prst="rect">
              <a:avLst/>
            </a:prstGeom>
          </p:spPr>
          <p:txBody>
            <a:bodyPr wrap="none">
              <a:spAutoFit/>
            </a:bodyPr>
            <a:lstStyle/>
            <a:p>
              <a:r>
                <a:rPr lang="en-US" sz="1400" b="1">
                  <a:solidFill>
                    <a:srgbClr val="800000"/>
                  </a:solidFill>
                </a:rPr>
                <a:t>Structured data</a:t>
              </a:r>
            </a:p>
          </p:txBody>
        </p:sp>
        <p:sp>
          <p:nvSpPr>
            <p:cNvPr id="27" name="矩形 26">
              <a:extLst>
                <a:ext uri="{FF2B5EF4-FFF2-40B4-BE49-F238E27FC236}">
                  <a16:creationId xmlns:a16="http://schemas.microsoft.com/office/drawing/2014/main" id="{E341D015-E037-90CD-6225-18CDED0E059C}"/>
                </a:ext>
              </a:extLst>
            </p:cNvPr>
            <p:cNvSpPr/>
            <p:nvPr/>
          </p:nvSpPr>
          <p:spPr>
            <a:xfrm>
              <a:off x="3105915" y="4803684"/>
              <a:ext cx="1252266" cy="1015663"/>
            </a:xfrm>
            <a:prstGeom prst="rect">
              <a:avLst/>
            </a:prstGeom>
          </p:spPr>
          <p:txBody>
            <a:bodyPr wrap="none">
              <a:spAutoFit/>
            </a:bodyPr>
            <a:lstStyle/>
            <a:p>
              <a:pPr algn="ctr"/>
              <a:r>
                <a:rPr lang="en-US" sz="1400" b="1" i="1" dirty="0">
                  <a:solidFill>
                    <a:srgbClr val="0000FF"/>
                  </a:solidFill>
                  <a:latin typeface="+mn-lt"/>
                </a:rPr>
                <a:t>n</a:t>
              </a:r>
              <a:r>
                <a:rPr lang="en-US" sz="1400" b="1" dirty="0">
                  <a:solidFill>
                    <a:srgbClr val="0000FF"/>
                  </a:solidFill>
                  <a:latin typeface="+mn-lt"/>
                </a:rPr>
                <a:t> samples</a:t>
              </a:r>
            </a:p>
            <a:p>
              <a:pPr algn="ctr"/>
              <a:r>
                <a:rPr lang="en-US" sz="1400" b="1" dirty="0">
                  <a:solidFill>
                    <a:srgbClr val="0000FF"/>
                  </a:solidFill>
                  <a:latin typeface="+mn-lt"/>
                </a:rPr>
                <a:t>by </a:t>
              </a:r>
              <a:r>
                <a:rPr lang="en-US" sz="1400" b="1" i="1">
                  <a:solidFill>
                    <a:srgbClr val="0000FF"/>
                  </a:solidFill>
                  <a:latin typeface="+mn-lt"/>
                </a:rPr>
                <a:t>p</a:t>
              </a:r>
              <a:r>
                <a:rPr lang="en-US" sz="1400" b="1">
                  <a:solidFill>
                    <a:srgbClr val="0000FF"/>
                  </a:solidFill>
                  <a:latin typeface="+mn-lt"/>
                </a:rPr>
                <a:t> variables</a:t>
              </a:r>
            </a:p>
            <a:p>
              <a:pPr algn="ctr"/>
              <a:r>
                <a:rPr lang="en-US" sz="3200" b="1" i="1">
                  <a:solidFill>
                    <a:srgbClr val="0000FF"/>
                  </a:solidFill>
                  <a:latin typeface="+mn-lt"/>
                </a:rPr>
                <a:t>X</a:t>
              </a:r>
              <a:endParaRPr lang="en-US" sz="1400" b="1" i="1" dirty="0">
                <a:solidFill>
                  <a:srgbClr val="0000FF"/>
                </a:solidFill>
                <a:latin typeface="+mn-lt"/>
              </a:endParaRPr>
            </a:p>
          </p:txBody>
        </p:sp>
      </p:grpSp>
      <p:sp>
        <p:nvSpPr>
          <p:cNvPr id="40" name="文字方塊 39">
            <a:extLst>
              <a:ext uri="{FF2B5EF4-FFF2-40B4-BE49-F238E27FC236}">
                <a16:creationId xmlns:a16="http://schemas.microsoft.com/office/drawing/2014/main" id="{D349133B-C2AD-A5EC-BB36-01A3E0E7FD7B}"/>
              </a:ext>
            </a:extLst>
          </p:cNvPr>
          <p:cNvSpPr txBox="1"/>
          <p:nvPr/>
        </p:nvSpPr>
        <p:spPr>
          <a:xfrm>
            <a:off x="2211286" y="5175050"/>
            <a:ext cx="609275" cy="769441"/>
          </a:xfrm>
          <a:prstGeom prst="rect">
            <a:avLst/>
          </a:prstGeom>
          <a:noFill/>
        </p:spPr>
        <p:txBody>
          <a:bodyPr wrap="square">
            <a:spAutoFit/>
          </a:bodyPr>
          <a:lstStyle/>
          <a:p>
            <a:r>
              <a:rPr lang="zh-TW" altLang="en-US" sz="4400" b="1">
                <a:solidFill>
                  <a:srgbClr val="C00000"/>
                </a:solidFill>
              </a:rPr>
              <a:t>+</a:t>
            </a:r>
          </a:p>
        </p:txBody>
      </p:sp>
      <p:grpSp>
        <p:nvGrpSpPr>
          <p:cNvPr id="38" name="群組 37">
            <a:extLst>
              <a:ext uri="{FF2B5EF4-FFF2-40B4-BE49-F238E27FC236}">
                <a16:creationId xmlns:a16="http://schemas.microsoft.com/office/drawing/2014/main" id="{BD3B0300-A4F2-2712-5891-447AD7D4F3E9}"/>
              </a:ext>
            </a:extLst>
          </p:cNvPr>
          <p:cNvGrpSpPr/>
          <p:nvPr/>
        </p:nvGrpSpPr>
        <p:grpSpPr>
          <a:xfrm>
            <a:off x="323528" y="4005064"/>
            <a:ext cx="1035011" cy="2483058"/>
            <a:chOff x="323528" y="4005064"/>
            <a:chExt cx="1035011" cy="2483058"/>
          </a:xfrm>
        </p:grpSpPr>
        <p:sp>
          <p:nvSpPr>
            <p:cNvPr id="34" name="矩形 33">
              <a:extLst>
                <a:ext uri="{FF2B5EF4-FFF2-40B4-BE49-F238E27FC236}">
                  <a16:creationId xmlns:a16="http://schemas.microsoft.com/office/drawing/2014/main" id="{F8C2ED3F-2FF5-5792-3F72-26CDD0310B10}"/>
                </a:ext>
              </a:extLst>
            </p:cNvPr>
            <p:cNvSpPr/>
            <p:nvPr/>
          </p:nvSpPr>
          <p:spPr>
            <a:xfrm>
              <a:off x="815854" y="4409841"/>
              <a:ext cx="127011" cy="1780249"/>
            </a:xfrm>
            <a:prstGeom prst="rect">
              <a:avLst/>
            </a:prstGeom>
            <a:gradFill flip="none" rotWithShape="1">
              <a:gsLst>
                <a:gs pos="0">
                  <a:schemeClr val="tx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E308A509-3784-D074-0CC1-7CACC7ACBBFF}"/>
                </a:ext>
              </a:extLst>
            </p:cNvPr>
            <p:cNvSpPr/>
            <p:nvPr/>
          </p:nvSpPr>
          <p:spPr>
            <a:xfrm>
              <a:off x="441300" y="4005064"/>
              <a:ext cx="917239" cy="430887"/>
            </a:xfrm>
            <a:prstGeom prst="rect">
              <a:avLst/>
            </a:prstGeom>
          </p:spPr>
          <p:txBody>
            <a:bodyPr wrap="none">
              <a:spAutoFit/>
            </a:bodyPr>
            <a:lstStyle/>
            <a:p>
              <a:pPr algn="ctr"/>
              <a:r>
                <a:rPr lang="en-US" sz="1050" b="1">
                  <a:solidFill>
                    <a:srgbClr val="800000"/>
                  </a:solidFill>
                </a:rPr>
                <a:t>Continuous </a:t>
              </a:r>
            </a:p>
            <a:p>
              <a:pPr algn="ctr"/>
              <a:r>
                <a:rPr lang="en-US" sz="1050" b="1">
                  <a:solidFill>
                    <a:srgbClr val="800000"/>
                  </a:solidFill>
                </a:rPr>
                <a:t>Response</a:t>
              </a:r>
            </a:p>
          </p:txBody>
        </p:sp>
        <p:sp>
          <p:nvSpPr>
            <p:cNvPr id="43" name="矩形 42">
              <a:extLst>
                <a:ext uri="{FF2B5EF4-FFF2-40B4-BE49-F238E27FC236}">
                  <a16:creationId xmlns:a16="http://schemas.microsoft.com/office/drawing/2014/main" id="{B047B8FF-EE91-5A13-0646-29CE7AA852EF}"/>
                </a:ext>
              </a:extLst>
            </p:cNvPr>
            <p:cNvSpPr/>
            <p:nvPr/>
          </p:nvSpPr>
          <p:spPr>
            <a:xfrm>
              <a:off x="323528" y="6180345"/>
              <a:ext cx="1021370" cy="307777"/>
            </a:xfrm>
            <a:prstGeom prst="rect">
              <a:avLst/>
            </a:prstGeom>
          </p:spPr>
          <p:txBody>
            <a:bodyPr wrap="none">
              <a:spAutoFit/>
            </a:bodyPr>
            <a:lstStyle/>
            <a:p>
              <a:pPr algn="ctr"/>
              <a:r>
                <a:rPr lang="en-US" sz="1400" b="1">
                  <a:solidFill>
                    <a:srgbClr val="0000FF"/>
                  </a:solidFill>
                </a:rPr>
                <a:t>Regression</a:t>
              </a:r>
            </a:p>
          </p:txBody>
        </p:sp>
        <p:sp>
          <p:nvSpPr>
            <p:cNvPr id="45" name="文字方塊 44">
              <a:extLst>
                <a:ext uri="{FF2B5EF4-FFF2-40B4-BE49-F238E27FC236}">
                  <a16:creationId xmlns:a16="http://schemas.microsoft.com/office/drawing/2014/main" id="{BAA62020-E5DF-6FB3-882B-4D9DA7E3D5A6}"/>
                </a:ext>
              </a:extLst>
            </p:cNvPr>
            <p:cNvSpPr txBox="1"/>
            <p:nvPr/>
          </p:nvSpPr>
          <p:spPr>
            <a:xfrm>
              <a:off x="395536" y="5098106"/>
              <a:ext cx="409666" cy="461665"/>
            </a:xfrm>
            <a:prstGeom prst="rect">
              <a:avLst/>
            </a:prstGeom>
            <a:noFill/>
          </p:spPr>
          <p:txBody>
            <a:bodyPr wrap="square">
              <a:spAutoFit/>
            </a:bodyPr>
            <a:lstStyle/>
            <a:p>
              <a:r>
                <a:rPr lang="en-US" altLang="zh-TW" sz="2400" b="1" i="1">
                  <a:solidFill>
                    <a:srgbClr val="0000FF"/>
                  </a:solidFill>
                  <a:latin typeface="+mn-lt"/>
                </a:rPr>
                <a:t>y</a:t>
              </a:r>
              <a:r>
                <a:rPr lang="en-US" altLang="zh-TW" sz="2400" b="1" i="1" baseline="-25000">
                  <a:solidFill>
                    <a:srgbClr val="0000FF"/>
                  </a:solidFill>
                  <a:latin typeface="+mn-lt"/>
                </a:rPr>
                <a:t>c</a:t>
              </a:r>
              <a:endParaRPr lang="zh-TW" altLang="en-US" baseline="-25000"/>
            </a:p>
          </p:txBody>
        </p:sp>
      </p:grpSp>
      <p:grpSp>
        <p:nvGrpSpPr>
          <p:cNvPr id="37" name="群組 36">
            <a:extLst>
              <a:ext uri="{FF2B5EF4-FFF2-40B4-BE49-F238E27FC236}">
                <a16:creationId xmlns:a16="http://schemas.microsoft.com/office/drawing/2014/main" id="{20D9408A-9D88-5D52-B5D2-C00EF9EFE95B}"/>
              </a:ext>
            </a:extLst>
          </p:cNvPr>
          <p:cNvGrpSpPr/>
          <p:nvPr/>
        </p:nvGrpSpPr>
        <p:grpSpPr>
          <a:xfrm>
            <a:off x="1403648" y="4103334"/>
            <a:ext cx="1224136" cy="2391696"/>
            <a:chOff x="1403648" y="4103334"/>
            <a:chExt cx="1224136" cy="2391696"/>
          </a:xfrm>
        </p:grpSpPr>
        <p:sp>
          <p:nvSpPr>
            <p:cNvPr id="30" name="矩形 29">
              <a:extLst>
                <a:ext uri="{FF2B5EF4-FFF2-40B4-BE49-F238E27FC236}">
                  <a16:creationId xmlns:a16="http://schemas.microsoft.com/office/drawing/2014/main" id="{94DC1D1D-031D-4A0C-C8F0-3F94BD196CC3}"/>
                </a:ext>
              </a:extLst>
            </p:cNvPr>
            <p:cNvSpPr/>
            <p:nvPr/>
          </p:nvSpPr>
          <p:spPr>
            <a:xfrm>
              <a:off x="1826750" y="4416749"/>
              <a:ext cx="127011" cy="45772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a:extLst>
                <a:ext uri="{FF2B5EF4-FFF2-40B4-BE49-F238E27FC236}">
                  <a16:creationId xmlns:a16="http://schemas.microsoft.com/office/drawing/2014/main" id="{8499639F-FCE2-C03C-3226-FC0F8735AFDF}"/>
                </a:ext>
              </a:extLst>
            </p:cNvPr>
            <p:cNvSpPr/>
            <p:nvPr/>
          </p:nvSpPr>
          <p:spPr>
            <a:xfrm>
              <a:off x="1826750" y="4873419"/>
              <a:ext cx="127011" cy="70688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7668D9B4-427F-E41F-239E-56D9B35896FD}"/>
                </a:ext>
              </a:extLst>
            </p:cNvPr>
            <p:cNvSpPr/>
            <p:nvPr/>
          </p:nvSpPr>
          <p:spPr>
            <a:xfrm>
              <a:off x="1826750" y="5580300"/>
              <a:ext cx="127011" cy="616698"/>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FF7DC974-3752-AA0D-CBC6-B4F0F64D0BB0}"/>
                </a:ext>
              </a:extLst>
            </p:cNvPr>
            <p:cNvSpPr/>
            <p:nvPr/>
          </p:nvSpPr>
          <p:spPr>
            <a:xfrm>
              <a:off x="1479267" y="4103334"/>
              <a:ext cx="883575" cy="261610"/>
            </a:xfrm>
            <a:prstGeom prst="rect">
              <a:avLst/>
            </a:prstGeom>
          </p:spPr>
          <p:txBody>
            <a:bodyPr wrap="none">
              <a:spAutoFit/>
            </a:bodyPr>
            <a:lstStyle/>
            <a:p>
              <a:r>
                <a:rPr lang="en-US" sz="1050" b="1">
                  <a:solidFill>
                    <a:srgbClr val="800000"/>
                  </a:solidFill>
                </a:rPr>
                <a:t>Class labels</a:t>
              </a:r>
            </a:p>
          </p:txBody>
        </p:sp>
        <p:sp>
          <p:nvSpPr>
            <p:cNvPr id="42" name="矩形 41">
              <a:extLst>
                <a:ext uri="{FF2B5EF4-FFF2-40B4-BE49-F238E27FC236}">
                  <a16:creationId xmlns:a16="http://schemas.microsoft.com/office/drawing/2014/main" id="{1CFDC6A8-D914-1E7C-61CD-866DD0A03E2F}"/>
                </a:ext>
              </a:extLst>
            </p:cNvPr>
            <p:cNvSpPr/>
            <p:nvPr/>
          </p:nvSpPr>
          <p:spPr>
            <a:xfrm>
              <a:off x="1405975" y="6187253"/>
              <a:ext cx="1221809" cy="307777"/>
            </a:xfrm>
            <a:prstGeom prst="rect">
              <a:avLst/>
            </a:prstGeom>
          </p:spPr>
          <p:txBody>
            <a:bodyPr wrap="none">
              <a:spAutoFit/>
            </a:bodyPr>
            <a:lstStyle/>
            <a:p>
              <a:pPr algn="ctr"/>
              <a:r>
                <a:rPr lang="en-US" sz="1400" b="1">
                  <a:solidFill>
                    <a:srgbClr val="0000FF"/>
                  </a:solidFill>
                </a:rPr>
                <a:t>Classification</a:t>
              </a:r>
            </a:p>
          </p:txBody>
        </p:sp>
        <p:sp>
          <p:nvSpPr>
            <p:cNvPr id="46" name="文字方塊 45">
              <a:extLst>
                <a:ext uri="{FF2B5EF4-FFF2-40B4-BE49-F238E27FC236}">
                  <a16:creationId xmlns:a16="http://schemas.microsoft.com/office/drawing/2014/main" id="{174DA29E-3F5B-9697-7B35-EB23F96234E5}"/>
                </a:ext>
              </a:extLst>
            </p:cNvPr>
            <p:cNvSpPr txBox="1"/>
            <p:nvPr/>
          </p:nvSpPr>
          <p:spPr>
            <a:xfrm>
              <a:off x="1403648" y="5098106"/>
              <a:ext cx="453826" cy="461665"/>
            </a:xfrm>
            <a:prstGeom prst="rect">
              <a:avLst/>
            </a:prstGeom>
            <a:noFill/>
          </p:spPr>
          <p:txBody>
            <a:bodyPr wrap="square">
              <a:spAutoFit/>
            </a:bodyPr>
            <a:lstStyle/>
            <a:p>
              <a:r>
                <a:rPr lang="en-US" altLang="zh-TW" sz="2400" b="1" i="1">
                  <a:solidFill>
                    <a:srgbClr val="0000FF"/>
                  </a:solidFill>
                  <a:latin typeface="+mn-lt"/>
                </a:rPr>
                <a:t>y</a:t>
              </a:r>
              <a:r>
                <a:rPr lang="en-US" altLang="zh-TW" sz="2400" b="1" i="1" baseline="-25000">
                  <a:solidFill>
                    <a:srgbClr val="0000FF"/>
                  </a:solidFill>
                  <a:latin typeface="+mn-lt"/>
                </a:rPr>
                <a:t>d</a:t>
              </a:r>
              <a:endParaRPr lang="zh-TW" altLang="en-US" baseline="-25000"/>
            </a:p>
          </p:txBody>
        </p:sp>
      </p:grpSp>
      <p:sp>
        <p:nvSpPr>
          <p:cNvPr id="5" name="矩形 4">
            <a:extLst>
              <a:ext uri="{FF2B5EF4-FFF2-40B4-BE49-F238E27FC236}">
                <a16:creationId xmlns:a16="http://schemas.microsoft.com/office/drawing/2014/main" id="{3D78ADA9-45CB-0A91-06F2-30AC13188F7A}"/>
              </a:ext>
            </a:extLst>
          </p:cNvPr>
          <p:cNvSpPr/>
          <p:nvPr/>
        </p:nvSpPr>
        <p:spPr>
          <a:xfrm>
            <a:off x="323528" y="3575661"/>
            <a:ext cx="8733676" cy="406432"/>
          </a:xfrm>
          <a:prstGeom prst="rect">
            <a:avLst/>
          </a:prstGeom>
          <a:solidFill>
            <a:srgbClr val="FF0000">
              <a:alpha val="1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4805F890-361B-9E86-D367-3BFF93713705}"/>
              </a:ext>
            </a:extLst>
          </p:cNvPr>
          <p:cNvSpPr/>
          <p:nvPr/>
        </p:nvSpPr>
        <p:spPr>
          <a:xfrm>
            <a:off x="323528" y="2914969"/>
            <a:ext cx="8733676" cy="469521"/>
          </a:xfrm>
          <a:prstGeom prst="rect">
            <a:avLst/>
          </a:prstGeom>
          <a:solidFill>
            <a:srgbClr val="FF0000">
              <a:alpha val="1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627CB959-5D9F-39B5-56A2-D48379D9E1BF}"/>
              </a:ext>
            </a:extLst>
          </p:cNvPr>
          <p:cNvSpPr/>
          <p:nvPr/>
        </p:nvSpPr>
        <p:spPr>
          <a:xfrm>
            <a:off x="323528" y="1249266"/>
            <a:ext cx="8733676" cy="607347"/>
          </a:xfrm>
          <a:prstGeom prst="rect">
            <a:avLst/>
          </a:prstGeom>
          <a:solidFill>
            <a:srgbClr val="FF0000">
              <a:alpha val="1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a:extLst>
              <a:ext uri="{FF2B5EF4-FFF2-40B4-BE49-F238E27FC236}">
                <a16:creationId xmlns:a16="http://schemas.microsoft.com/office/drawing/2014/main" id="{C276ACCA-7715-3AA6-52F1-01BFAB958A4C}"/>
              </a:ext>
            </a:extLst>
          </p:cNvPr>
          <p:cNvSpPr txBox="1"/>
          <p:nvPr/>
        </p:nvSpPr>
        <p:spPr>
          <a:xfrm>
            <a:off x="2125319" y="4130479"/>
            <a:ext cx="500456" cy="1323439"/>
          </a:xfrm>
          <a:prstGeom prst="rect">
            <a:avLst/>
          </a:prstGeom>
          <a:noFill/>
        </p:spPr>
        <p:txBody>
          <a:bodyPr wrap="square">
            <a:spAutoFit/>
          </a:bodyPr>
          <a:lstStyle/>
          <a:p>
            <a:r>
              <a:rPr lang="en-US" altLang="zh-TW" sz="8000" b="1">
                <a:solidFill>
                  <a:srgbClr val="FF0000"/>
                </a:solidFill>
                <a:latin typeface="+mn-lt"/>
              </a:rPr>
              <a:t>?</a:t>
            </a:r>
            <a:endParaRPr lang="zh-TW" altLang="en-US" sz="8000"/>
          </a:p>
        </p:txBody>
      </p:sp>
      <p:sp>
        <p:nvSpPr>
          <p:cNvPr id="4" name="頁尾版面配置區 3">
            <a:extLst>
              <a:ext uri="{FF2B5EF4-FFF2-40B4-BE49-F238E27FC236}">
                <a16:creationId xmlns:a16="http://schemas.microsoft.com/office/drawing/2014/main" id="{94965783-70B4-2A31-D4B1-02CD6C163546}"/>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39" name="投影片編號版面配置區 38">
            <a:extLst>
              <a:ext uri="{FF2B5EF4-FFF2-40B4-BE49-F238E27FC236}">
                <a16:creationId xmlns:a16="http://schemas.microsoft.com/office/drawing/2014/main" id="{F7CFD988-FDE1-F477-D545-974F499727F2}"/>
              </a:ext>
            </a:extLst>
          </p:cNvPr>
          <p:cNvSpPr>
            <a:spLocks noGrp="1"/>
          </p:cNvSpPr>
          <p:nvPr>
            <p:ph type="sldNum" sz="quarter" idx="12"/>
          </p:nvPr>
        </p:nvSpPr>
        <p:spPr/>
        <p:txBody>
          <a:bodyPr/>
          <a:lstStyle/>
          <a:p>
            <a:pPr>
              <a:defRPr/>
            </a:pPr>
            <a:fld id="{8416CEBA-2FC2-4A72-90FF-CBCC19CEBAD4}" type="slidenum">
              <a:rPr lang="en-US" altLang="zh-TW" smtClean="0"/>
              <a:pPr>
                <a:defRPr/>
              </a:pPr>
              <a:t>11</a:t>
            </a:fld>
            <a:r>
              <a:rPr lang="en-US" altLang="zh-TW"/>
              <a:t>/53</a:t>
            </a:r>
            <a:endParaRPr lang="en-US" altLang="zh-TW" dirty="0"/>
          </a:p>
        </p:txBody>
      </p:sp>
    </p:spTree>
    <p:extLst>
      <p:ext uri="{BB962C8B-B14F-4D97-AF65-F5344CB8AC3E}">
        <p14:creationId xmlns:p14="http://schemas.microsoft.com/office/powerpoint/2010/main" val="33302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5" grpId="0" animBg="1"/>
      <p:bldP spid="6" grpId="0" animBg="1"/>
      <p:bldP spid="7" grpId="0" animBg="1"/>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a:stretch>
            <a:fillRect/>
          </a:stretch>
        </p:blipFill>
        <p:spPr>
          <a:xfrm>
            <a:off x="35496" y="1424887"/>
            <a:ext cx="5224204" cy="5039136"/>
          </a:xfrm>
          <a:prstGeom prst="rect">
            <a:avLst/>
          </a:prstGeom>
        </p:spPr>
      </p:pic>
      <p:sp>
        <p:nvSpPr>
          <p:cNvPr id="5" name="標題 4"/>
          <p:cNvSpPr>
            <a:spLocks noGrp="1"/>
          </p:cNvSpPr>
          <p:nvPr>
            <p:ph type="title"/>
          </p:nvPr>
        </p:nvSpPr>
        <p:spPr/>
        <p:txBody>
          <a:bodyPr/>
          <a:lstStyle/>
          <a:p>
            <a:r>
              <a:rPr lang="en-US" sz="2800"/>
              <a:t>Literature Review:</a:t>
            </a:r>
            <a:br>
              <a:rPr lang="en-US" sz="2800"/>
            </a:br>
            <a:r>
              <a:rPr lang="en-US" sz="2800"/>
              <a:t>REFINED-CNN (Projection-based)</a:t>
            </a:r>
          </a:p>
        </p:txBody>
      </p:sp>
      <p:pic>
        <p:nvPicPr>
          <p:cNvPr id="6" name="圖片 5"/>
          <p:cNvPicPr>
            <a:picLocks noChangeAspect="1"/>
          </p:cNvPicPr>
          <p:nvPr/>
        </p:nvPicPr>
        <p:blipFill>
          <a:blip r:embed="rId3"/>
          <a:stretch>
            <a:fillRect/>
          </a:stretch>
        </p:blipFill>
        <p:spPr>
          <a:xfrm>
            <a:off x="5177513" y="1529361"/>
            <a:ext cx="3699641" cy="1811397"/>
          </a:xfrm>
          <a:prstGeom prst="rect">
            <a:avLst/>
          </a:prstGeom>
          <a:ln>
            <a:solidFill>
              <a:srgbClr val="002060"/>
            </a:solidFill>
          </a:ln>
        </p:spPr>
      </p:pic>
      <p:sp>
        <p:nvSpPr>
          <p:cNvPr id="8" name="矩形 7"/>
          <p:cNvSpPr/>
          <p:nvPr/>
        </p:nvSpPr>
        <p:spPr>
          <a:xfrm>
            <a:off x="107502" y="908720"/>
            <a:ext cx="8856985" cy="516167"/>
          </a:xfrm>
          <a:prstGeom prst="rect">
            <a:avLst/>
          </a:prstGeom>
          <a:solidFill>
            <a:schemeClr val="accent6">
              <a:lumMod val="40000"/>
              <a:lumOff val="60000"/>
            </a:schemeClr>
          </a:solidFill>
        </p:spPr>
        <p:txBody>
          <a:bodyPr wrap="square">
            <a:spAutoFit/>
          </a:bodyPr>
          <a:lstStyle/>
          <a:p>
            <a:pPr>
              <a:lnSpc>
                <a:spcPct val="120000"/>
              </a:lnSpc>
            </a:pPr>
            <a:r>
              <a:rPr lang="en-US" sz="1200"/>
              <a:t>Bazgir, O., Zhang, R., Dhruba, S.R. et al., 2020, </a:t>
            </a:r>
            <a:r>
              <a:rPr lang="en-US" sz="1200" b="1"/>
              <a:t>Representation of features as images with neighborhood dependencies for compatibility with convolutional neural networks</a:t>
            </a:r>
            <a:r>
              <a:rPr lang="en-US" sz="1200"/>
              <a:t>. Nat Commun 11, 4391. </a:t>
            </a:r>
            <a:r>
              <a:rPr lang="zh-TW" altLang="en-US" sz="1200" b="1">
                <a:solidFill>
                  <a:srgbClr val="0000FF"/>
                </a:solidFill>
              </a:rPr>
              <a:t>(</a:t>
            </a:r>
            <a:r>
              <a:rPr lang="zh-TW" altLang="en-US" sz="1200" b="1" i="1">
                <a:solidFill>
                  <a:srgbClr val="0000FF"/>
                </a:solidFill>
              </a:rPr>
              <a:t>#cites: </a:t>
            </a:r>
            <a:r>
              <a:rPr lang="en-US" altLang="zh-TW" sz="1200" b="1" i="1">
                <a:solidFill>
                  <a:srgbClr val="0000FF"/>
                </a:solidFill>
              </a:rPr>
              <a:t>180</a:t>
            </a:r>
            <a:r>
              <a:rPr lang="zh-TW" altLang="en-US" sz="1200" b="1">
                <a:solidFill>
                  <a:srgbClr val="0000FF"/>
                </a:solidFill>
              </a:rPr>
              <a:t>)</a:t>
            </a:r>
          </a:p>
        </p:txBody>
      </p:sp>
      <p:pic>
        <p:nvPicPr>
          <p:cNvPr id="9" name="圖片 8"/>
          <p:cNvPicPr>
            <a:picLocks noChangeAspect="1"/>
          </p:cNvPicPr>
          <p:nvPr/>
        </p:nvPicPr>
        <p:blipFill>
          <a:blip r:embed="rId4"/>
          <a:stretch>
            <a:fillRect/>
          </a:stretch>
        </p:blipFill>
        <p:spPr>
          <a:xfrm>
            <a:off x="5177513" y="3495060"/>
            <a:ext cx="3869161" cy="1833578"/>
          </a:xfrm>
          <a:prstGeom prst="rect">
            <a:avLst/>
          </a:prstGeom>
        </p:spPr>
      </p:pic>
      <p:sp>
        <p:nvSpPr>
          <p:cNvPr id="2" name="頁尾版面配置區 1">
            <a:extLst>
              <a:ext uri="{FF2B5EF4-FFF2-40B4-BE49-F238E27FC236}">
                <a16:creationId xmlns:a16="http://schemas.microsoft.com/office/drawing/2014/main" id="{C6F59175-7BA9-2129-2496-FE0707AB074F}"/>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3" name="投影片編號版面配置區 2">
            <a:extLst>
              <a:ext uri="{FF2B5EF4-FFF2-40B4-BE49-F238E27FC236}">
                <a16:creationId xmlns:a16="http://schemas.microsoft.com/office/drawing/2014/main" id="{6D342D83-8927-8432-BDB4-8A841D5D7203}"/>
              </a:ext>
            </a:extLst>
          </p:cNvPr>
          <p:cNvSpPr>
            <a:spLocks noGrp="1"/>
          </p:cNvSpPr>
          <p:nvPr>
            <p:ph type="sldNum" sz="quarter" idx="12"/>
          </p:nvPr>
        </p:nvSpPr>
        <p:spPr/>
        <p:txBody>
          <a:bodyPr/>
          <a:lstStyle/>
          <a:p>
            <a:pPr>
              <a:defRPr/>
            </a:pPr>
            <a:fld id="{2087E945-3302-46EC-A8AF-D3936530EEE2}" type="slidenum">
              <a:rPr lang="en-US" altLang="zh-TW" smtClean="0"/>
              <a:pPr>
                <a:defRPr/>
              </a:pPr>
              <a:t>12</a:t>
            </a:fld>
            <a:r>
              <a:rPr lang="en-US" altLang="zh-TW"/>
              <a:t>/53</a:t>
            </a:r>
            <a:endParaRPr lang="en-US" altLang="zh-TW" dirty="0"/>
          </a:p>
        </p:txBody>
      </p:sp>
    </p:spTree>
    <p:extLst>
      <p:ext uri="{BB962C8B-B14F-4D97-AF65-F5344CB8AC3E}">
        <p14:creationId xmlns:p14="http://schemas.microsoft.com/office/powerpoint/2010/main" val="2192155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1172140" y="3703541"/>
            <a:ext cx="2163885" cy="2786993"/>
          </a:xfrm>
          <a:prstGeom prst="rect">
            <a:avLst/>
          </a:prstGeom>
        </p:spPr>
      </p:pic>
      <p:sp>
        <p:nvSpPr>
          <p:cNvPr id="8" name="矩形 7"/>
          <p:cNvSpPr/>
          <p:nvPr/>
        </p:nvSpPr>
        <p:spPr>
          <a:xfrm>
            <a:off x="-17080" y="4331426"/>
            <a:ext cx="1185261" cy="1169551"/>
          </a:xfrm>
          <a:prstGeom prst="rect">
            <a:avLst/>
          </a:prstGeom>
          <a:solidFill>
            <a:schemeClr val="accent6">
              <a:lumMod val="20000"/>
              <a:lumOff val="80000"/>
            </a:schemeClr>
          </a:solidFill>
        </p:spPr>
        <p:txBody>
          <a:bodyPr wrap="none">
            <a:spAutoFit/>
          </a:bodyPr>
          <a:lstStyle/>
          <a:p>
            <a:pPr algn="ctr"/>
            <a:r>
              <a:rPr lang="en-US" altLang="zh-TW" sz="1400" b="1">
                <a:solidFill>
                  <a:srgbClr val="0000FF"/>
                </a:solidFill>
                <a:latin typeface="微軟正黑體" panose="020B0604030504040204" pitchFamily="34" charset="-120"/>
                <a:ea typeface="微軟正黑體" panose="020B0604030504040204" pitchFamily="34" charset="-120"/>
              </a:rPr>
              <a:t>Distance </a:t>
            </a:r>
          </a:p>
          <a:p>
            <a:pPr algn="ctr"/>
            <a:r>
              <a:rPr lang="en-US" altLang="zh-TW" sz="1400" b="1">
                <a:solidFill>
                  <a:srgbClr val="0000FF"/>
                </a:solidFill>
                <a:latin typeface="微軟正黑體" panose="020B0604030504040204" pitchFamily="34" charset="-120"/>
                <a:ea typeface="微軟正黑體" panose="020B0604030504040204" pitchFamily="34" charset="-120"/>
              </a:rPr>
              <a:t>between </a:t>
            </a:r>
          </a:p>
          <a:p>
            <a:pPr algn="ctr"/>
            <a:r>
              <a:rPr lang="en-US" altLang="zh-TW" sz="1400" b="1">
                <a:solidFill>
                  <a:srgbClr val="0000FF"/>
                </a:solidFill>
                <a:latin typeface="微軟正黑體" panose="020B0604030504040204" pitchFamily="34" charset="-120"/>
                <a:ea typeface="微軟正黑體" panose="020B0604030504040204" pitchFamily="34" charset="-120"/>
              </a:rPr>
              <a:t>variables</a:t>
            </a:r>
            <a:r>
              <a:rPr lang="en-US" altLang="zh-TW" sz="1400">
                <a:solidFill>
                  <a:srgbClr val="0000FF"/>
                </a:solidFill>
                <a:latin typeface="微軟正黑體" panose="020B0604030504040204" pitchFamily="34" charset="-120"/>
                <a:ea typeface="微軟正黑體" panose="020B0604030504040204" pitchFamily="34" charset="-120"/>
              </a:rPr>
              <a:t>:</a:t>
            </a:r>
            <a:endParaRPr lang="en-US" altLang="zh-TW" sz="1400" dirty="0">
              <a:solidFill>
                <a:srgbClr val="0000FF"/>
              </a:solidFill>
              <a:latin typeface="微軟正黑體" panose="020B0604030504040204" pitchFamily="34" charset="-120"/>
              <a:ea typeface="微軟正黑體" panose="020B0604030504040204" pitchFamily="34" charset="-120"/>
            </a:endParaRPr>
          </a:p>
          <a:p>
            <a:pPr algn="ctr"/>
            <a:r>
              <a:rPr lang="en-US" altLang="zh-TW" sz="1400" b="1" dirty="0">
                <a:solidFill>
                  <a:srgbClr val="0000FF"/>
                </a:solidFill>
                <a:latin typeface="微軟正黑體" panose="020B0604030504040204" pitchFamily="34" charset="-120"/>
                <a:ea typeface="微軟正黑體" panose="020B0604030504040204" pitchFamily="34" charset="-120"/>
              </a:rPr>
              <a:t>ED, </a:t>
            </a:r>
            <a:r>
              <a:rPr lang="en-US" altLang="zh-TW" sz="1400" b="1" dirty="0">
                <a:latin typeface="微軟正黑體" panose="020B0604030504040204" pitchFamily="34" charset="-120"/>
                <a:ea typeface="微軟正黑體" panose="020B0604030504040204" pitchFamily="34" charset="-120"/>
              </a:rPr>
              <a:t>RD, GD, </a:t>
            </a:r>
          </a:p>
          <a:p>
            <a:pPr algn="ctr"/>
            <a:r>
              <a:rPr lang="en-US" altLang="zh-TW" sz="1400" b="1" dirty="0">
                <a:latin typeface="微軟正黑體" panose="020B0604030504040204" pitchFamily="34" charset="-120"/>
                <a:ea typeface="微軟正黑體" panose="020B0604030504040204" pitchFamily="34" charset="-120"/>
              </a:rPr>
              <a:t>JD, WD</a:t>
            </a:r>
          </a:p>
        </p:txBody>
      </p:sp>
      <p:sp>
        <p:nvSpPr>
          <p:cNvPr id="9" name="弧形箭號 (左彎) 8"/>
          <p:cNvSpPr/>
          <p:nvPr/>
        </p:nvSpPr>
        <p:spPr>
          <a:xfrm rot="10800000">
            <a:off x="342087" y="2965873"/>
            <a:ext cx="593592" cy="147533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latin typeface="微軟正黑體" panose="020B0604030504040204" pitchFamily="34" charset="-120"/>
              <a:ea typeface="微軟正黑體" panose="020B0604030504040204" pitchFamily="34" charset="-120"/>
            </a:endParaRPr>
          </a:p>
        </p:txBody>
      </p:sp>
      <p:graphicFrame>
        <p:nvGraphicFramePr>
          <p:cNvPr id="24" name="表格 23"/>
          <p:cNvGraphicFramePr>
            <a:graphicFrameLocks noGrp="1"/>
          </p:cNvGraphicFramePr>
          <p:nvPr>
            <p:extLst>
              <p:ext uri="{D42A27DB-BD31-4B8C-83A1-F6EECF244321}">
                <p14:modId xmlns:p14="http://schemas.microsoft.com/office/powerpoint/2010/main" val="3913881828"/>
              </p:ext>
            </p:extLst>
          </p:nvPr>
        </p:nvGraphicFramePr>
        <p:xfrm>
          <a:off x="4237226" y="5980471"/>
          <a:ext cx="1482288" cy="502920"/>
        </p:xfrm>
        <a:graphic>
          <a:graphicData uri="http://schemas.openxmlformats.org/drawingml/2006/table">
            <a:tbl>
              <a:tblPr firstRow="1" bandRow="1">
                <a:tableStyleId>{5940675A-B579-460E-94D1-54222C63F5DA}</a:tableStyleId>
              </a:tblPr>
              <a:tblGrid>
                <a:gridCol w="494096">
                  <a:extLst>
                    <a:ext uri="{9D8B030D-6E8A-4147-A177-3AD203B41FA5}">
                      <a16:colId xmlns:a16="http://schemas.microsoft.com/office/drawing/2014/main" val="1772699609"/>
                    </a:ext>
                  </a:extLst>
                </a:gridCol>
                <a:gridCol w="494096">
                  <a:extLst>
                    <a:ext uri="{9D8B030D-6E8A-4147-A177-3AD203B41FA5}">
                      <a16:colId xmlns:a16="http://schemas.microsoft.com/office/drawing/2014/main" val="68336545"/>
                    </a:ext>
                  </a:extLst>
                </a:gridCol>
                <a:gridCol w="494096">
                  <a:extLst>
                    <a:ext uri="{9D8B030D-6E8A-4147-A177-3AD203B41FA5}">
                      <a16:colId xmlns:a16="http://schemas.microsoft.com/office/drawing/2014/main" val="937891595"/>
                    </a:ext>
                  </a:extLst>
                </a:gridCol>
              </a:tblGrid>
              <a:tr h="251460">
                <a:tc>
                  <a:txBody>
                    <a:bodyPr/>
                    <a:lstStyle/>
                    <a:p>
                      <a:pPr algn="ctr"/>
                      <a:r>
                        <a:rPr lang="en-US" sz="1200"/>
                        <a:t>N1</a:t>
                      </a:r>
                    </a:p>
                  </a:txBody>
                  <a:tcPr marL="68580" marR="68580" marT="34290" marB="34290"/>
                </a:tc>
                <a:tc>
                  <a:txBody>
                    <a:bodyPr/>
                    <a:lstStyle/>
                    <a:p>
                      <a:pPr algn="ctr"/>
                      <a:r>
                        <a:rPr lang="en-US" sz="1200" dirty="0"/>
                        <a:t>T1a</a:t>
                      </a:r>
                    </a:p>
                  </a:txBody>
                  <a:tcPr marL="68580" marR="68580" marT="34290" marB="34290"/>
                </a:tc>
                <a:tc>
                  <a:txBody>
                    <a:bodyPr/>
                    <a:lstStyle/>
                    <a:p>
                      <a:pPr algn="ctr"/>
                      <a:r>
                        <a:rPr lang="en-US" sz="1200"/>
                        <a:t>T1b</a:t>
                      </a:r>
                    </a:p>
                  </a:txBody>
                  <a:tcPr marL="68580" marR="68580" marT="34290" marB="34290"/>
                </a:tc>
                <a:extLst>
                  <a:ext uri="{0D108BD9-81ED-4DB2-BD59-A6C34878D82A}">
                    <a16:rowId xmlns:a16="http://schemas.microsoft.com/office/drawing/2014/main" val="4272905449"/>
                  </a:ext>
                </a:extLst>
              </a:tr>
              <a:tr h="251460">
                <a:tc>
                  <a:txBody>
                    <a:bodyPr/>
                    <a:lstStyle/>
                    <a:p>
                      <a:pPr algn="ctr"/>
                      <a:r>
                        <a:rPr lang="en-US" sz="1200"/>
                        <a:t>T2</a:t>
                      </a:r>
                    </a:p>
                  </a:txBody>
                  <a:tcPr marL="68580" marR="68580" marT="34290" marB="34290"/>
                </a:tc>
                <a:tc>
                  <a:txBody>
                    <a:bodyPr/>
                    <a:lstStyle/>
                    <a:p>
                      <a:pPr algn="ctr"/>
                      <a:r>
                        <a:rPr lang="en-US" sz="1200"/>
                        <a:t>N2</a:t>
                      </a:r>
                    </a:p>
                  </a:txBody>
                  <a:tcPr marL="68580" marR="68580" marT="34290" marB="34290"/>
                </a:tc>
                <a:tc>
                  <a:txBody>
                    <a:bodyPr/>
                    <a:lstStyle/>
                    <a:p>
                      <a:pPr algn="ctr"/>
                      <a:r>
                        <a:rPr lang="en-US" sz="1200" dirty="0"/>
                        <a:t>T3</a:t>
                      </a:r>
                    </a:p>
                  </a:txBody>
                  <a:tcPr marL="68580" marR="68580" marT="34290" marB="34290"/>
                </a:tc>
                <a:extLst>
                  <a:ext uri="{0D108BD9-81ED-4DB2-BD59-A6C34878D82A}">
                    <a16:rowId xmlns:a16="http://schemas.microsoft.com/office/drawing/2014/main" val="3788072025"/>
                  </a:ext>
                </a:extLst>
              </a:tr>
            </a:tbl>
          </a:graphicData>
        </a:graphic>
      </p:graphicFrame>
      <p:cxnSp>
        <p:nvCxnSpPr>
          <p:cNvPr id="21" name="直線單箭頭接點 20"/>
          <p:cNvCxnSpPr>
            <a:cxnSpLocks/>
            <a:endCxn id="15" idx="1"/>
          </p:cNvCxnSpPr>
          <p:nvPr/>
        </p:nvCxnSpPr>
        <p:spPr>
          <a:xfrm>
            <a:off x="3510097" y="2214496"/>
            <a:ext cx="3441689" cy="1566637"/>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向下箭號 36"/>
          <p:cNvSpPr/>
          <p:nvPr/>
        </p:nvSpPr>
        <p:spPr>
          <a:xfrm>
            <a:off x="4775041" y="1930617"/>
            <a:ext cx="276626" cy="3992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9" name="矩形 38"/>
          <p:cNvSpPr/>
          <p:nvPr/>
        </p:nvSpPr>
        <p:spPr>
          <a:xfrm>
            <a:off x="3388834" y="5621178"/>
            <a:ext cx="3271397" cy="400110"/>
          </a:xfrm>
          <a:prstGeom prst="rect">
            <a:avLst/>
          </a:prstGeom>
        </p:spPr>
        <p:txBody>
          <a:bodyPr wrap="square">
            <a:spAutoFit/>
          </a:bodyPr>
          <a:lstStyle/>
          <a:p>
            <a:r>
              <a:rPr lang="en-US" altLang="zh-TW" sz="1000" b="1">
                <a:solidFill>
                  <a:srgbClr val="0000FF"/>
                </a:solidFill>
                <a:latin typeface="微軟正黑體" panose="020B0604030504040204" pitchFamily="34" charset="-120"/>
                <a:ea typeface="微軟正黑體" panose="020B0604030504040204" pitchFamily="34" charset="-120"/>
              </a:rPr>
              <a:t>Backward to determine variable positions in the image grid.</a:t>
            </a:r>
          </a:p>
        </p:txBody>
      </p:sp>
      <p:sp>
        <p:nvSpPr>
          <p:cNvPr id="40" name="矩形 39"/>
          <p:cNvSpPr/>
          <p:nvPr/>
        </p:nvSpPr>
        <p:spPr>
          <a:xfrm>
            <a:off x="594200" y="1618587"/>
            <a:ext cx="486030" cy="369332"/>
          </a:xfrm>
          <a:prstGeom prst="rect">
            <a:avLst/>
          </a:prstGeom>
        </p:spPr>
        <p:txBody>
          <a:bodyPr wrap="none">
            <a:spAutoFit/>
          </a:bodyPr>
          <a:lstStyle/>
          <a:p>
            <a:r>
              <a:rPr lang="en-US" sz="1800" b="1" dirty="0">
                <a:solidFill>
                  <a:srgbClr val="FF0000"/>
                </a:solidFill>
                <a:latin typeface="微軟正黑體" panose="020B0604030504040204" pitchFamily="34" charset="-120"/>
                <a:ea typeface="微軟正黑體" panose="020B0604030504040204" pitchFamily="34" charset="-120"/>
              </a:rPr>
              <a:t>(1)</a:t>
            </a:r>
            <a:endParaRPr lang="en-US" sz="1800" dirty="0">
              <a:solidFill>
                <a:srgbClr val="FF0000"/>
              </a:solidFill>
            </a:endParaRPr>
          </a:p>
        </p:txBody>
      </p:sp>
      <p:sp>
        <p:nvSpPr>
          <p:cNvPr id="44" name="矩形 43"/>
          <p:cNvSpPr/>
          <p:nvPr/>
        </p:nvSpPr>
        <p:spPr>
          <a:xfrm>
            <a:off x="3635896" y="5219908"/>
            <a:ext cx="486030" cy="369332"/>
          </a:xfrm>
          <a:prstGeom prst="rect">
            <a:avLst/>
          </a:prstGeom>
        </p:spPr>
        <p:txBody>
          <a:bodyPr wrap="none">
            <a:spAutoFit/>
          </a:bodyPr>
          <a:lstStyle/>
          <a:p>
            <a:r>
              <a:rPr lang="en-US" sz="1800" b="1" dirty="0">
                <a:solidFill>
                  <a:srgbClr val="FF0000"/>
                </a:solidFill>
                <a:latin typeface="微軟正黑體" panose="020B0604030504040204" pitchFamily="34" charset="-120"/>
                <a:ea typeface="微軟正黑體" panose="020B0604030504040204" pitchFamily="34" charset="-120"/>
              </a:rPr>
              <a:t>(4)</a:t>
            </a:r>
            <a:endParaRPr lang="en-US" sz="1800" dirty="0">
              <a:solidFill>
                <a:srgbClr val="FF0000"/>
              </a:solidFill>
            </a:endParaRPr>
          </a:p>
        </p:txBody>
      </p:sp>
      <p:sp>
        <p:nvSpPr>
          <p:cNvPr id="46" name="矩形 45"/>
          <p:cNvSpPr/>
          <p:nvPr/>
        </p:nvSpPr>
        <p:spPr>
          <a:xfrm>
            <a:off x="1277481" y="4968311"/>
            <a:ext cx="1960472" cy="738664"/>
          </a:xfrm>
          <a:prstGeom prst="rect">
            <a:avLst/>
          </a:prstGeom>
          <a:solidFill>
            <a:schemeClr val="bg1"/>
          </a:solidFill>
        </p:spPr>
        <p:txBody>
          <a:bodyPr wrap="none">
            <a:spAutoFit/>
          </a:bodyPr>
          <a:lstStyle/>
          <a:p>
            <a:pPr algn="ctr"/>
            <a:r>
              <a:rPr lang="en-US" sz="1400">
                <a:solidFill>
                  <a:srgbClr val="0000FF"/>
                </a:solidFill>
                <a:latin typeface="微軟正黑體" panose="020B0604030504040204" pitchFamily="34" charset="-120"/>
                <a:ea typeface="微軟正黑體" panose="020B0604030504040204" pitchFamily="34" charset="-120"/>
              </a:rPr>
              <a:t>Tabular Data: </a:t>
            </a:r>
            <a:endParaRPr lang="en-US" sz="1400" dirty="0">
              <a:solidFill>
                <a:srgbClr val="0000FF"/>
              </a:solidFill>
              <a:latin typeface="微軟正黑體" panose="020B0604030504040204" pitchFamily="34" charset="-120"/>
              <a:ea typeface="微軟正黑體" panose="020B0604030504040204" pitchFamily="34" charset="-120"/>
            </a:endParaRPr>
          </a:p>
          <a:p>
            <a:pPr algn="ctr"/>
            <a:r>
              <a:rPr lang="en-US" sz="1400" i="1" dirty="0">
                <a:solidFill>
                  <a:srgbClr val="0000FF"/>
                </a:solidFill>
                <a:latin typeface="微軟正黑體" panose="020B0604030504040204" pitchFamily="34" charset="-120"/>
                <a:ea typeface="微軟正黑體" panose="020B0604030504040204" pitchFamily="34" charset="-120"/>
              </a:rPr>
              <a:t>n</a:t>
            </a:r>
            <a:r>
              <a:rPr lang="en-US" sz="1400" dirty="0">
                <a:solidFill>
                  <a:srgbClr val="0000FF"/>
                </a:solidFill>
                <a:latin typeface="微軟正黑體" panose="020B0604030504040204" pitchFamily="34" charset="-120"/>
                <a:ea typeface="微軟正黑體" panose="020B0604030504040204" pitchFamily="34" charset="-120"/>
              </a:rPr>
              <a:t> samples (rows</a:t>
            </a:r>
            <a:r>
              <a:rPr lang="en-US" sz="1400">
                <a:solidFill>
                  <a:srgbClr val="0000FF"/>
                </a:solidFill>
                <a:latin typeface="微軟正黑體" panose="020B0604030504040204" pitchFamily="34" charset="-120"/>
                <a:ea typeface="微軟正黑體" panose="020B0604030504040204" pitchFamily="34" charset="-120"/>
              </a:rPr>
              <a:t>), </a:t>
            </a:r>
          </a:p>
          <a:p>
            <a:pPr algn="ctr"/>
            <a:r>
              <a:rPr lang="en-US" sz="1400" i="1">
                <a:solidFill>
                  <a:srgbClr val="0000FF"/>
                </a:solidFill>
                <a:latin typeface="微軟正黑體" panose="020B0604030504040204" pitchFamily="34" charset="-120"/>
                <a:ea typeface="微軟正黑體" panose="020B0604030504040204" pitchFamily="34" charset="-120"/>
              </a:rPr>
              <a:t>p</a:t>
            </a:r>
            <a:r>
              <a:rPr lang="en-US" sz="1400">
                <a:solidFill>
                  <a:srgbClr val="0000FF"/>
                </a:solidFill>
                <a:latin typeface="微軟正黑體" panose="020B0604030504040204" pitchFamily="34" charset="-120"/>
                <a:ea typeface="微軟正黑體" panose="020B0604030504040204" pitchFamily="34" charset="-120"/>
              </a:rPr>
              <a:t> </a:t>
            </a:r>
            <a:r>
              <a:rPr lang="en-US" sz="1400" dirty="0">
                <a:solidFill>
                  <a:srgbClr val="0000FF"/>
                </a:solidFill>
                <a:latin typeface="微軟正黑體" panose="020B0604030504040204" pitchFamily="34" charset="-120"/>
                <a:ea typeface="微軟正黑體" panose="020B0604030504040204" pitchFamily="34" charset="-120"/>
              </a:rPr>
              <a:t>variables (columns)</a:t>
            </a:r>
          </a:p>
        </p:txBody>
      </p:sp>
      <p:pic>
        <p:nvPicPr>
          <p:cNvPr id="31" name="圖片 30">
            <a:extLst>
              <a:ext uri="{FF2B5EF4-FFF2-40B4-BE49-F238E27FC236}">
                <a16:creationId xmlns:a16="http://schemas.microsoft.com/office/drawing/2014/main" id="{96AEEACC-AE77-40F3-570F-3565E5828E1B}"/>
              </a:ext>
            </a:extLst>
          </p:cNvPr>
          <p:cNvPicPr>
            <a:picLocks noChangeAspect="1"/>
          </p:cNvPicPr>
          <p:nvPr/>
        </p:nvPicPr>
        <p:blipFill>
          <a:blip r:embed="rId3"/>
          <a:stretch>
            <a:fillRect/>
          </a:stretch>
        </p:blipFill>
        <p:spPr>
          <a:xfrm rot="1583905">
            <a:off x="4139470" y="2676664"/>
            <a:ext cx="2244226" cy="241115"/>
          </a:xfrm>
          <a:prstGeom prst="rect">
            <a:avLst/>
          </a:prstGeom>
        </p:spPr>
      </p:pic>
      <p:sp>
        <p:nvSpPr>
          <p:cNvPr id="41" name="矩形 40">
            <a:extLst>
              <a:ext uri="{FF2B5EF4-FFF2-40B4-BE49-F238E27FC236}">
                <a16:creationId xmlns:a16="http://schemas.microsoft.com/office/drawing/2014/main" id="{ECF6117C-45C7-1D7E-5DCE-D5073FCC661E}"/>
              </a:ext>
            </a:extLst>
          </p:cNvPr>
          <p:cNvSpPr/>
          <p:nvPr/>
        </p:nvSpPr>
        <p:spPr>
          <a:xfrm rot="1536275">
            <a:off x="5050158" y="2540241"/>
            <a:ext cx="1046568" cy="230832"/>
          </a:xfrm>
          <a:prstGeom prst="rect">
            <a:avLst/>
          </a:prstGeom>
        </p:spPr>
        <p:txBody>
          <a:bodyPr wrap="square">
            <a:spAutoFit/>
          </a:bodyPr>
          <a:lstStyle/>
          <a:p>
            <a:r>
              <a:rPr lang="en-US" altLang="zh-TW" sz="900" b="1">
                <a:solidFill>
                  <a:srgbClr val="0000FF"/>
                </a:solidFill>
                <a:latin typeface="微軟正黑體" panose="020B0604030504040204" pitchFamily="34" charset="-120"/>
                <a:ea typeface="微軟正黑體" panose="020B0604030504040204" pitchFamily="34" charset="-120"/>
              </a:rPr>
              <a:t>Optimize</a:t>
            </a:r>
            <a:endParaRPr lang="en-US" sz="900" b="1" dirty="0">
              <a:solidFill>
                <a:srgbClr val="0000FF"/>
              </a:solidFill>
              <a:latin typeface="微軟正黑體" panose="020B0604030504040204" pitchFamily="34" charset="-120"/>
              <a:ea typeface="微軟正黑體" panose="020B0604030504040204" pitchFamily="34" charset="-120"/>
            </a:endParaRPr>
          </a:p>
        </p:txBody>
      </p:sp>
      <p:sp>
        <p:nvSpPr>
          <p:cNvPr id="51" name="標題 2">
            <a:extLst>
              <a:ext uri="{FF2B5EF4-FFF2-40B4-BE49-F238E27FC236}">
                <a16:creationId xmlns:a16="http://schemas.microsoft.com/office/drawing/2014/main" id="{FFD6878B-8012-92AF-9C83-1CDFC2809678}"/>
              </a:ext>
            </a:extLst>
          </p:cNvPr>
          <p:cNvSpPr txBox="1">
            <a:spLocks/>
          </p:cNvSpPr>
          <p:nvPr/>
        </p:nvSpPr>
        <p:spPr>
          <a:xfrm>
            <a:off x="971550" y="125512"/>
            <a:ext cx="7715250" cy="711200"/>
          </a:xfrm>
          <a:prstGeom prst="rect">
            <a:avLst/>
          </a:prstGeom>
        </p:spPr>
        <p:txBody>
          <a:bodyPr/>
          <a:lstStyle>
            <a:lvl1pPr algn="ctr" rtl="0" eaLnBrk="1" fontAlgn="base" hangingPunct="1">
              <a:spcBef>
                <a:spcPct val="0"/>
              </a:spcBef>
              <a:spcAft>
                <a:spcPct val="0"/>
              </a:spcAft>
              <a:defRPr sz="3200" b="1" kern="1200">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ea typeface="微軟正黑體" pitchFamily="34" charset="-120"/>
              </a:defRPr>
            </a:lvl2pPr>
            <a:lvl3pPr algn="ctr" rtl="0" eaLnBrk="1" fontAlgn="base" hangingPunct="1">
              <a:spcBef>
                <a:spcPct val="0"/>
              </a:spcBef>
              <a:spcAft>
                <a:spcPct val="0"/>
              </a:spcAft>
              <a:defRPr sz="3200" b="1">
                <a:solidFill>
                  <a:schemeClr val="bg1"/>
                </a:solidFill>
                <a:latin typeface="Arial" charset="0"/>
                <a:ea typeface="微軟正黑體" pitchFamily="34" charset="-120"/>
              </a:defRPr>
            </a:lvl3pPr>
            <a:lvl4pPr algn="ctr" rtl="0" eaLnBrk="1" fontAlgn="base" hangingPunct="1">
              <a:spcBef>
                <a:spcPct val="0"/>
              </a:spcBef>
              <a:spcAft>
                <a:spcPct val="0"/>
              </a:spcAft>
              <a:defRPr sz="3200" b="1">
                <a:solidFill>
                  <a:schemeClr val="bg1"/>
                </a:solidFill>
                <a:latin typeface="Arial" charset="0"/>
                <a:ea typeface="微軟正黑體" pitchFamily="34" charset="-120"/>
              </a:defRPr>
            </a:lvl4pPr>
            <a:lvl5pPr algn="ctr" rtl="0" eaLnBrk="1" fontAlgn="base" hangingPunct="1">
              <a:spcBef>
                <a:spcPct val="0"/>
              </a:spcBef>
              <a:spcAft>
                <a:spcPct val="0"/>
              </a:spcAft>
              <a:defRPr sz="3200" b="1">
                <a:solidFill>
                  <a:schemeClr val="bg1"/>
                </a:solidFill>
                <a:latin typeface="Arial" charset="0"/>
                <a:ea typeface="微軟正黑體" pitchFamily="34" charset="-120"/>
              </a:defRPr>
            </a:lvl5pPr>
            <a:lvl6pPr marL="457200" algn="ctr" rtl="0" eaLnBrk="1" fontAlgn="base" hangingPunct="1">
              <a:spcBef>
                <a:spcPct val="0"/>
              </a:spcBef>
              <a:spcAft>
                <a:spcPct val="0"/>
              </a:spcAft>
              <a:defRPr sz="4400" b="1">
                <a:solidFill>
                  <a:schemeClr val="tx1"/>
                </a:solidFill>
                <a:latin typeface="Arial" charset="0"/>
                <a:ea typeface="微軟正黑體" pitchFamily="34" charset="-120"/>
              </a:defRPr>
            </a:lvl6pPr>
            <a:lvl7pPr marL="914400" algn="ctr" rtl="0" eaLnBrk="1" fontAlgn="base" hangingPunct="1">
              <a:spcBef>
                <a:spcPct val="0"/>
              </a:spcBef>
              <a:spcAft>
                <a:spcPct val="0"/>
              </a:spcAft>
              <a:defRPr sz="4400" b="1">
                <a:solidFill>
                  <a:schemeClr val="tx1"/>
                </a:solidFill>
                <a:latin typeface="Arial" charset="0"/>
                <a:ea typeface="微軟正黑體" pitchFamily="34" charset="-120"/>
              </a:defRPr>
            </a:lvl7pPr>
            <a:lvl8pPr marL="1371600" algn="ctr" rtl="0" eaLnBrk="1" fontAlgn="base" hangingPunct="1">
              <a:spcBef>
                <a:spcPct val="0"/>
              </a:spcBef>
              <a:spcAft>
                <a:spcPct val="0"/>
              </a:spcAft>
              <a:defRPr sz="4400" b="1">
                <a:solidFill>
                  <a:schemeClr val="tx1"/>
                </a:solidFill>
                <a:latin typeface="Arial" charset="0"/>
                <a:ea typeface="微軟正黑體" pitchFamily="34" charset="-120"/>
              </a:defRPr>
            </a:lvl8pPr>
            <a:lvl9pPr marL="1828800" algn="ctr" rtl="0" eaLnBrk="1" fontAlgn="base" hangingPunct="1">
              <a:spcBef>
                <a:spcPct val="0"/>
              </a:spcBef>
              <a:spcAft>
                <a:spcPct val="0"/>
              </a:spcAft>
              <a:defRPr sz="4400" b="1">
                <a:solidFill>
                  <a:schemeClr val="tx1"/>
                </a:solidFill>
                <a:latin typeface="Arial" charset="0"/>
                <a:ea typeface="微軟正黑體" pitchFamily="34" charset="-120"/>
              </a:defRPr>
            </a:lvl9pPr>
          </a:lstStyle>
          <a:p>
            <a:r>
              <a:rPr kumimoji="0" lang="en-US" altLang="zh-TW"/>
              <a:t>IGTD</a:t>
            </a:r>
            <a:r>
              <a:rPr kumimoji="0" lang="zh-TW" altLang="en-US"/>
              <a:t> </a:t>
            </a:r>
            <a:r>
              <a:rPr kumimoji="0" lang="en-US" altLang="zh-TW"/>
              <a:t>Algorithm</a:t>
            </a:r>
            <a:r>
              <a:rPr kumimoji="0" lang="zh-TW" altLang="en-US"/>
              <a:t> </a:t>
            </a:r>
            <a:r>
              <a:rPr kumimoji="0" lang="en-US" altLang="zh-TW"/>
              <a:t>(1)</a:t>
            </a:r>
            <a:endParaRPr kumimoji="0" lang="zh-TW" altLang="en-US" dirty="0"/>
          </a:p>
        </p:txBody>
      </p:sp>
      <p:graphicFrame>
        <p:nvGraphicFramePr>
          <p:cNvPr id="52" name="表格 51">
            <a:extLst>
              <a:ext uri="{FF2B5EF4-FFF2-40B4-BE49-F238E27FC236}">
                <a16:creationId xmlns:a16="http://schemas.microsoft.com/office/drawing/2014/main" id="{3D60C316-813D-B6B6-FC25-039728250463}"/>
              </a:ext>
            </a:extLst>
          </p:cNvPr>
          <p:cNvGraphicFramePr>
            <a:graphicFrameLocks noGrp="1"/>
          </p:cNvGraphicFramePr>
          <p:nvPr>
            <p:extLst>
              <p:ext uri="{D42A27DB-BD31-4B8C-83A1-F6EECF244321}">
                <p14:modId xmlns:p14="http://schemas.microsoft.com/office/powerpoint/2010/main" val="3157354063"/>
              </p:ext>
            </p:extLst>
          </p:nvPr>
        </p:nvGraphicFramePr>
        <p:xfrm>
          <a:off x="6746928" y="2280339"/>
          <a:ext cx="2145552" cy="741680"/>
        </p:xfrm>
        <a:graphic>
          <a:graphicData uri="http://schemas.openxmlformats.org/drawingml/2006/table">
            <a:tbl>
              <a:tblPr firstRow="1" bandRow="1">
                <a:tableStyleId>{5940675A-B579-460E-94D1-54222C63F5DA}</a:tableStyleId>
              </a:tblPr>
              <a:tblGrid>
                <a:gridCol w="715184">
                  <a:extLst>
                    <a:ext uri="{9D8B030D-6E8A-4147-A177-3AD203B41FA5}">
                      <a16:colId xmlns:a16="http://schemas.microsoft.com/office/drawing/2014/main" val="1772699609"/>
                    </a:ext>
                  </a:extLst>
                </a:gridCol>
                <a:gridCol w="715184">
                  <a:extLst>
                    <a:ext uri="{9D8B030D-6E8A-4147-A177-3AD203B41FA5}">
                      <a16:colId xmlns:a16="http://schemas.microsoft.com/office/drawing/2014/main" val="68336545"/>
                    </a:ext>
                  </a:extLst>
                </a:gridCol>
                <a:gridCol w="715184">
                  <a:extLst>
                    <a:ext uri="{9D8B030D-6E8A-4147-A177-3AD203B41FA5}">
                      <a16:colId xmlns:a16="http://schemas.microsoft.com/office/drawing/2014/main" val="937891595"/>
                    </a:ext>
                  </a:extLst>
                </a:gridCol>
              </a:tblGrid>
              <a:tr h="370840">
                <a:tc>
                  <a:txBody>
                    <a:bodyPr/>
                    <a:lstStyle/>
                    <a:p>
                      <a:pPr algn="ctr"/>
                      <a:r>
                        <a:rPr lang="en-US" sz="1400"/>
                        <a:t>(2, 1)</a:t>
                      </a:r>
                    </a:p>
                  </a:txBody>
                  <a:tcPr/>
                </a:tc>
                <a:tc>
                  <a:txBody>
                    <a:bodyPr/>
                    <a:lstStyle/>
                    <a:p>
                      <a:pPr algn="ctr"/>
                      <a:r>
                        <a:rPr lang="en-US" sz="1400"/>
                        <a:t>(2, 2)</a:t>
                      </a:r>
                    </a:p>
                  </a:txBody>
                  <a:tcPr/>
                </a:tc>
                <a:tc>
                  <a:txBody>
                    <a:bodyPr/>
                    <a:lstStyle/>
                    <a:p>
                      <a:pPr algn="ctr"/>
                      <a:r>
                        <a:rPr lang="en-US" sz="1400"/>
                        <a:t>(2, 3)</a:t>
                      </a:r>
                    </a:p>
                  </a:txBody>
                  <a:tcPr/>
                </a:tc>
                <a:extLst>
                  <a:ext uri="{0D108BD9-81ED-4DB2-BD59-A6C34878D82A}">
                    <a16:rowId xmlns:a16="http://schemas.microsoft.com/office/drawing/2014/main" val="4272905449"/>
                  </a:ext>
                </a:extLst>
              </a:tr>
              <a:tr h="370840">
                <a:tc>
                  <a:txBody>
                    <a:bodyPr/>
                    <a:lstStyle/>
                    <a:p>
                      <a:pPr algn="ctr"/>
                      <a:r>
                        <a:rPr lang="en-US" sz="1400"/>
                        <a:t>(1,</a:t>
                      </a:r>
                      <a:r>
                        <a:rPr lang="en-US" sz="1400" baseline="0"/>
                        <a:t> </a:t>
                      </a:r>
                      <a:r>
                        <a:rPr lang="en-US" altLang="zh-TW" sz="1400"/>
                        <a:t>1</a:t>
                      </a:r>
                      <a:r>
                        <a:rPr lang="en-US" sz="1400"/>
                        <a:t>)</a:t>
                      </a:r>
                    </a:p>
                  </a:txBody>
                  <a:tcPr/>
                </a:tc>
                <a:tc>
                  <a:txBody>
                    <a:bodyPr/>
                    <a:lstStyle/>
                    <a:p>
                      <a:pPr algn="ctr"/>
                      <a:r>
                        <a:rPr lang="en-US" sz="1400"/>
                        <a:t>(1, 2)</a:t>
                      </a:r>
                    </a:p>
                  </a:txBody>
                  <a:tcPr/>
                </a:tc>
                <a:tc>
                  <a:txBody>
                    <a:bodyPr/>
                    <a:lstStyle/>
                    <a:p>
                      <a:pPr algn="ctr"/>
                      <a:r>
                        <a:rPr lang="en-US" sz="1400" dirty="0"/>
                        <a:t>(1, 3)</a:t>
                      </a:r>
                    </a:p>
                  </a:txBody>
                  <a:tcPr/>
                </a:tc>
                <a:extLst>
                  <a:ext uri="{0D108BD9-81ED-4DB2-BD59-A6C34878D82A}">
                    <a16:rowId xmlns:a16="http://schemas.microsoft.com/office/drawing/2014/main" val="3788072025"/>
                  </a:ext>
                </a:extLst>
              </a:tr>
            </a:tbl>
          </a:graphicData>
        </a:graphic>
      </p:graphicFrame>
      <p:sp>
        <p:nvSpPr>
          <p:cNvPr id="53" name="矩形 52">
            <a:extLst>
              <a:ext uri="{FF2B5EF4-FFF2-40B4-BE49-F238E27FC236}">
                <a16:creationId xmlns:a16="http://schemas.microsoft.com/office/drawing/2014/main" id="{53527AB3-101E-F9CD-99B4-579C3388C282}"/>
              </a:ext>
            </a:extLst>
          </p:cNvPr>
          <p:cNvSpPr/>
          <p:nvPr/>
        </p:nvSpPr>
        <p:spPr>
          <a:xfrm>
            <a:off x="6817940" y="2002969"/>
            <a:ext cx="2044149" cy="261610"/>
          </a:xfrm>
          <a:prstGeom prst="rect">
            <a:avLst/>
          </a:prstGeom>
        </p:spPr>
        <p:txBody>
          <a:bodyPr wrap="none">
            <a:spAutoFit/>
          </a:bodyPr>
          <a:lstStyle/>
          <a:p>
            <a:r>
              <a:rPr lang="en-US" altLang="zh-TW" sz="1100" b="1">
                <a:solidFill>
                  <a:srgbClr val="0000FF"/>
                </a:solidFill>
                <a:latin typeface="微軟正黑體" panose="020B0604030504040204" pitchFamily="34" charset="-120"/>
                <a:ea typeface="微軟正黑體" panose="020B0604030504040204" pitchFamily="34" charset="-120"/>
              </a:rPr>
              <a:t>Output Pseudo Image Grid </a:t>
            </a:r>
            <a:endParaRPr lang="en-US" sz="1100" b="1" dirty="0">
              <a:solidFill>
                <a:srgbClr val="0000FF"/>
              </a:solidFill>
              <a:latin typeface="微軟正黑體" panose="020B0604030504040204" pitchFamily="34" charset="-120"/>
              <a:ea typeface="微軟正黑體" panose="020B0604030504040204" pitchFamily="34" charset="-120"/>
            </a:endParaRPr>
          </a:p>
        </p:txBody>
      </p:sp>
      <p:sp>
        <p:nvSpPr>
          <p:cNvPr id="54" name="向下箭號 53">
            <a:extLst>
              <a:ext uri="{FF2B5EF4-FFF2-40B4-BE49-F238E27FC236}">
                <a16:creationId xmlns:a16="http://schemas.microsoft.com/office/drawing/2014/main" id="{5E46FB4A-1CDE-ACE7-1630-5D09A6CDE21F}"/>
              </a:ext>
            </a:extLst>
          </p:cNvPr>
          <p:cNvSpPr/>
          <p:nvPr/>
        </p:nvSpPr>
        <p:spPr>
          <a:xfrm>
            <a:off x="7685498" y="3109879"/>
            <a:ext cx="276626" cy="3173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7" name="向下箭號 56">
            <a:extLst>
              <a:ext uri="{FF2B5EF4-FFF2-40B4-BE49-F238E27FC236}">
                <a16:creationId xmlns:a16="http://schemas.microsoft.com/office/drawing/2014/main" id="{89A5F726-6404-4E7F-9094-152EB8A385E7}"/>
              </a:ext>
            </a:extLst>
          </p:cNvPr>
          <p:cNvSpPr/>
          <p:nvPr/>
        </p:nvSpPr>
        <p:spPr>
          <a:xfrm>
            <a:off x="4813487" y="5407663"/>
            <a:ext cx="276626" cy="313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8" name="矩形 57">
            <a:extLst>
              <a:ext uri="{FF2B5EF4-FFF2-40B4-BE49-F238E27FC236}">
                <a16:creationId xmlns:a16="http://schemas.microsoft.com/office/drawing/2014/main" id="{38889494-8E9F-C9EC-4357-8501DBA8E2E1}"/>
              </a:ext>
            </a:extLst>
          </p:cNvPr>
          <p:cNvSpPr/>
          <p:nvPr/>
        </p:nvSpPr>
        <p:spPr>
          <a:xfrm>
            <a:off x="6295059" y="1988724"/>
            <a:ext cx="486030" cy="369332"/>
          </a:xfrm>
          <a:prstGeom prst="rect">
            <a:avLst/>
          </a:prstGeom>
        </p:spPr>
        <p:txBody>
          <a:bodyPr wrap="none">
            <a:spAutoFit/>
          </a:bodyPr>
          <a:lstStyle/>
          <a:p>
            <a:r>
              <a:rPr lang="en-US" sz="1800" b="1" dirty="0">
                <a:solidFill>
                  <a:srgbClr val="FF0000"/>
                </a:solidFill>
                <a:latin typeface="微軟正黑體" panose="020B0604030504040204" pitchFamily="34" charset="-120"/>
                <a:ea typeface="微軟正黑體" panose="020B0604030504040204" pitchFamily="34" charset="-120"/>
              </a:rPr>
              <a:t>(2)</a:t>
            </a:r>
            <a:endParaRPr lang="en-US" sz="1800" dirty="0">
              <a:solidFill>
                <a:srgbClr val="FF0000"/>
              </a:solidFill>
            </a:endParaRPr>
          </a:p>
        </p:txBody>
      </p:sp>
      <p:sp>
        <p:nvSpPr>
          <p:cNvPr id="59" name="矩形 58">
            <a:extLst>
              <a:ext uri="{FF2B5EF4-FFF2-40B4-BE49-F238E27FC236}">
                <a16:creationId xmlns:a16="http://schemas.microsoft.com/office/drawing/2014/main" id="{B98D1322-18D7-91B7-72BE-780C283FC1DD}"/>
              </a:ext>
            </a:extLst>
          </p:cNvPr>
          <p:cNvSpPr/>
          <p:nvPr/>
        </p:nvSpPr>
        <p:spPr>
          <a:xfrm>
            <a:off x="4033511" y="1792973"/>
            <a:ext cx="486030" cy="369332"/>
          </a:xfrm>
          <a:prstGeom prst="rect">
            <a:avLst/>
          </a:prstGeom>
        </p:spPr>
        <p:txBody>
          <a:bodyPr wrap="none">
            <a:spAutoFit/>
          </a:bodyPr>
          <a:lstStyle/>
          <a:p>
            <a:r>
              <a:rPr lang="en-US" sz="1800" b="1" dirty="0">
                <a:solidFill>
                  <a:srgbClr val="FF0000"/>
                </a:solidFill>
                <a:latin typeface="微軟正黑體" panose="020B0604030504040204" pitchFamily="34" charset="-120"/>
                <a:ea typeface="微軟正黑體" panose="020B0604030504040204" pitchFamily="34" charset="-120"/>
              </a:rPr>
              <a:t>(3)</a:t>
            </a:r>
            <a:endParaRPr lang="en-US" sz="1800" dirty="0">
              <a:solidFill>
                <a:srgbClr val="FF0000"/>
              </a:solidFill>
            </a:endParaRPr>
          </a:p>
        </p:txBody>
      </p:sp>
      <p:pic>
        <p:nvPicPr>
          <p:cNvPr id="60" name="圖片 59">
            <a:extLst>
              <a:ext uri="{FF2B5EF4-FFF2-40B4-BE49-F238E27FC236}">
                <a16:creationId xmlns:a16="http://schemas.microsoft.com/office/drawing/2014/main" id="{54E71FCF-E856-3700-EA94-E6890B8057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4425" y="1801129"/>
            <a:ext cx="1761198" cy="1820185"/>
          </a:xfrm>
          <a:prstGeom prst="rect">
            <a:avLst/>
          </a:prstGeom>
        </p:spPr>
      </p:pic>
      <p:pic>
        <p:nvPicPr>
          <p:cNvPr id="61" name="圖片 60">
            <a:extLst>
              <a:ext uri="{FF2B5EF4-FFF2-40B4-BE49-F238E27FC236}">
                <a16:creationId xmlns:a16="http://schemas.microsoft.com/office/drawing/2014/main" id="{D02B4C48-48E4-5E46-2CF6-444A1C36AD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3431" y="4074264"/>
            <a:ext cx="1793169" cy="1853227"/>
          </a:xfrm>
          <a:prstGeom prst="rect">
            <a:avLst/>
          </a:prstGeom>
        </p:spPr>
      </p:pic>
      <p:pic>
        <p:nvPicPr>
          <p:cNvPr id="62" name="圖片 61">
            <a:extLst>
              <a:ext uri="{FF2B5EF4-FFF2-40B4-BE49-F238E27FC236}">
                <a16:creationId xmlns:a16="http://schemas.microsoft.com/office/drawing/2014/main" id="{FE41C937-6028-3A4B-139F-8E4A942BDB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05289" y="3379948"/>
            <a:ext cx="1841287" cy="1902957"/>
          </a:xfrm>
          <a:prstGeom prst="rect">
            <a:avLst/>
          </a:prstGeom>
        </p:spPr>
      </p:pic>
      <p:cxnSp>
        <p:nvCxnSpPr>
          <p:cNvPr id="11" name="弧形接點 34">
            <a:extLst>
              <a:ext uri="{FF2B5EF4-FFF2-40B4-BE49-F238E27FC236}">
                <a16:creationId xmlns:a16="http://schemas.microsoft.com/office/drawing/2014/main" id="{DF6456A1-A512-AF88-216A-933A397941CB}"/>
              </a:ext>
            </a:extLst>
          </p:cNvPr>
          <p:cNvCxnSpPr>
            <a:cxnSpLocks/>
            <a:stCxn id="12" idx="1"/>
            <a:endCxn id="62" idx="1"/>
          </p:cNvCxnSpPr>
          <p:nvPr/>
        </p:nvCxnSpPr>
        <p:spPr>
          <a:xfrm>
            <a:off x="3329643" y="2663476"/>
            <a:ext cx="575646" cy="1667951"/>
          </a:xfrm>
          <a:prstGeom prst="curved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左大括弧 11">
            <a:extLst>
              <a:ext uri="{FF2B5EF4-FFF2-40B4-BE49-F238E27FC236}">
                <a16:creationId xmlns:a16="http://schemas.microsoft.com/office/drawing/2014/main" id="{0DB57B02-8A86-9B1E-DD25-CDD1D5D7BEB7}"/>
              </a:ext>
            </a:extLst>
          </p:cNvPr>
          <p:cNvSpPr/>
          <p:nvPr/>
        </p:nvSpPr>
        <p:spPr>
          <a:xfrm rot="10800000">
            <a:off x="3164759" y="1862345"/>
            <a:ext cx="164884" cy="1500667"/>
          </a:xfrm>
          <a:prstGeom prst="leftBrace">
            <a:avLst>
              <a:gd name="adj1" fmla="val 8333"/>
              <a:gd name="adj2" fmla="val 46615"/>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右大括弧 12">
            <a:extLst>
              <a:ext uri="{FF2B5EF4-FFF2-40B4-BE49-F238E27FC236}">
                <a16:creationId xmlns:a16="http://schemas.microsoft.com/office/drawing/2014/main" id="{11DE81CC-9E76-89EB-4807-EA3B3F79056A}"/>
              </a:ext>
            </a:extLst>
          </p:cNvPr>
          <p:cNvSpPr/>
          <p:nvPr/>
        </p:nvSpPr>
        <p:spPr>
          <a:xfrm rot="16200000">
            <a:off x="2231741" y="816080"/>
            <a:ext cx="216024" cy="1440159"/>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矩形 19">
            <a:extLst>
              <a:ext uri="{FF2B5EF4-FFF2-40B4-BE49-F238E27FC236}">
                <a16:creationId xmlns:a16="http://schemas.microsoft.com/office/drawing/2014/main" id="{257DB961-7ABB-8401-7097-5909AA3B178F}"/>
              </a:ext>
            </a:extLst>
          </p:cNvPr>
          <p:cNvSpPr/>
          <p:nvPr/>
        </p:nvSpPr>
        <p:spPr>
          <a:xfrm>
            <a:off x="3258798" y="2857429"/>
            <a:ext cx="729622" cy="523220"/>
          </a:xfrm>
          <a:prstGeom prst="rect">
            <a:avLst/>
          </a:prstGeom>
        </p:spPr>
        <p:txBody>
          <a:bodyPr wrap="none">
            <a:spAutoFit/>
          </a:bodyPr>
          <a:lstStyle/>
          <a:p>
            <a:pPr algn="r"/>
            <a:r>
              <a:rPr lang="en-US" sz="1400" b="1">
                <a:solidFill>
                  <a:srgbClr val="0557C1"/>
                </a:solidFill>
              </a:rPr>
              <a:t>feature</a:t>
            </a:r>
            <a:br>
              <a:rPr lang="en-US" sz="1400" b="1">
                <a:solidFill>
                  <a:srgbClr val="0557C1"/>
                </a:solidFill>
              </a:rPr>
            </a:br>
            <a:r>
              <a:rPr lang="en-US" sz="1400" b="1">
                <a:solidFill>
                  <a:srgbClr val="0557C1"/>
                </a:solidFill>
              </a:rPr>
              <a:t>swap</a:t>
            </a:r>
          </a:p>
        </p:txBody>
      </p:sp>
      <p:sp>
        <p:nvSpPr>
          <p:cNvPr id="14" name="文字方塊 13">
            <a:extLst>
              <a:ext uri="{FF2B5EF4-FFF2-40B4-BE49-F238E27FC236}">
                <a16:creationId xmlns:a16="http://schemas.microsoft.com/office/drawing/2014/main" id="{B139A6BF-EE7B-597A-3BA9-E2F7B4B8839D}"/>
              </a:ext>
            </a:extLst>
          </p:cNvPr>
          <p:cNvSpPr txBox="1"/>
          <p:nvPr/>
        </p:nvSpPr>
        <p:spPr>
          <a:xfrm>
            <a:off x="1287011" y="858367"/>
            <a:ext cx="2316350" cy="523220"/>
          </a:xfrm>
          <a:prstGeom prst="rect">
            <a:avLst/>
          </a:prstGeom>
          <a:noFill/>
        </p:spPr>
        <p:txBody>
          <a:bodyPr wrap="square">
            <a:spAutoFit/>
          </a:bodyPr>
          <a:lstStyle/>
          <a:p>
            <a:pPr algn="ctr"/>
            <a:r>
              <a:rPr lang="en-US" altLang="zh-TW" sz="1400" b="1">
                <a:solidFill>
                  <a:srgbClr val="0000FF"/>
                </a:solidFill>
                <a:latin typeface="微軟正黑體" panose="020B0604030504040204" pitchFamily="34" charset="-120"/>
                <a:ea typeface="微軟正黑體" panose="020B0604030504040204" pitchFamily="34" charset="-120"/>
              </a:rPr>
              <a:t>Rank matrix of </a:t>
            </a:r>
          </a:p>
          <a:p>
            <a:pPr algn="ctr"/>
            <a:r>
              <a:rPr lang="en-US" altLang="zh-TW" sz="1400" b="1">
                <a:solidFill>
                  <a:srgbClr val="0000FF"/>
                </a:solidFill>
                <a:latin typeface="微軟正黑體" panose="020B0604030504040204" pitchFamily="34" charset="-120"/>
                <a:ea typeface="微軟正黑體" panose="020B0604030504040204" pitchFamily="34" charset="-120"/>
              </a:rPr>
              <a:t>Euclidean distances  </a:t>
            </a:r>
            <a:r>
              <a:rPr lang="en-US" altLang="zh-TW" sz="1400">
                <a:solidFill>
                  <a:srgbClr val="0000FF"/>
                </a:solidFill>
                <a:latin typeface="微軟正黑體" panose="020B0604030504040204" pitchFamily="34" charset="-120"/>
                <a:ea typeface="微軟正黑體" panose="020B0604030504040204" pitchFamily="34" charset="-120"/>
              </a:rPr>
              <a:t>(</a:t>
            </a:r>
            <a:r>
              <a:rPr lang="en-US" altLang="zh-TW" sz="1400" b="1" i="1">
                <a:solidFill>
                  <a:srgbClr val="0000FF"/>
                </a:solidFill>
                <a:latin typeface="微軟正黑體" panose="020B0604030504040204" pitchFamily="34" charset="-120"/>
                <a:ea typeface="微軟正黑體" panose="020B0604030504040204" pitchFamily="34" charset="-120"/>
              </a:rPr>
              <a:t>R</a:t>
            </a:r>
            <a:r>
              <a:rPr lang="en-US" altLang="zh-TW" sz="1400">
                <a:solidFill>
                  <a:srgbClr val="0000FF"/>
                </a:solidFill>
                <a:latin typeface="微軟正黑體" panose="020B0604030504040204" pitchFamily="34" charset="-120"/>
                <a:ea typeface="微軟正黑體" panose="020B0604030504040204" pitchFamily="34" charset="-120"/>
              </a:rPr>
              <a:t>)</a:t>
            </a:r>
          </a:p>
        </p:txBody>
      </p:sp>
      <p:sp>
        <p:nvSpPr>
          <p:cNvPr id="15" name="矩形 14">
            <a:extLst>
              <a:ext uri="{FF2B5EF4-FFF2-40B4-BE49-F238E27FC236}">
                <a16:creationId xmlns:a16="http://schemas.microsoft.com/office/drawing/2014/main" id="{AFF9BC89-51D1-AE16-1362-8468D4D9E424}"/>
              </a:ext>
            </a:extLst>
          </p:cNvPr>
          <p:cNvSpPr/>
          <p:nvPr/>
        </p:nvSpPr>
        <p:spPr>
          <a:xfrm>
            <a:off x="6951786" y="3427190"/>
            <a:ext cx="2228726" cy="707886"/>
          </a:xfrm>
          <a:prstGeom prst="rect">
            <a:avLst/>
          </a:prstGeom>
        </p:spPr>
        <p:txBody>
          <a:bodyPr wrap="square">
            <a:spAutoFit/>
          </a:bodyPr>
          <a:lstStyle/>
          <a:p>
            <a:pPr algn="ctr"/>
            <a:r>
              <a:rPr lang="en-US" sz="1000" b="1">
                <a:solidFill>
                  <a:srgbClr val="0000FF"/>
                </a:solidFill>
                <a:latin typeface="微軟正黑體" panose="020B0604030504040204" pitchFamily="34" charset="-120"/>
                <a:ea typeface="微軟正黑體" panose="020B0604030504040204" pitchFamily="34" charset="-120"/>
              </a:rPr>
              <a:t>Rank matrix of Euclidean distances (</a:t>
            </a:r>
            <a:r>
              <a:rPr lang="en-US" altLang="zh-TW" sz="1000" b="1" i="1">
                <a:solidFill>
                  <a:srgbClr val="0000FF"/>
                </a:solidFill>
                <a:latin typeface="微軟正黑體" panose="020B0604030504040204" pitchFamily="34" charset="-120"/>
                <a:ea typeface="微軟正黑體" panose="020B0604030504040204" pitchFamily="34" charset="-120"/>
              </a:rPr>
              <a:t>Q</a:t>
            </a:r>
            <a:r>
              <a:rPr lang="en-US" sz="1000" b="1">
                <a:solidFill>
                  <a:srgbClr val="0000FF"/>
                </a:solidFill>
                <a:latin typeface="微軟正黑體" panose="020B0604030504040204" pitchFamily="34" charset="-120"/>
                <a:ea typeface="微軟正黑體" panose="020B0604030504040204" pitchFamily="34" charset="-120"/>
              </a:rPr>
              <a:t>) between all pairs of pixels calculated based on their coordinates in a K by K image</a:t>
            </a:r>
          </a:p>
        </p:txBody>
      </p:sp>
      <p:sp>
        <p:nvSpPr>
          <p:cNvPr id="16" name="向右箭號 44">
            <a:extLst>
              <a:ext uri="{FF2B5EF4-FFF2-40B4-BE49-F238E27FC236}">
                <a16:creationId xmlns:a16="http://schemas.microsoft.com/office/drawing/2014/main" id="{0154B533-F92B-0A03-51E8-2EDB7CE84C71}"/>
              </a:ext>
            </a:extLst>
          </p:cNvPr>
          <p:cNvSpPr/>
          <p:nvPr/>
        </p:nvSpPr>
        <p:spPr>
          <a:xfrm>
            <a:off x="5850713" y="6108098"/>
            <a:ext cx="457138" cy="2858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軟正黑體" panose="020B0604030504040204" pitchFamily="34" charset="-120"/>
              <a:ea typeface="微軟正黑體" panose="020B0604030504040204" pitchFamily="34" charset="-120"/>
            </a:endParaRPr>
          </a:p>
        </p:txBody>
      </p:sp>
      <p:sp>
        <p:nvSpPr>
          <p:cNvPr id="17" name="矩形 16">
            <a:extLst>
              <a:ext uri="{FF2B5EF4-FFF2-40B4-BE49-F238E27FC236}">
                <a16:creationId xmlns:a16="http://schemas.microsoft.com/office/drawing/2014/main" id="{10CF6A2E-DA39-8992-5085-E9D58066659D}"/>
              </a:ext>
            </a:extLst>
          </p:cNvPr>
          <p:cNvSpPr/>
          <p:nvPr/>
        </p:nvSpPr>
        <p:spPr>
          <a:xfrm>
            <a:off x="6455502" y="5975560"/>
            <a:ext cx="2651249" cy="507831"/>
          </a:xfrm>
          <a:prstGeom prst="rect">
            <a:avLst/>
          </a:prstGeom>
        </p:spPr>
        <p:txBody>
          <a:bodyPr wrap="square">
            <a:spAutoFit/>
          </a:bodyPr>
          <a:lstStyle/>
          <a:p>
            <a:r>
              <a:rPr lang="en-US" altLang="zh-TW" sz="900" b="1">
                <a:solidFill>
                  <a:srgbClr val="0000FF"/>
                </a:solidFill>
                <a:latin typeface="微軟正黑體" panose="020B0604030504040204" pitchFamily="34" charset="-120"/>
                <a:ea typeface="微軟正黑體" panose="020B0604030504040204" pitchFamily="34" charset="-120"/>
              </a:rPr>
              <a:t>Generate an image for each subject by mapping their data to these determined positions.</a:t>
            </a:r>
            <a:endParaRPr lang="en-US" sz="900" b="1">
              <a:solidFill>
                <a:srgbClr val="0000FF"/>
              </a:solidFill>
              <a:latin typeface="微軟正黑體" panose="020B0604030504040204" pitchFamily="34" charset="-120"/>
              <a:ea typeface="微軟正黑體" panose="020B0604030504040204" pitchFamily="34" charset="-120"/>
            </a:endParaRPr>
          </a:p>
        </p:txBody>
      </p:sp>
      <p:sp>
        <p:nvSpPr>
          <p:cNvPr id="18" name="矩形 17">
            <a:extLst>
              <a:ext uri="{FF2B5EF4-FFF2-40B4-BE49-F238E27FC236}">
                <a16:creationId xmlns:a16="http://schemas.microsoft.com/office/drawing/2014/main" id="{7EDB752C-8C9C-A159-71B9-9AE7D059A3A3}"/>
              </a:ext>
            </a:extLst>
          </p:cNvPr>
          <p:cNvSpPr/>
          <p:nvPr/>
        </p:nvSpPr>
        <p:spPr>
          <a:xfrm>
            <a:off x="1074923" y="1809627"/>
            <a:ext cx="457176" cy="1584729"/>
          </a:xfrm>
          <a:prstGeom prst="rect">
            <a:avLst/>
          </a:prstGeom>
        </p:spPr>
        <p:txBody>
          <a:bodyPr wrap="none">
            <a:spAutoFit/>
          </a:bodyPr>
          <a:lstStyle/>
          <a:p>
            <a:pPr>
              <a:lnSpc>
                <a:spcPct val="150000"/>
              </a:lnSpc>
            </a:pPr>
            <a:r>
              <a:rPr lang="en-US" sz="1100">
                <a:latin typeface="微軟正黑體" panose="020B0604030504040204" pitchFamily="34" charset="-120"/>
                <a:ea typeface="微軟正黑體" panose="020B0604030504040204" pitchFamily="34" charset="-120"/>
              </a:rPr>
              <a:t>T1a </a:t>
            </a:r>
          </a:p>
          <a:p>
            <a:pPr>
              <a:lnSpc>
                <a:spcPct val="150000"/>
              </a:lnSpc>
            </a:pPr>
            <a:r>
              <a:rPr lang="en-US" sz="1100">
                <a:latin typeface="微軟正黑體" panose="020B0604030504040204" pitchFamily="34" charset="-120"/>
                <a:ea typeface="微軟正黑體" panose="020B0604030504040204" pitchFamily="34" charset="-120"/>
              </a:rPr>
              <a:t>T1b</a:t>
            </a:r>
          </a:p>
          <a:p>
            <a:pPr>
              <a:lnSpc>
                <a:spcPct val="150000"/>
              </a:lnSpc>
            </a:pPr>
            <a:r>
              <a:rPr lang="en-US" sz="1100">
                <a:latin typeface="微軟正黑體" panose="020B0604030504040204" pitchFamily="34" charset="-120"/>
                <a:ea typeface="微軟正黑體" panose="020B0604030504040204" pitchFamily="34" charset="-120"/>
              </a:rPr>
              <a:t>T2  </a:t>
            </a:r>
          </a:p>
          <a:p>
            <a:pPr>
              <a:lnSpc>
                <a:spcPct val="150000"/>
              </a:lnSpc>
            </a:pPr>
            <a:r>
              <a:rPr lang="en-US" sz="1100">
                <a:latin typeface="微軟正黑體" panose="020B0604030504040204" pitchFamily="34" charset="-120"/>
                <a:ea typeface="微軟正黑體" panose="020B0604030504040204" pitchFamily="34" charset="-120"/>
              </a:rPr>
              <a:t>T3  </a:t>
            </a:r>
          </a:p>
          <a:p>
            <a:pPr>
              <a:lnSpc>
                <a:spcPct val="150000"/>
              </a:lnSpc>
            </a:pPr>
            <a:r>
              <a:rPr lang="en-US" sz="1100">
                <a:latin typeface="微軟正黑體" panose="020B0604030504040204" pitchFamily="34" charset="-120"/>
                <a:ea typeface="微軟正黑體" panose="020B0604030504040204" pitchFamily="34" charset="-120"/>
              </a:rPr>
              <a:t>N1  </a:t>
            </a:r>
          </a:p>
          <a:p>
            <a:pPr>
              <a:lnSpc>
                <a:spcPct val="150000"/>
              </a:lnSpc>
            </a:pPr>
            <a:r>
              <a:rPr lang="en-US" sz="1100">
                <a:latin typeface="微軟正黑體" panose="020B0604030504040204" pitchFamily="34" charset="-120"/>
                <a:ea typeface="微軟正黑體" panose="020B0604030504040204" pitchFamily="34" charset="-120"/>
              </a:rPr>
              <a:t>N2</a:t>
            </a:r>
          </a:p>
        </p:txBody>
      </p:sp>
      <p:sp>
        <p:nvSpPr>
          <p:cNvPr id="23" name="矩形 22">
            <a:extLst>
              <a:ext uri="{FF2B5EF4-FFF2-40B4-BE49-F238E27FC236}">
                <a16:creationId xmlns:a16="http://schemas.microsoft.com/office/drawing/2014/main" id="{AA5DA969-E8D9-8A34-0C14-068FDF0FB8D6}"/>
              </a:ext>
            </a:extLst>
          </p:cNvPr>
          <p:cNvSpPr/>
          <p:nvPr/>
        </p:nvSpPr>
        <p:spPr>
          <a:xfrm>
            <a:off x="1527893" y="1599337"/>
            <a:ext cx="1736373" cy="261610"/>
          </a:xfrm>
          <a:prstGeom prst="rect">
            <a:avLst/>
          </a:prstGeom>
        </p:spPr>
        <p:txBody>
          <a:bodyPr wrap="none">
            <a:spAutoFit/>
          </a:bodyPr>
          <a:lstStyle/>
          <a:p>
            <a:r>
              <a:rPr lang="en-US" sz="1050">
                <a:latin typeface="微軟正黑體" panose="020B0604030504040204" pitchFamily="34" charset="-120"/>
                <a:ea typeface="微軟正黑體" panose="020B0604030504040204" pitchFamily="34" charset="-120"/>
              </a:rPr>
              <a:t>T1a  T1b  T2  T3  N1  N2</a:t>
            </a:r>
          </a:p>
        </p:txBody>
      </p:sp>
      <p:sp>
        <p:nvSpPr>
          <p:cNvPr id="26" name="矩形 25">
            <a:extLst>
              <a:ext uri="{FF2B5EF4-FFF2-40B4-BE49-F238E27FC236}">
                <a16:creationId xmlns:a16="http://schemas.microsoft.com/office/drawing/2014/main" id="{E981763E-3AB0-07BC-45BF-8EC7A6929730}"/>
              </a:ext>
            </a:extLst>
          </p:cNvPr>
          <p:cNvSpPr/>
          <p:nvPr/>
        </p:nvSpPr>
        <p:spPr>
          <a:xfrm>
            <a:off x="3737710" y="3457810"/>
            <a:ext cx="490840" cy="1516890"/>
          </a:xfrm>
          <a:prstGeom prst="rect">
            <a:avLst/>
          </a:prstGeom>
        </p:spPr>
        <p:txBody>
          <a:bodyPr wrap="none">
            <a:spAutoFit/>
          </a:bodyPr>
          <a:lstStyle/>
          <a:p>
            <a:pPr>
              <a:lnSpc>
                <a:spcPct val="150000"/>
              </a:lnSpc>
            </a:pPr>
            <a:r>
              <a:rPr lang="en-US" sz="1050">
                <a:latin typeface="微軟正黑體" panose="020B0604030504040204" pitchFamily="34" charset="-120"/>
                <a:ea typeface="微軟正黑體" panose="020B0604030504040204" pitchFamily="34" charset="-120"/>
              </a:rPr>
              <a:t>N1 </a:t>
            </a:r>
          </a:p>
          <a:p>
            <a:pPr>
              <a:lnSpc>
                <a:spcPct val="150000"/>
              </a:lnSpc>
            </a:pPr>
            <a:r>
              <a:rPr lang="en-US" sz="1050">
                <a:latin typeface="微軟正黑體" panose="020B0604030504040204" pitchFamily="34" charset="-120"/>
                <a:ea typeface="微軟正黑體" panose="020B0604030504040204" pitchFamily="34" charset="-120"/>
              </a:rPr>
              <a:t>T1a</a:t>
            </a:r>
          </a:p>
          <a:p>
            <a:pPr>
              <a:lnSpc>
                <a:spcPct val="150000"/>
              </a:lnSpc>
            </a:pPr>
            <a:r>
              <a:rPr lang="en-US" sz="1050">
                <a:latin typeface="微軟正黑體" panose="020B0604030504040204" pitchFamily="34" charset="-120"/>
                <a:ea typeface="微軟正黑體" panose="020B0604030504040204" pitchFamily="34" charset="-120"/>
              </a:rPr>
              <a:t>T1b  </a:t>
            </a:r>
          </a:p>
          <a:p>
            <a:pPr>
              <a:lnSpc>
                <a:spcPct val="150000"/>
              </a:lnSpc>
            </a:pPr>
            <a:r>
              <a:rPr lang="en-US" sz="1050">
                <a:latin typeface="微軟正黑體" panose="020B0604030504040204" pitchFamily="34" charset="-120"/>
                <a:ea typeface="微軟正黑體" panose="020B0604030504040204" pitchFamily="34" charset="-120"/>
              </a:rPr>
              <a:t>T2  </a:t>
            </a:r>
          </a:p>
          <a:p>
            <a:pPr>
              <a:lnSpc>
                <a:spcPct val="150000"/>
              </a:lnSpc>
            </a:pPr>
            <a:r>
              <a:rPr lang="en-US" sz="1050">
                <a:latin typeface="微軟正黑體" panose="020B0604030504040204" pitchFamily="34" charset="-120"/>
                <a:ea typeface="微軟正黑體" panose="020B0604030504040204" pitchFamily="34" charset="-120"/>
              </a:rPr>
              <a:t>N2  </a:t>
            </a:r>
          </a:p>
          <a:p>
            <a:pPr>
              <a:lnSpc>
                <a:spcPct val="150000"/>
              </a:lnSpc>
            </a:pPr>
            <a:r>
              <a:rPr lang="en-US" sz="1050">
                <a:latin typeface="微軟正黑體" panose="020B0604030504040204" pitchFamily="34" charset="-120"/>
                <a:ea typeface="微軟正黑體" panose="020B0604030504040204" pitchFamily="34" charset="-120"/>
              </a:rPr>
              <a:t>T3</a:t>
            </a:r>
          </a:p>
        </p:txBody>
      </p:sp>
      <p:sp>
        <p:nvSpPr>
          <p:cNvPr id="27" name="矩形 26">
            <a:extLst>
              <a:ext uri="{FF2B5EF4-FFF2-40B4-BE49-F238E27FC236}">
                <a16:creationId xmlns:a16="http://schemas.microsoft.com/office/drawing/2014/main" id="{01417B1E-9BA6-A687-14D3-EA8043BD3511}"/>
              </a:ext>
            </a:extLst>
          </p:cNvPr>
          <p:cNvSpPr/>
          <p:nvPr/>
        </p:nvSpPr>
        <p:spPr>
          <a:xfrm>
            <a:off x="4046414" y="3196474"/>
            <a:ext cx="1736373" cy="261610"/>
          </a:xfrm>
          <a:prstGeom prst="rect">
            <a:avLst/>
          </a:prstGeom>
        </p:spPr>
        <p:txBody>
          <a:bodyPr wrap="none">
            <a:spAutoFit/>
          </a:bodyPr>
          <a:lstStyle/>
          <a:p>
            <a:r>
              <a:rPr lang="en-US" sz="1050">
                <a:latin typeface="微軟正黑體" panose="020B0604030504040204" pitchFamily="34" charset="-120"/>
                <a:ea typeface="微軟正黑體" panose="020B0604030504040204" pitchFamily="34" charset="-120"/>
              </a:rPr>
              <a:t>N1  T1a  T1b  T2  N2  T3</a:t>
            </a:r>
          </a:p>
        </p:txBody>
      </p:sp>
      <p:sp>
        <p:nvSpPr>
          <p:cNvPr id="50" name="矩形 49">
            <a:extLst>
              <a:ext uri="{FF2B5EF4-FFF2-40B4-BE49-F238E27FC236}">
                <a16:creationId xmlns:a16="http://schemas.microsoft.com/office/drawing/2014/main" id="{1828A366-F2BF-19A4-86A6-08C65838226E}"/>
              </a:ext>
            </a:extLst>
          </p:cNvPr>
          <p:cNvSpPr/>
          <p:nvPr/>
        </p:nvSpPr>
        <p:spPr>
          <a:xfrm>
            <a:off x="5145313" y="5212187"/>
            <a:ext cx="1601615" cy="369332"/>
          </a:xfrm>
          <a:prstGeom prst="rect">
            <a:avLst/>
          </a:prstGeom>
        </p:spPr>
        <p:txBody>
          <a:bodyPr wrap="square">
            <a:spAutoFit/>
          </a:bodyPr>
          <a:lstStyle/>
          <a:p>
            <a:pPr algn="ctr"/>
            <a:r>
              <a:rPr lang="en-US" altLang="zh-TW" sz="900" b="1">
                <a:solidFill>
                  <a:srgbClr val="0000FF"/>
                </a:solidFill>
                <a:latin typeface="微軟正黑體" panose="020B0604030504040204" pitchFamily="34" charset="-120"/>
                <a:ea typeface="微軟正黑體" panose="020B0604030504040204" pitchFamily="34" charset="-120"/>
              </a:rPr>
              <a:t>Optimal Rank matrix of </a:t>
            </a:r>
          </a:p>
          <a:p>
            <a:pPr algn="ctr"/>
            <a:r>
              <a:rPr lang="en-US" altLang="zh-TW" sz="900" b="1">
                <a:solidFill>
                  <a:srgbClr val="0000FF"/>
                </a:solidFill>
                <a:latin typeface="微軟正黑體" panose="020B0604030504040204" pitchFamily="34" charset="-120"/>
                <a:ea typeface="微軟正黑體" panose="020B0604030504040204" pitchFamily="34" charset="-120"/>
              </a:rPr>
              <a:t>Euclidean distances  (</a:t>
            </a:r>
            <a:r>
              <a:rPr lang="en-US" altLang="zh-TW" sz="900" b="1" i="1">
                <a:solidFill>
                  <a:srgbClr val="0000FF"/>
                </a:solidFill>
                <a:latin typeface="微軟正黑體" panose="020B0604030504040204" pitchFamily="34" charset="-120"/>
                <a:ea typeface="微軟正黑體" panose="020B0604030504040204" pitchFamily="34" charset="-120"/>
              </a:rPr>
              <a:t>R'</a:t>
            </a:r>
            <a:r>
              <a:rPr lang="en-US" altLang="zh-TW" sz="900" b="1">
                <a:solidFill>
                  <a:srgbClr val="0000FF"/>
                </a:solidFill>
                <a:latin typeface="微軟正黑體" panose="020B0604030504040204" pitchFamily="34" charset="-120"/>
                <a:ea typeface="微軟正黑體" panose="020B0604030504040204" pitchFamily="34" charset="-120"/>
              </a:rPr>
              <a:t>)</a:t>
            </a:r>
          </a:p>
        </p:txBody>
      </p:sp>
      <p:sp>
        <p:nvSpPr>
          <p:cNvPr id="32" name="文字方塊 31">
            <a:extLst>
              <a:ext uri="{FF2B5EF4-FFF2-40B4-BE49-F238E27FC236}">
                <a16:creationId xmlns:a16="http://schemas.microsoft.com/office/drawing/2014/main" id="{2F693185-5422-F543-491C-FE5CD836F5C7}"/>
              </a:ext>
            </a:extLst>
          </p:cNvPr>
          <p:cNvSpPr txBox="1"/>
          <p:nvPr/>
        </p:nvSpPr>
        <p:spPr>
          <a:xfrm>
            <a:off x="6952928" y="5759678"/>
            <a:ext cx="1939552" cy="261610"/>
          </a:xfrm>
          <a:prstGeom prst="rect">
            <a:avLst/>
          </a:prstGeom>
          <a:noFill/>
        </p:spPr>
        <p:txBody>
          <a:bodyPr wrap="square">
            <a:spAutoFit/>
          </a:bodyPr>
          <a:lstStyle/>
          <a:p>
            <a:r>
              <a:rPr lang="en-US" altLang="zh-TW" sz="1100"/>
              <a:t>(1,</a:t>
            </a:r>
            <a:r>
              <a:rPr lang="en-US" altLang="zh-TW" sz="1100" baseline="0"/>
              <a:t> </a:t>
            </a:r>
            <a:r>
              <a:rPr lang="en-US" altLang="zh-TW" sz="1100"/>
              <a:t>1) (1, 2) . . . .  .   .  .  .  (2, 3) </a:t>
            </a:r>
            <a:endParaRPr lang="zh-TW" altLang="en-US" sz="1100"/>
          </a:p>
        </p:txBody>
      </p:sp>
      <p:pic>
        <p:nvPicPr>
          <p:cNvPr id="6" name="圖片 5">
            <a:extLst>
              <a:ext uri="{FF2B5EF4-FFF2-40B4-BE49-F238E27FC236}">
                <a16:creationId xmlns:a16="http://schemas.microsoft.com/office/drawing/2014/main" id="{C6484514-EFCB-2067-6D30-8C1894493D4C}"/>
              </a:ext>
            </a:extLst>
          </p:cNvPr>
          <p:cNvPicPr>
            <a:picLocks noChangeAspect="1"/>
          </p:cNvPicPr>
          <p:nvPr/>
        </p:nvPicPr>
        <p:blipFill>
          <a:blip r:embed="rId7"/>
          <a:stretch>
            <a:fillRect/>
          </a:stretch>
        </p:blipFill>
        <p:spPr>
          <a:xfrm>
            <a:off x="4137717" y="914727"/>
            <a:ext cx="4754763" cy="731726"/>
          </a:xfrm>
          <a:prstGeom prst="rect">
            <a:avLst/>
          </a:prstGeom>
        </p:spPr>
      </p:pic>
      <p:sp>
        <p:nvSpPr>
          <p:cNvPr id="2" name="頁尾版面配置區 1">
            <a:extLst>
              <a:ext uri="{FF2B5EF4-FFF2-40B4-BE49-F238E27FC236}">
                <a16:creationId xmlns:a16="http://schemas.microsoft.com/office/drawing/2014/main" id="{CD1047C8-984E-681B-683B-D6E6E8201734}"/>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5" name="投影片編號版面配置區 4">
            <a:extLst>
              <a:ext uri="{FF2B5EF4-FFF2-40B4-BE49-F238E27FC236}">
                <a16:creationId xmlns:a16="http://schemas.microsoft.com/office/drawing/2014/main" id="{66B4A496-18ED-B477-6807-59E1C61761DE}"/>
              </a:ext>
            </a:extLst>
          </p:cNvPr>
          <p:cNvSpPr>
            <a:spLocks noGrp="1"/>
          </p:cNvSpPr>
          <p:nvPr>
            <p:ph type="sldNum" sz="quarter" idx="12"/>
          </p:nvPr>
        </p:nvSpPr>
        <p:spPr/>
        <p:txBody>
          <a:bodyPr/>
          <a:lstStyle/>
          <a:p>
            <a:fld id="{4E774F2B-9C5C-4DFE-B2D8-C92000BE4F7C}" type="slidenum">
              <a:rPr lang="en-US" smtClean="0"/>
              <a:pPr/>
              <a:t>13</a:t>
            </a:fld>
            <a:r>
              <a:rPr lang="en-US"/>
              <a:t>/53</a:t>
            </a:r>
          </a:p>
        </p:txBody>
      </p:sp>
    </p:spTree>
    <p:extLst>
      <p:ext uri="{BB962C8B-B14F-4D97-AF65-F5344CB8AC3E}">
        <p14:creationId xmlns:p14="http://schemas.microsoft.com/office/powerpoint/2010/main" val="338525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0"/>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57"/>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4"/>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6"/>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7" grpId="0" animBg="1"/>
      <p:bldP spid="39" grpId="0"/>
      <p:bldP spid="44" grpId="0"/>
      <p:bldP spid="46" grpId="0" animBg="1"/>
      <p:bldP spid="41" grpId="0"/>
      <p:bldP spid="53" grpId="0"/>
      <p:bldP spid="54" grpId="0" animBg="1"/>
      <p:bldP spid="57" grpId="0" animBg="1"/>
      <p:bldP spid="58" grpId="0"/>
      <p:bldP spid="59" grpId="0"/>
      <p:bldP spid="12" grpId="0" animBg="1"/>
      <p:bldP spid="13" grpId="0" animBg="1"/>
      <p:bldP spid="20" grpId="0"/>
      <p:bldP spid="14" grpId="0"/>
      <p:bldP spid="15" grpId="0"/>
      <p:bldP spid="16" grpId="0" animBg="1"/>
      <p:bldP spid="17" grpId="0"/>
      <p:bldP spid="18" grpId="0"/>
      <p:bldP spid="23" grpId="0"/>
      <p:bldP spid="26" grpId="0"/>
      <p:bldP spid="27" grpId="0"/>
      <p:bldP spid="50"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541709" y="2424287"/>
            <a:ext cx="3808670" cy="3324234"/>
          </a:xfrm>
          <a:prstGeom prst="rect">
            <a:avLst/>
          </a:prstGeom>
        </p:spPr>
      </p:pic>
      <p:sp>
        <p:nvSpPr>
          <p:cNvPr id="3" name="矩形 2"/>
          <p:cNvSpPr/>
          <p:nvPr/>
        </p:nvSpPr>
        <p:spPr>
          <a:xfrm>
            <a:off x="219372" y="1825314"/>
            <a:ext cx="3687163" cy="630942"/>
          </a:xfrm>
          <a:prstGeom prst="rect">
            <a:avLst/>
          </a:prstGeom>
        </p:spPr>
        <p:txBody>
          <a:bodyPr wrap="none">
            <a:spAutoFit/>
          </a:bodyPr>
          <a:lstStyle/>
          <a:p>
            <a:pPr algn="ctr"/>
            <a:r>
              <a:rPr lang="en-US" sz="2000">
                <a:latin typeface="微軟正黑體" panose="020B0604030504040204" pitchFamily="34" charset="-120"/>
                <a:ea typeface="微軟正黑體" panose="020B0604030504040204" pitchFamily="34" charset="-120"/>
              </a:rPr>
              <a:t>Tabular Data: </a:t>
            </a:r>
            <a:endParaRPr lang="en-US" sz="2000" dirty="0">
              <a:latin typeface="微軟正黑體" panose="020B0604030504040204" pitchFamily="34" charset="-120"/>
              <a:ea typeface="微軟正黑體" panose="020B0604030504040204" pitchFamily="34" charset="-120"/>
            </a:endParaRPr>
          </a:p>
          <a:p>
            <a:pPr algn="ctr"/>
            <a:r>
              <a:rPr lang="en-US" sz="1500" dirty="0">
                <a:latin typeface="微軟正黑體" panose="020B0604030504040204" pitchFamily="34" charset="-120"/>
                <a:ea typeface="微軟正黑體" panose="020B0604030504040204" pitchFamily="34" charset="-120"/>
              </a:rPr>
              <a:t>n samples (rows), p variables (columns)</a:t>
            </a:r>
          </a:p>
        </p:txBody>
      </p:sp>
      <p:graphicFrame>
        <p:nvGraphicFramePr>
          <p:cNvPr id="5" name="表格 4"/>
          <p:cNvGraphicFramePr>
            <a:graphicFrameLocks noGrp="1"/>
          </p:cNvGraphicFramePr>
          <p:nvPr>
            <p:extLst>
              <p:ext uri="{D42A27DB-BD31-4B8C-83A1-F6EECF244321}">
                <p14:modId xmlns:p14="http://schemas.microsoft.com/office/powerpoint/2010/main" val="253432351"/>
              </p:ext>
            </p:extLst>
          </p:nvPr>
        </p:nvGraphicFramePr>
        <p:xfrm>
          <a:off x="4350379" y="1498842"/>
          <a:ext cx="1609164" cy="563880"/>
        </p:xfrm>
        <a:graphic>
          <a:graphicData uri="http://schemas.openxmlformats.org/drawingml/2006/table">
            <a:tbl>
              <a:tblPr firstRow="1" bandRow="1">
                <a:tableStyleId>{5940675A-B579-460E-94D1-54222C63F5DA}</a:tableStyleId>
              </a:tblPr>
              <a:tblGrid>
                <a:gridCol w="536388">
                  <a:extLst>
                    <a:ext uri="{9D8B030D-6E8A-4147-A177-3AD203B41FA5}">
                      <a16:colId xmlns:a16="http://schemas.microsoft.com/office/drawing/2014/main" val="1772699609"/>
                    </a:ext>
                  </a:extLst>
                </a:gridCol>
                <a:gridCol w="536388">
                  <a:extLst>
                    <a:ext uri="{9D8B030D-6E8A-4147-A177-3AD203B41FA5}">
                      <a16:colId xmlns:a16="http://schemas.microsoft.com/office/drawing/2014/main" val="68336545"/>
                    </a:ext>
                  </a:extLst>
                </a:gridCol>
                <a:gridCol w="536388">
                  <a:extLst>
                    <a:ext uri="{9D8B030D-6E8A-4147-A177-3AD203B41FA5}">
                      <a16:colId xmlns:a16="http://schemas.microsoft.com/office/drawing/2014/main" val="937891595"/>
                    </a:ext>
                  </a:extLst>
                </a:gridCol>
              </a:tblGrid>
              <a:tr h="278130">
                <a:tc>
                  <a:txBody>
                    <a:bodyPr/>
                    <a:lstStyle/>
                    <a:p>
                      <a:pPr algn="ctr"/>
                      <a:r>
                        <a:rPr lang="en-US" sz="1400"/>
                        <a:t>N1</a:t>
                      </a:r>
                    </a:p>
                  </a:txBody>
                  <a:tcPr marL="68580" marR="68580" marT="34290" marB="34290"/>
                </a:tc>
                <a:tc>
                  <a:txBody>
                    <a:bodyPr/>
                    <a:lstStyle/>
                    <a:p>
                      <a:pPr algn="ctr"/>
                      <a:r>
                        <a:rPr lang="en-US" sz="1400"/>
                        <a:t>T1a</a:t>
                      </a:r>
                    </a:p>
                  </a:txBody>
                  <a:tcPr marL="68580" marR="68580" marT="34290" marB="34290"/>
                </a:tc>
                <a:tc>
                  <a:txBody>
                    <a:bodyPr/>
                    <a:lstStyle/>
                    <a:p>
                      <a:pPr algn="ctr"/>
                      <a:r>
                        <a:rPr lang="en-US" sz="1400"/>
                        <a:t>T1b</a:t>
                      </a:r>
                    </a:p>
                  </a:txBody>
                  <a:tcPr marL="68580" marR="68580" marT="34290" marB="34290"/>
                </a:tc>
                <a:extLst>
                  <a:ext uri="{0D108BD9-81ED-4DB2-BD59-A6C34878D82A}">
                    <a16:rowId xmlns:a16="http://schemas.microsoft.com/office/drawing/2014/main" val="4272905449"/>
                  </a:ext>
                </a:extLst>
              </a:tr>
              <a:tr h="278130">
                <a:tc>
                  <a:txBody>
                    <a:bodyPr/>
                    <a:lstStyle/>
                    <a:p>
                      <a:pPr algn="ctr"/>
                      <a:r>
                        <a:rPr lang="en-US" sz="1400"/>
                        <a:t>T2</a:t>
                      </a:r>
                    </a:p>
                  </a:txBody>
                  <a:tcPr marL="68580" marR="68580" marT="34290" marB="34290"/>
                </a:tc>
                <a:tc>
                  <a:txBody>
                    <a:bodyPr/>
                    <a:lstStyle/>
                    <a:p>
                      <a:pPr algn="ctr"/>
                      <a:r>
                        <a:rPr lang="en-US" sz="1400"/>
                        <a:t>N2</a:t>
                      </a:r>
                    </a:p>
                  </a:txBody>
                  <a:tcPr marL="68580" marR="68580" marT="34290" marB="34290"/>
                </a:tc>
                <a:tc>
                  <a:txBody>
                    <a:bodyPr/>
                    <a:lstStyle/>
                    <a:p>
                      <a:pPr algn="ctr"/>
                      <a:r>
                        <a:rPr lang="en-US" sz="1400"/>
                        <a:t>T3</a:t>
                      </a:r>
                    </a:p>
                  </a:txBody>
                  <a:tcPr marL="68580" marR="68580" marT="34290" marB="34290"/>
                </a:tc>
                <a:extLst>
                  <a:ext uri="{0D108BD9-81ED-4DB2-BD59-A6C34878D82A}">
                    <a16:rowId xmlns:a16="http://schemas.microsoft.com/office/drawing/2014/main" val="3788072025"/>
                  </a:ext>
                </a:extLst>
              </a:tr>
            </a:tbl>
          </a:graphicData>
        </a:graphic>
      </p:graphicFrame>
      <p:graphicFrame>
        <p:nvGraphicFramePr>
          <p:cNvPr id="9" name="表格 8"/>
          <p:cNvGraphicFramePr>
            <a:graphicFrameLocks noGrp="1"/>
          </p:cNvGraphicFramePr>
          <p:nvPr>
            <p:extLst>
              <p:ext uri="{D42A27DB-BD31-4B8C-83A1-F6EECF244321}">
                <p14:modId xmlns:p14="http://schemas.microsoft.com/office/powerpoint/2010/main" val="1580794696"/>
              </p:ext>
            </p:extLst>
          </p:nvPr>
        </p:nvGraphicFramePr>
        <p:xfrm>
          <a:off x="4350379" y="2556427"/>
          <a:ext cx="1609164" cy="556260"/>
        </p:xfrm>
        <a:graphic>
          <a:graphicData uri="http://schemas.openxmlformats.org/drawingml/2006/table">
            <a:tbl>
              <a:tblPr firstRow="1" bandRow="1">
                <a:tableStyleId>{5940675A-B579-460E-94D1-54222C63F5DA}</a:tableStyleId>
              </a:tblPr>
              <a:tblGrid>
                <a:gridCol w="536388">
                  <a:extLst>
                    <a:ext uri="{9D8B030D-6E8A-4147-A177-3AD203B41FA5}">
                      <a16:colId xmlns:a16="http://schemas.microsoft.com/office/drawing/2014/main" val="1772699609"/>
                    </a:ext>
                  </a:extLst>
                </a:gridCol>
                <a:gridCol w="536388">
                  <a:extLst>
                    <a:ext uri="{9D8B030D-6E8A-4147-A177-3AD203B41FA5}">
                      <a16:colId xmlns:a16="http://schemas.microsoft.com/office/drawing/2014/main" val="68336545"/>
                    </a:ext>
                  </a:extLst>
                </a:gridCol>
                <a:gridCol w="536388">
                  <a:extLst>
                    <a:ext uri="{9D8B030D-6E8A-4147-A177-3AD203B41FA5}">
                      <a16:colId xmlns:a16="http://schemas.microsoft.com/office/drawing/2014/main" val="937891595"/>
                    </a:ext>
                  </a:extLst>
                </a:gridCol>
              </a:tblGrid>
              <a:tr h="278130">
                <a:tc>
                  <a:txBody>
                    <a:bodyPr/>
                    <a:lstStyle/>
                    <a:p>
                      <a:r>
                        <a:rPr lang="en-US" sz="1200"/>
                        <a:t>47994</a:t>
                      </a:r>
                    </a:p>
                  </a:txBody>
                  <a:tcPr marL="68580" marR="68580" marT="34290" marB="34290"/>
                </a:tc>
                <a:tc>
                  <a:txBody>
                    <a:bodyPr/>
                    <a:lstStyle/>
                    <a:p>
                      <a:r>
                        <a:rPr lang="en-US" sz="1200" dirty="0"/>
                        <a:t>32314</a:t>
                      </a:r>
                    </a:p>
                  </a:txBody>
                  <a:tcPr marL="68580" marR="68580" marT="34290" marB="34290"/>
                </a:tc>
                <a:tc>
                  <a:txBody>
                    <a:bodyPr/>
                    <a:lstStyle/>
                    <a:p>
                      <a:r>
                        <a:rPr lang="en-US" sz="1200"/>
                        <a:t>29693</a:t>
                      </a:r>
                    </a:p>
                  </a:txBody>
                  <a:tcPr marL="68580" marR="68580" marT="34290" marB="34290"/>
                </a:tc>
                <a:extLst>
                  <a:ext uri="{0D108BD9-81ED-4DB2-BD59-A6C34878D82A}">
                    <a16:rowId xmlns:a16="http://schemas.microsoft.com/office/drawing/2014/main" val="4272905449"/>
                  </a:ext>
                </a:extLst>
              </a:tr>
              <a:tr h="278130">
                <a:tc>
                  <a:txBody>
                    <a:bodyPr/>
                    <a:lstStyle/>
                    <a:p>
                      <a:r>
                        <a:rPr lang="en-US" sz="1200"/>
                        <a:t>66140</a:t>
                      </a:r>
                    </a:p>
                  </a:txBody>
                  <a:tcPr marL="68580" marR="68580" marT="34290" marB="34290"/>
                </a:tc>
                <a:tc>
                  <a:txBody>
                    <a:bodyPr/>
                    <a:lstStyle/>
                    <a:p>
                      <a:r>
                        <a:rPr lang="en-US" sz="1200"/>
                        <a:t>30878</a:t>
                      </a:r>
                    </a:p>
                  </a:txBody>
                  <a:tcPr marL="68580" marR="68580" marT="34290" marB="34290"/>
                </a:tc>
                <a:tc>
                  <a:txBody>
                    <a:bodyPr/>
                    <a:lstStyle/>
                    <a:p>
                      <a:r>
                        <a:rPr lang="en-US" sz="1200" dirty="0"/>
                        <a:t>17973</a:t>
                      </a:r>
                    </a:p>
                  </a:txBody>
                  <a:tcPr marL="68580" marR="68580" marT="34290" marB="34290"/>
                </a:tc>
                <a:extLst>
                  <a:ext uri="{0D108BD9-81ED-4DB2-BD59-A6C34878D82A}">
                    <a16:rowId xmlns:a16="http://schemas.microsoft.com/office/drawing/2014/main" val="3788072025"/>
                  </a:ext>
                </a:extLst>
              </a:tr>
            </a:tbl>
          </a:graphicData>
        </a:graphic>
      </p:graphicFrame>
      <p:graphicFrame>
        <p:nvGraphicFramePr>
          <p:cNvPr id="10" name="表格 9"/>
          <p:cNvGraphicFramePr>
            <a:graphicFrameLocks noGrp="1"/>
          </p:cNvGraphicFramePr>
          <p:nvPr>
            <p:extLst>
              <p:ext uri="{D42A27DB-BD31-4B8C-83A1-F6EECF244321}">
                <p14:modId xmlns:p14="http://schemas.microsoft.com/office/powerpoint/2010/main" val="696538633"/>
              </p:ext>
            </p:extLst>
          </p:nvPr>
        </p:nvGraphicFramePr>
        <p:xfrm>
          <a:off x="4350379" y="3494688"/>
          <a:ext cx="1609164" cy="556260"/>
        </p:xfrm>
        <a:graphic>
          <a:graphicData uri="http://schemas.openxmlformats.org/drawingml/2006/table">
            <a:tbl>
              <a:tblPr firstRow="1" bandRow="1">
                <a:tableStyleId>{5940675A-B579-460E-94D1-54222C63F5DA}</a:tableStyleId>
              </a:tblPr>
              <a:tblGrid>
                <a:gridCol w="536388">
                  <a:extLst>
                    <a:ext uri="{9D8B030D-6E8A-4147-A177-3AD203B41FA5}">
                      <a16:colId xmlns:a16="http://schemas.microsoft.com/office/drawing/2014/main" val="1772699609"/>
                    </a:ext>
                  </a:extLst>
                </a:gridCol>
                <a:gridCol w="536388">
                  <a:extLst>
                    <a:ext uri="{9D8B030D-6E8A-4147-A177-3AD203B41FA5}">
                      <a16:colId xmlns:a16="http://schemas.microsoft.com/office/drawing/2014/main" val="68336545"/>
                    </a:ext>
                  </a:extLst>
                </a:gridCol>
                <a:gridCol w="536388">
                  <a:extLst>
                    <a:ext uri="{9D8B030D-6E8A-4147-A177-3AD203B41FA5}">
                      <a16:colId xmlns:a16="http://schemas.microsoft.com/office/drawing/2014/main" val="937891595"/>
                    </a:ext>
                  </a:extLst>
                </a:gridCol>
              </a:tblGrid>
              <a:tr h="278130">
                <a:tc>
                  <a:txBody>
                    <a:bodyPr/>
                    <a:lstStyle/>
                    <a:p>
                      <a:r>
                        <a:rPr lang="en-US" sz="1200"/>
                        <a:t>4078</a:t>
                      </a:r>
                    </a:p>
                  </a:txBody>
                  <a:tcPr marL="68580" marR="68580" marT="34290" marB="34290"/>
                </a:tc>
                <a:tc>
                  <a:txBody>
                    <a:bodyPr/>
                    <a:lstStyle/>
                    <a:p>
                      <a:r>
                        <a:rPr lang="en-US" sz="1200"/>
                        <a:t>15261</a:t>
                      </a:r>
                    </a:p>
                  </a:txBody>
                  <a:tcPr marL="68580" marR="68580" marT="34290" marB="34290"/>
                </a:tc>
                <a:tc>
                  <a:txBody>
                    <a:bodyPr/>
                    <a:lstStyle/>
                    <a:p>
                      <a:r>
                        <a:rPr lang="en-US" sz="1200"/>
                        <a:t>23301</a:t>
                      </a:r>
                    </a:p>
                  </a:txBody>
                  <a:tcPr marL="68580" marR="68580" marT="34290" marB="34290"/>
                </a:tc>
                <a:extLst>
                  <a:ext uri="{0D108BD9-81ED-4DB2-BD59-A6C34878D82A}">
                    <a16:rowId xmlns:a16="http://schemas.microsoft.com/office/drawing/2014/main" val="4272905449"/>
                  </a:ext>
                </a:extLst>
              </a:tr>
              <a:tr h="278130">
                <a:tc>
                  <a:txBody>
                    <a:bodyPr/>
                    <a:lstStyle/>
                    <a:p>
                      <a:r>
                        <a:rPr lang="en-US" sz="1200"/>
                        <a:t>1944</a:t>
                      </a:r>
                    </a:p>
                  </a:txBody>
                  <a:tcPr marL="68580" marR="68580" marT="34290" marB="34290"/>
                </a:tc>
                <a:tc>
                  <a:txBody>
                    <a:bodyPr/>
                    <a:lstStyle/>
                    <a:p>
                      <a:r>
                        <a:rPr lang="en-US" sz="1200" dirty="0"/>
                        <a:t>1072</a:t>
                      </a:r>
                    </a:p>
                  </a:txBody>
                  <a:tcPr marL="68580" marR="68580" marT="34290" marB="34290"/>
                </a:tc>
                <a:tc>
                  <a:txBody>
                    <a:bodyPr/>
                    <a:lstStyle/>
                    <a:p>
                      <a:r>
                        <a:rPr lang="en-US" sz="1200" dirty="0"/>
                        <a:t>17973</a:t>
                      </a:r>
                    </a:p>
                  </a:txBody>
                  <a:tcPr marL="68580" marR="68580" marT="34290" marB="34290"/>
                </a:tc>
                <a:extLst>
                  <a:ext uri="{0D108BD9-81ED-4DB2-BD59-A6C34878D82A}">
                    <a16:rowId xmlns:a16="http://schemas.microsoft.com/office/drawing/2014/main" val="3788072025"/>
                  </a:ext>
                </a:extLst>
              </a:tr>
            </a:tbl>
          </a:graphicData>
        </a:graphic>
      </p:graphicFrame>
      <p:graphicFrame>
        <p:nvGraphicFramePr>
          <p:cNvPr id="11" name="表格 10"/>
          <p:cNvGraphicFramePr>
            <a:graphicFrameLocks noGrp="1"/>
          </p:cNvGraphicFramePr>
          <p:nvPr>
            <p:extLst>
              <p:ext uri="{D42A27DB-BD31-4B8C-83A1-F6EECF244321}">
                <p14:modId xmlns:p14="http://schemas.microsoft.com/office/powerpoint/2010/main" val="30853882"/>
              </p:ext>
            </p:extLst>
          </p:nvPr>
        </p:nvGraphicFramePr>
        <p:xfrm>
          <a:off x="4381341" y="4917997"/>
          <a:ext cx="1609164" cy="556260"/>
        </p:xfrm>
        <a:graphic>
          <a:graphicData uri="http://schemas.openxmlformats.org/drawingml/2006/table">
            <a:tbl>
              <a:tblPr firstRow="1" bandRow="1">
                <a:tableStyleId>{5940675A-B579-460E-94D1-54222C63F5DA}</a:tableStyleId>
              </a:tblPr>
              <a:tblGrid>
                <a:gridCol w="536388">
                  <a:extLst>
                    <a:ext uri="{9D8B030D-6E8A-4147-A177-3AD203B41FA5}">
                      <a16:colId xmlns:a16="http://schemas.microsoft.com/office/drawing/2014/main" val="1772699609"/>
                    </a:ext>
                  </a:extLst>
                </a:gridCol>
                <a:gridCol w="536388">
                  <a:extLst>
                    <a:ext uri="{9D8B030D-6E8A-4147-A177-3AD203B41FA5}">
                      <a16:colId xmlns:a16="http://schemas.microsoft.com/office/drawing/2014/main" val="68336545"/>
                    </a:ext>
                  </a:extLst>
                </a:gridCol>
                <a:gridCol w="536388">
                  <a:extLst>
                    <a:ext uri="{9D8B030D-6E8A-4147-A177-3AD203B41FA5}">
                      <a16:colId xmlns:a16="http://schemas.microsoft.com/office/drawing/2014/main" val="937891595"/>
                    </a:ext>
                  </a:extLst>
                </a:gridCol>
              </a:tblGrid>
              <a:tr h="278130">
                <a:tc>
                  <a:txBody>
                    <a:bodyPr/>
                    <a:lstStyle/>
                    <a:p>
                      <a:r>
                        <a:rPr lang="en-US" sz="1200"/>
                        <a:t>14828</a:t>
                      </a:r>
                    </a:p>
                  </a:txBody>
                  <a:tcPr marL="68580" marR="68580" marT="34290" marB="34290"/>
                </a:tc>
                <a:tc>
                  <a:txBody>
                    <a:bodyPr/>
                    <a:lstStyle/>
                    <a:p>
                      <a:r>
                        <a:rPr lang="en-US" sz="1200" dirty="0"/>
                        <a:t>9343</a:t>
                      </a:r>
                    </a:p>
                  </a:txBody>
                  <a:tcPr marL="68580" marR="68580" marT="34290" marB="34290"/>
                </a:tc>
                <a:tc>
                  <a:txBody>
                    <a:bodyPr/>
                    <a:lstStyle/>
                    <a:p>
                      <a:r>
                        <a:rPr lang="en-US" sz="1200"/>
                        <a:t>8094</a:t>
                      </a:r>
                    </a:p>
                  </a:txBody>
                  <a:tcPr marL="68580" marR="68580" marT="34290" marB="34290"/>
                </a:tc>
                <a:extLst>
                  <a:ext uri="{0D108BD9-81ED-4DB2-BD59-A6C34878D82A}">
                    <a16:rowId xmlns:a16="http://schemas.microsoft.com/office/drawing/2014/main" val="4272905449"/>
                  </a:ext>
                </a:extLst>
              </a:tr>
              <a:tr h="278130">
                <a:tc>
                  <a:txBody>
                    <a:bodyPr/>
                    <a:lstStyle/>
                    <a:p>
                      <a:r>
                        <a:rPr lang="en-US" sz="1200"/>
                        <a:t>12907</a:t>
                      </a:r>
                    </a:p>
                  </a:txBody>
                  <a:tcPr marL="68580" marR="68580" marT="34290" marB="34290"/>
                </a:tc>
                <a:tc>
                  <a:txBody>
                    <a:bodyPr/>
                    <a:lstStyle/>
                    <a:p>
                      <a:r>
                        <a:rPr lang="en-US" sz="1200"/>
                        <a:t>6767</a:t>
                      </a:r>
                    </a:p>
                  </a:txBody>
                  <a:tcPr marL="68580" marR="68580" marT="34290" marB="34290"/>
                </a:tc>
                <a:tc>
                  <a:txBody>
                    <a:bodyPr/>
                    <a:lstStyle/>
                    <a:p>
                      <a:r>
                        <a:rPr lang="en-US" sz="1200" dirty="0"/>
                        <a:t>932</a:t>
                      </a:r>
                    </a:p>
                  </a:txBody>
                  <a:tcPr marL="68580" marR="68580" marT="34290" marB="34290"/>
                </a:tc>
                <a:extLst>
                  <a:ext uri="{0D108BD9-81ED-4DB2-BD59-A6C34878D82A}">
                    <a16:rowId xmlns:a16="http://schemas.microsoft.com/office/drawing/2014/main" val="3788072025"/>
                  </a:ext>
                </a:extLst>
              </a:tr>
            </a:tbl>
          </a:graphicData>
        </a:graphic>
      </p:graphicFrame>
      <p:sp>
        <p:nvSpPr>
          <p:cNvPr id="12" name="矩形 11"/>
          <p:cNvSpPr/>
          <p:nvPr/>
        </p:nvSpPr>
        <p:spPr>
          <a:xfrm>
            <a:off x="4893535" y="4172849"/>
            <a:ext cx="338554" cy="646331"/>
          </a:xfrm>
          <a:prstGeom prst="rect">
            <a:avLst/>
          </a:prstGeom>
        </p:spPr>
        <p:txBody>
          <a:bodyPr wrap="none">
            <a:spAutoFit/>
          </a:bodyPr>
          <a:lstStyle/>
          <a:p>
            <a:r>
              <a:rPr lang="zh-TW" altLang="en-US" sz="1200" b="1">
                <a:latin typeface="微軟正黑體" panose="020B0604030504040204" pitchFamily="34" charset="-120"/>
                <a:ea typeface="微軟正黑體" panose="020B0604030504040204" pitchFamily="34" charset="-120"/>
              </a:rPr>
              <a:t>。</a:t>
            </a:r>
            <a:endParaRPr lang="en-US" altLang="zh-TW" sz="1200" b="1">
              <a:latin typeface="微軟正黑體" panose="020B0604030504040204" pitchFamily="34" charset="-120"/>
              <a:ea typeface="微軟正黑體" panose="020B0604030504040204" pitchFamily="34" charset="-120"/>
            </a:endParaRPr>
          </a:p>
          <a:p>
            <a:r>
              <a:rPr lang="zh-TW" altLang="en-US" sz="1200" b="1">
                <a:latin typeface="微軟正黑體" panose="020B0604030504040204" pitchFamily="34" charset="-120"/>
                <a:ea typeface="微軟正黑體" panose="020B0604030504040204" pitchFamily="34" charset="-120"/>
              </a:rPr>
              <a:t>。</a:t>
            </a:r>
            <a:endParaRPr lang="en-US" altLang="zh-TW" sz="1200" b="1">
              <a:latin typeface="微軟正黑體" panose="020B0604030504040204" pitchFamily="34" charset="-120"/>
              <a:ea typeface="微軟正黑體" panose="020B0604030504040204" pitchFamily="34" charset="-120"/>
            </a:endParaRPr>
          </a:p>
          <a:p>
            <a:r>
              <a:rPr lang="zh-TW" altLang="en-US" sz="1200" b="1">
                <a:latin typeface="微軟正黑體" panose="020B0604030504040204" pitchFamily="34" charset="-120"/>
                <a:ea typeface="微軟正黑體" panose="020B0604030504040204" pitchFamily="34" charset="-120"/>
              </a:rPr>
              <a:t>。</a:t>
            </a:r>
            <a:endParaRPr lang="en-US" sz="1200" b="1">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863C4C14-10D9-0AFD-6CC5-EECB34D61CCA}"/>
              </a:ext>
            </a:extLst>
          </p:cNvPr>
          <p:cNvSpPr txBox="1"/>
          <p:nvPr/>
        </p:nvSpPr>
        <p:spPr>
          <a:xfrm>
            <a:off x="3426372" y="357352"/>
            <a:ext cx="184731" cy="461665"/>
          </a:xfrm>
          <a:prstGeom prst="rect">
            <a:avLst/>
          </a:prstGeom>
          <a:noFill/>
        </p:spPr>
        <p:txBody>
          <a:bodyPr wrap="none" rtlCol="0">
            <a:spAutoFit/>
          </a:bodyPr>
          <a:lstStyle/>
          <a:p>
            <a:endParaRPr kumimoji="1" lang="zh-TW" altLang="en-US" dirty="0"/>
          </a:p>
        </p:txBody>
      </p:sp>
      <p:sp>
        <p:nvSpPr>
          <p:cNvPr id="18" name="標題 2">
            <a:extLst>
              <a:ext uri="{FF2B5EF4-FFF2-40B4-BE49-F238E27FC236}">
                <a16:creationId xmlns:a16="http://schemas.microsoft.com/office/drawing/2014/main" id="{54B2C9C3-CE77-4D28-A7B3-45B272783C98}"/>
              </a:ext>
            </a:extLst>
          </p:cNvPr>
          <p:cNvSpPr txBox="1">
            <a:spLocks/>
          </p:cNvSpPr>
          <p:nvPr/>
        </p:nvSpPr>
        <p:spPr>
          <a:xfrm>
            <a:off x="971550" y="125512"/>
            <a:ext cx="7715250" cy="711200"/>
          </a:xfrm>
          <a:prstGeom prst="rect">
            <a:avLst/>
          </a:prstGeom>
        </p:spPr>
        <p:txBody>
          <a:bodyPr/>
          <a:lstStyle>
            <a:lvl1pPr algn="ctr" rtl="0" eaLnBrk="1" fontAlgn="base" hangingPunct="1">
              <a:spcBef>
                <a:spcPct val="0"/>
              </a:spcBef>
              <a:spcAft>
                <a:spcPct val="0"/>
              </a:spcAft>
              <a:defRPr sz="3200" b="1" kern="1200">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ea typeface="微軟正黑體" pitchFamily="34" charset="-120"/>
              </a:defRPr>
            </a:lvl2pPr>
            <a:lvl3pPr algn="ctr" rtl="0" eaLnBrk="1" fontAlgn="base" hangingPunct="1">
              <a:spcBef>
                <a:spcPct val="0"/>
              </a:spcBef>
              <a:spcAft>
                <a:spcPct val="0"/>
              </a:spcAft>
              <a:defRPr sz="3200" b="1">
                <a:solidFill>
                  <a:schemeClr val="bg1"/>
                </a:solidFill>
                <a:latin typeface="Arial" charset="0"/>
                <a:ea typeface="微軟正黑體" pitchFamily="34" charset="-120"/>
              </a:defRPr>
            </a:lvl3pPr>
            <a:lvl4pPr algn="ctr" rtl="0" eaLnBrk="1" fontAlgn="base" hangingPunct="1">
              <a:spcBef>
                <a:spcPct val="0"/>
              </a:spcBef>
              <a:spcAft>
                <a:spcPct val="0"/>
              </a:spcAft>
              <a:defRPr sz="3200" b="1">
                <a:solidFill>
                  <a:schemeClr val="bg1"/>
                </a:solidFill>
                <a:latin typeface="Arial" charset="0"/>
                <a:ea typeface="微軟正黑體" pitchFamily="34" charset="-120"/>
              </a:defRPr>
            </a:lvl4pPr>
            <a:lvl5pPr algn="ctr" rtl="0" eaLnBrk="1" fontAlgn="base" hangingPunct="1">
              <a:spcBef>
                <a:spcPct val="0"/>
              </a:spcBef>
              <a:spcAft>
                <a:spcPct val="0"/>
              </a:spcAft>
              <a:defRPr sz="3200" b="1">
                <a:solidFill>
                  <a:schemeClr val="bg1"/>
                </a:solidFill>
                <a:latin typeface="Arial" charset="0"/>
                <a:ea typeface="微軟正黑體" pitchFamily="34" charset="-120"/>
              </a:defRPr>
            </a:lvl5pPr>
            <a:lvl6pPr marL="457200" algn="ctr" rtl="0" eaLnBrk="1" fontAlgn="base" hangingPunct="1">
              <a:spcBef>
                <a:spcPct val="0"/>
              </a:spcBef>
              <a:spcAft>
                <a:spcPct val="0"/>
              </a:spcAft>
              <a:defRPr sz="4400" b="1">
                <a:solidFill>
                  <a:schemeClr val="tx1"/>
                </a:solidFill>
                <a:latin typeface="Arial" charset="0"/>
                <a:ea typeface="微軟正黑體" pitchFamily="34" charset="-120"/>
              </a:defRPr>
            </a:lvl6pPr>
            <a:lvl7pPr marL="914400" algn="ctr" rtl="0" eaLnBrk="1" fontAlgn="base" hangingPunct="1">
              <a:spcBef>
                <a:spcPct val="0"/>
              </a:spcBef>
              <a:spcAft>
                <a:spcPct val="0"/>
              </a:spcAft>
              <a:defRPr sz="4400" b="1">
                <a:solidFill>
                  <a:schemeClr val="tx1"/>
                </a:solidFill>
                <a:latin typeface="Arial" charset="0"/>
                <a:ea typeface="微軟正黑體" pitchFamily="34" charset="-120"/>
              </a:defRPr>
            </a:lvl7pPr>
            <a:lvl8pPr marL="1371600" algn="ctr" rtl="0" eaLnBrk="1" fontAlgn="base" hangingPunct="1">
              <a:spcBef>
                <a:spcPct val="0"/>
              </a:spcBef>
              <a:spcAft>
                <a:spcPct val="0"/>
              </a:spcAft>
              <a:defRPr sz="4400" b="1">
                <a:solidFill>
                  <a:schemeClr val="tx1"/>
                </a:solidFill>
                <a:latin typeface="Arial" charset="0"/>
                <a:ea typeface="微軟正黑體" pitchFamily="34" charset="-120"/>
              </a:defRPr>
            </a:lvl8pPr>
            <a:lvl9pPr marL="1828800" algn="ctr" rtl="0" eaLnBrk="1" fontAlgn="base" hangingPunct="1">
              <a:spcBef>
                <a:spcPct val="0"/>
              </a:spcBef>
              <a:spcAft>
                <a:spcPct val="0"/>
              </a:spcAft>
              <a:defRPr sz="4400" b="1">
                <a:solidFill>
                  <a:schemeClr val="tx1"/>
                </a:solidFill>
                <a:latin typeface="Arial" charset="0"/>
                <a:ea typeface="微軟正黑體" pitchFamily="34" charset="-120"/>
              </a:defRPr>
            </a:lvl9pPr>
          </a:lstStyle>
          <a:p>
            <a:r>
              <a:rPr kumimoji="0" lang="en-US" altLang="zh-TW"/>
              <a:t>IGTD</a:t>
            </a:r>
            <a:r>
              <a:rPr kumimoji="0" lang="zh-TW" altLang="en-US"/>
              <a:t> </a:t>
            </a:r>
            <a:r>
              <a:rPr kumimoji="0" lang="en-US" altLang="zh-TW"/>
              <a:t>Algorithm</a:t>
            </a:r>
            <a:r>
              <a:rPr kumimoji="0" lang="zh-TW" altLang="en-US"/>
              <a:t> </a:t>
            </a:r>
            <a:r>
              <a:rPr kumimoji="0" lang="en-US" altLang="zh-TW"/>
              <a:t>(2)</a:t>
            </a:r>
            <a:endParaRPr kumimoji="0" lang="zh-TW" altLang="en-US" dirty="0"/>
          </a:p>
        </p:txBody>
      </p:sp>
      <p:sp>
        <p:nvSpPr>
          <p:cNvPr id="4" name="向右箭號 3">
            <a:extLst>
              <a:ext uri="{FF2B5EF4-FFF2-40B4-BE49-F238E27FC236}">
                <a16:creationId xmlns:a16="http://schemas.microsoft.com/office/drawing/2014/main" id="{DF1E8685-D22B-CA94-B14C-041AFF2A4434}"/>
              </a:ext>
            </a:extLst>
          </p:cNvPr>
          <p:cNvSpPr/>
          <p:nvPr/>
        </p:nvSpPr>
        <p:spPr>
          <a:xfrm>
            <a:off x="6300192" y="3494688"/>
            <a:ext cx="792088" cy="556260"/>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6" name="圓角矩形 5">
            <a:extLst>
              <a:ext uri="{FF2B5EF4-FFF2-40B4-BE49-F238E27FC236}">
                <a16:creationId xmlns:a16="http://schemas.microsoft.com/office/drawing/2014/main" id="{C2B73135-8CA6-5E51-73ED-A558E4B247F7}"/>
              </a:ext>
            </a:extLst>
          </p:cNvPr>
          <p:cNvSpPr/>
          <p:nvPr/>
        </p:nvSpPr>
        <p:spPr>
          <a:xfrm>
            <a:off x="7474973" y="3352471"/>
            <a:ext cx="1368152" cy="84069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TW" sz="2000" dirty="0">
                <a:latin typeface="+mj-ea"/>
                <a:ea typeface="+mj-ea"/>
              </a:rPr>
              <a:t>CNN/DL</a:t>
            </a:r>
            <a:endParaRPr kumimoji="1" lang="zh-TW" altLang="en-US" sz="2000" dirty="0">
              <a:latin typeface="+mj-ea"/>
              <a:ea typeface="+mj-ea"/>
            </a:endParaRPr>
          </a:p>
        </p:txBody>
      </p:sp>
      <p:sp>
        <p:nvSpPr>
          <p:cNvPr id="16" name="文字方塊 15">
            <a:extLst>
              <a:ext uri="{FF2B5EF4-FFF2-40B4-BE49-F238E27FC236}">
                <a16:creationId xmlns:a16="http://schemas.microsoft.com/office/drawing/2014/main" id="{15166F42-1288-58AE-81D6-A9EEDA51DDCE}"/>
              </a:ext>
            </a:extLst>
          </p:cNvPr>
          <p:cNvSpPr txBox="1"/>
          <p:nvPr/>
        </p:nvSpPr>
        <p:spPr>
          <a:xfrm>
            <a:off x="4350379" y="866229"/>
            <a:ext cx="4588932" cy="461665"/>
          </a:xfrm>
          <a:prstGeom prst="rect">
            <a:avLst/>
          </a:prstGeom>
          <a:noFill/>
        </p:spPr>
        <p:txBody>
          <a:bodyPr wrap="square">
            <a:spAutoFit/>
          </a:bodyPr>
          <a:lstStyle/>
          <a:p>
            <a:r>
              <a:rPr lang="en-US" altLang="zh-TW" sz="2400">
                <a:solidFill>
                  <a:srgbClr val="0000FF"/>
                </a:solidFill>
              </a:rPr>
              <a:t>pseudo images</a:t>
            </a:r>
            <a:endParaRPr lang="en-US" altLang="zh-TW" sz="2400" dirty="0">
              <a:solidFill>
                <a:srgbClr val="0000FF"/>
              </a:solidFill>
            </a:endParaRPr>
          </a:p>
        </p:txBody>
      </p:sp>
      <p:sp>
        <p:nvSpPr>
          <p:cNvPr id="17" name="矩形 16">
            <a:extLst>
              <a:ext uri="{FF2B5EF4-FFF2-40B4-BE49-F238E27FC236}">
                <a16:creationId xmlns:a16="http://schemas.microsoft.com/office/drawing/2014/main" id="{4378702A-8AD9-0633-AC57-FD071EF47FF7}"/>
              </a:ext>
            </a:extLst>
          </p:cNvPr>
          <p:cNvSpPr/>
          <p:nvPr/>
        </p:nvSpPr>
        <p:spPr>
          <a:xfrm>
            <a:off x="3864349" y="938510"/>
            <a:ext cx="486030" cy="369332"/>
          </a:xfrm>
          <a:prstGeom prst="rect">
            <a:avLst/>
          </a:prstGeom>
        </p:spPr>
        <p:txBody>
          <a:bodyPr wrap="none">
            <a:spAutoFit/>
          </a:bodyPr>
          <a:lstStyle/>
          <a:p>
            <a:r>
              <a:rPr lang="en-US" sz="1800" b="1">
                <a:solidFill>
                  <a:srgbClr val="FF0000"/>
                </a:solidFill>
                <a:latin typeface="微軟正黑體" panose="020B0604030504040204" pitchFamily="34" charset="-120"/>
                <a:ea typeface="微軟正黑體" panose="020B0604030504040204" pitchFamily="34" charset="-120"/>
              </a:rPr>
              <a:t>(5)</a:t>
            </a:r>
            <a:endParaRPr lang="en-US" sz="1800" dirty="0">
              <a:solidFill>
                <a:srgbClr val="FF0000"/>
              </a:solidFill>
            </a:endParaRPr>
          </a:p>
        </p:txBody>
      </p:sp>
      <p:sp>
        <p:nvSpPr>
          <p:cNvPr id="19" name="向右箭號 3">
            <a:extLst>
              <a:ext uri="{FF2B5EF4-FFF2-40B4-BE49-F238E27FC236}">
                <a16:creationId xmlns:a16="http://schemas.microsoft.com/office/drawing/2014/main" id="{12822E73-A6D8-AA6B-188E-ABEFAF953C50}"/>
              </a:ext>
            </a:extLst>
          </p:cNvPr>
          <p:cNvSpPr/>
          <p:nvPr/>
        </p:nvSpPr>
        <p:spPr>
          <a:xfrm rot="5400000">
            <a:off x="7759416" y="4479429"/>
            <a:ext cx="799266" cy="556260"/>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23" name="文字方塊 22">
            <a:extLst>
              <a:ext uri="{FF2B5EF4-FFF2-40B4-BE49-F238E27FC236}">
                <a16:creationId xmlns:a16="http://schemas.microsoft.com/office/drawing/2014/main" id="{4E0F3F86-616D-B90E-DC66-5D7CA6504904}"/>
              </a:ext>
            </a:extLst>
          </p:cNvPr>
          <p:cNvSpPr txBox="1"/>
          <p:nvPr/>
        </p:nvSpPr>
        <p:spPr>
          <a:xfrm>
            <a:off x="7453866" y="5278265"/>
            <a:ext cx="1485445" cy="646331"/>
          </a:xfrm>
          <a:prstGeom prst="rect">
            <a:avLst/>
          </a:prstGeom>
          <a:noFill/>
        </p:spPr>
        <p:txBody>
          <a:bodyPr wrap="square">
            <a:spAutoFit/>
          </a:bodyPr>
          <a:lstStyle/>
          <a:p>
            <a:pPr algn="ctr"/>
            <a:r>
              <a:rPr lang="en-US" altLang="zh-TW" sz="1800">
                <a:latin typeface="+mj-lt"/>
              </a:rPr>
              <a:t>Validity</a:t>
            </a:r>
            <a:r>
              <a:rPr lang="en-US" altLang="zh-TW" sz="1800">
                <a:latin typeface="+mj-lt"/>
                <a:ea typeface="+mj-ea"/>
              </a:rPr>
              <a:t> Indices</a:t>
            </a:r>
            <a:endParaRPr lang="zh-TW" altLang="en-US" sz="1800">
              <a:latin typeface="+mj-lt"/>
              <a:ea typeface="+mj-ea"/>
            </a:endParaRPr>
          </a:p>
        </p:txBody>
      </p:sp>
      <p:sp>
        <p:nvSpPr>
          <p:cNvPr id="7" name="頁尾版面配置區 6">
            <a:extLst>
              <a:ext uri="{FF2B5EF4-FFF2-40B4-BE49-F238E27FC236}">
                <a16:creationId xmlns:a16="http://schemas.microsoft.com/office/drawing/2014/main" id="{990C18BD-1B3D-ED9D-B68F-6B6D8C81886F}"/>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13" name="投影片編號版面配置區 12">
            <a:extLst>
              <a:ext uri="{FF2B5EF4-FFF2-40B4-BE49-F238E27FC236}">
                <a16:creationId xmlns:a16="http://schemas.microsoft.com/office/drawing/2014/main" id="{FD301319-E1B3-0805-3F59-4B514556A354}"/>
              </a:ext>
            </a:extLst>
          </p:cNvPr>
          <p:cNvSpPr>
            <a:spLocks noGrp="1"/>
          </p:cNvSpPr>
          <p:nvPr>
            <p:ph type="sldNum" sz="quarter" idx="12"/>
          </p:nvPr>
        </p:nvSpPr>
        <p:spPr/>
        <p:txBody>
          <a:bodyPr/>
          <a:lstStyle/>
          <a:p>
            <a:fld id="{4E774F2B-9C5C-4DFE-B2D8-C92000BE4F7C}" type="slidenum">
              <a:rPr lang="en-US" smtClean="0"/>
              <a:pPr/>
              <a:t>14</a:t>
            </a:fld>
            <a:r>
              <a:rPr lang="en-US"/>
              <a:t>/53</a:t>
            </a:r>
          </a:p>
        </p:txBody>
      </p:sp>
    </p:spTree>
    <p:extLst>
      <p:ext uri="{BB962C8B-B14F-4D97-AF65-F5344CB8AC3E}">
        <p14:creationId xmlns:p14="http://schemas.microsoft.com/office/powerpoint/2010/main" val="285877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animBg="1"/>
      <p:bldP spid="6" grpId="0" animBg="1"/>
      <p:bldP spid="16" grpId="0"/>
      <p:bldP spid="17" grpId="0"/>
      <p:bldP spid="19" grpId="0" animBg="1"/>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DC5194-1515-7405-0EFC-31702BAA532B}"/>
              </a:ext>
            </a:extLst>
          </p:cNvPr>
          <p:cNvSpPr>
            <a:spLocks noGrp="1"/>
          </p:cNvSpPr>
          <p:nvPr>
            <p:ph type="title"/>
          </p:nvPr>
        </p:nvSpPr>
        <p:spPr/>
        <p:txBody>
          <a:bodyPr/>
          <a:lstStyle/>
          <a:p>
            <a:r>
              <a:rPr kumimoji="0" lang="en-US" altLang="zh-TW" sz="2800"/>
              <a:t>Applications and Extensions of IGTD</a:t>
            </a:r>
            <a:endParaRPr lang="zh-TW" altLang="en-US" sz="2800"/>
          </a:p>
        </p:txBody>
      </p:sp>
      <p:sp>
        <p:nvSpPr>
          <p:cNvPr id="3" name="內容版面配置區 2">
            <a:extLst>
              <a:ext uri="{FF2B5EF4-FFF2-40B4-BE49-F238E27FC236}">
                <a16:creationId xmlns:a16="http://schemas.microsoft.com/office/drawing/2014/main" id="{3BC73255-B8AE-8BD5-1F1B-9C4231BA7213}"/>
              </a:ext>
            </a:extLst>
          </p:cNvPr>
          <p:cNvSpPr>
            <a:spLocks noGrp="1"/>
          </p:cNvSpPr>
          <p:nvPr>
            <p:ph idx="1"/>
          </p:nvPr>
        </p:nvSpPr>
        <p:spPr>
          <a:xfrm>
            <a:off x="457200" y="836612"/>
            <a:ext cx="8229600" cy="5688731"/>
          </a:xfrm>
        </p:spPr>
        <p:txBody>
          <a:bodyPr>
            <a:normAutofit fontScale="40000" lnSpcReduction="20000"/>
          </a:bodyPr>
          <a:lstStyle/>
          <a:p>
            <a:pPr marL="0" indent="0">
              <a:lnSpc>
                <a:spcPct val="120000"/>
              </a:lnSpc>
              <a:buNone/>
            </a:pPr>
            <a:r>
              <a:rPr lang="en-US" altLang="zh-TW" sz="4000" b="1">
                <a:solidFill>
                  <a:srgbClr val="0000FF"/>
                </a:solidFill>
              </a:rPr>
              <a:t>Biomedical/Bioinformatics</a:t>
            </a:r>
            <a:r>
              <a:rPr lang="zh-TW" altLang="en-US" sz="4000" b="1">
                <a:solidFill>
                  <a:srgbClr val="0000FF"/>
                </a:solidFill>
              </a:rPr>
              <a:t>：</a:t>
            </a:r>
            <a:r>
              <a:rPr lang="en-US" altLang="zh-TW" sz="4000" b="1">
                <a:solidFill>
                  <a:srgbClr val="0000FF"/>
                </a:solidFill>
              </a:rPr>
              <a:t>Gene Expression Data</a:t>
            </a:r>
          </a:p>
          <a:p>
            <a:pPr>
              <a:lnSpc>
                <a:spcPct val="120000"/>
              </a:lnSpc>
            </a:pPr>
            <a:r>
              <a:rPr lang="en-US" altLang="zh-TW"/>
              <a:t>Zhu, Y., Brettin, T., Xia, F., Partin, A., Shukla, M., Yoo, H., ... &amp; Stevens, R. L. (2021). Converting tabular data into images for deep learning with convolutional neural networks. Scientific Reports, 11(1), 11325.</a:t>
            </a:r>
          </a:p>
          <a:p>
            <a:pPr marL="0" indent="0">
              <a:lnSpc>
                <a:spcPct val="120000"/>
              </a:lnSpc>
              <a:buNone/>
            </a:pPr>
            <a:endParaRPr lang="en-US" altLang="zh-TW"/>
          </a:p>
          <a:p>
            <a:pPr marL="0" indent="0">
              <a:lnSpc>
                <a:spcPct val="120000"/>
              </a:lnSpc>
              <a:buNone/>
            </a:pPr>
            <a:r>
              <a:rPr lang="en-US" altLang="zh-TW" sz="4000" b="1">
                <a:solidFill>
                  <a:srgbClr val="0000FF"/>
                </a:solidFill>
              </a:rPr>
              <a:t>Information Security: Network Traffic Data</a:t>
            </a:r>
            <a:endParaRPr lang="en-US" altLang="zh-TW" b="1">
              <a:solidFill>
                <a:srgbClr val="0000FF"/>
              </a:solidFill>
            </a:endParaRPr>
          </a:p>
          <a:p>
            <a:pPr>
              <a:lnSpc>
                <a:spcPct val="120000"/>
              </a:lnSpc>
            </a:pPr>
            <a:r>
              <a:rPr lang="en-US" altLang="zh-TW"/>
              <a:t>Nazarri, M. N. A. A., Yusof, M. H. M., &amp; Almohammedi, A. A. (2023). Generating network intrusion image through IGTD algorithm for CNN classification. In 2023 3rd International Conference on Computing and Information Technology (ICCIT) (pp. 172–177). IEEE.</a:t>
            </a:r>
          </a:p>
          <a:p>
            <a:pPr marL="0" indent="0">
              <a:lnSpc>
                <a:spcPct val="120000"/>
              </a:lnSpc>
              <a:buNone/>
            </a:pPr>
            <a:endParaRPr lang="en-US" altLang="zh-TW"/>
          </a:p>
          <a:p>
            <a:pPr marL="0" indent="0">
              <a:lnSpc>
                <a:spcPct val="120000"/>
              </a:lnSpc>
              <a:buNone/>
            </a:pPr>
            <a:r>
              <a:rPr lang="en-US" altLang="zh-TW" sz="4000" b="1">
                <a:solidFill>
                  <a:srgbClr val="0000FF"/>
                </a:solidFill>
              </a:rPr>
              <a:t>Industry: Quality Management Data</a:t>
            </a:r>
          </a:p>
          <a:p>
            <a:pPr>
              <a:lnSpc>
                <a:spcPct val="120000"/>
              </a:lnSpc>
            </a:pPr>
            <a:r>
              <a:rPr lang="en-US" altLang="zh-TW"/>
              <a:t>Hosseini, M., &amp; Chitsaz, I. (2023). Knock probability determination employing convolutional neural network and IGTD algorithm. Energy, 284, 129282.</a:t>
            </a:r>
          </a:p>
          <a:p>
            <a:pPr marL="0" indent="0">
              <a:lnSpc>
                <a:spcPct val="120000"/>
              </a:lnSpc>
              <a:buNone/>
            </a:pPr>
            <a:endParaRPr lang="en-US" altLang="zh-TW"/>
          </a:p>
          <a:p>
            <a:pPr marL="0" indent="0">
              <a:lnSpc>
                <a:spcPct val="120000"/>
              </a:lnSpc>
              <a:buNone/>
            </a:pPr>
            <a:r>
              <a:rPr lang="en-US" altLang="zh-TW" sz="4000" b="1">
                <a:solidFill>
                  <a:srgbClr val="0000FF"/>
                </a:solidFill>
              </a:rPr>
              <a:t>Low-dimensional Tabular Data to Images</a:t>
            </a:r>
          </a:p>
          <a:p>
            <a:pPr>
              <a:lnSpc>
                <a:spcPct val="120000"/>
              </a:lnSpc>
            </a:pPr>
            <a:r>
              <a:rPr lang="en-US" altLang="zh-TW"/>
              <a:t>Gómez-Martínez, V., Lara-Abelenda, F. J., Peiro-Corbacho, P., Chushig-Muzo, D., Granja, C., &amp; Soguero-Ruiz, C. (2024). LM-IGTD: A 2D image generator for low-dimensional and mixedtype tabular data to leverage the potential of convolutional neural networks. arXiv preprint arXiv:2406.14566.</a:t>
            </a:r>
          </a:p>
          <a:p>
            <a:pPr>
              <a:lnSpc>
                <a:spcPct val="120000"/>
              </a:lnSpc>
            </a:pPr>
            <a:endParaRPr lang="en-US" altLang="zh-TW"/>
          </a:p>
          <a:p>
            <a:pPr marL="0" indent="0">
              <a:lnSpc>
                <a:spcPct val="120000"/>
              </a:lnSpc>
              <a:buNone/>
            </a:pPr>
            <a:r>
              <a:rPr lang="en-US" altLang="zh-TW" sz="4000" b="1">
                <a:solidFill>
                  <a:srgbClr val="0000FF"/>
                </a:solidFill>
              </a:rPr>
              <a:t>Time series Data  to Images</a:t>
            </a:r>
          </a:p>
          <a:p>
            <a:pPr>
              <a:lnSpc>
                <a:spcPct val="120000"/>
              </a:lnSpc>
            </a:pPr>
            <a:r>
              <a:rPr lang="en-US" altLang="zh-TW"/>
              <a:t>Karami, H., Hartley, M. A., Atienza, D., &amp; Ionescu, A. (2025). Timehr: Image-based time series generation for electronic health records. IEEE Journal of Biomedical and Health Informatics.</a:t>
            </a:r>
          </a:p>
          <a:p>
            <a:pPr>
              <a:lnSpc>
                <a:spcPct val="120000"/>
              </a:lnSpc>
            </a:pPr>
            <a:endParaRPr lang="zh-TW" altLang="en-US"/>
          </a:p>
        </p:txBody>
      </p:sp>
      <p:sp>
        <p:nvSpPr>
          <p:cNvPr id="4" name="頁尾版面配置區 3">
            <a:extLst>
              <a:ext uri="{FF2B5EF4-FFF2-40B4-BE49-F238E27FC236}">
                <a16:creationId xmlns:a16="http://schemas.microsoft.com/office/drawing/2014/main" id="{0963C9BA-E587-1E3B-771C-7463ED795544}"/>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5" name="投影片編號版面配置區 4">
            <a:extLst>
              <a:ext uri="{FF2B5EF4-FFF2-40B4-BE49-F238E27FC236}">
                <a16:creationId xmlns:a16="http://schemas.microsoft.com/office/drawing/2014/main" id="{BB55E950-7CBA-3F97-2A11-A7031C681E9B}"/>
              </a:ext>
            </a:extLst>
          </p:cNvPr>
          <p:cNvSpPr>
            <a:spLocks noGrp="1"/>
          </p:cNvSpPr>
          <p:nvPr>
            <p:ph type="sldNum" sz="quarter" idx="12"/>
          </p:nvPr>
        </p:nvSpPr>
        <p:spPr/>
        <p:txBody>
          <a:bodyPr/>
          <a:lstStyle/>
          <a:p>
            <a:pPr>
              <a:defRPr/>
            </a:pPr>
            <a:fld id="{8416CEBA-2FC2-4A72-90FF-CBCC19CEBAD4}" type="slidenum">
              <a:rPr lang="en-US" altLang="zh-TW" smtClean="0"/>
              <a:pPr>
                <a:defRPr/>
              </a:pPr>
              <a:t>15</a:t>
            </a:fld>
            <a:r>
              <a:rPr lang="en-US" altLang="zh-TW"/>
              <a:t>/53</a:t>
            </a:r>
            <a:endParaRPr lang="en-US" altLang="zh-TW" dirty="0"/>
          </a:p>
        </p:txBody>
      </p:sp>
    </p:spTree>
    <p:extLst>
      <p:ext uri="{BB962C8B-B14F-4D97-AF65-F5344CB8AC3E}">
        <p14:creationId xmlns:p14="http://schemas.microsoft.com/office/powerpoint/2010/main" val="302396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0E6DE-8A4B-571D-E639-525A4558EE5E}"/>
            </a:ext>
          </a:extLst>
        </p:cNvPr>
        <p:cNvGrpSpPr/>
        <p:nvPr/>
      </p:nvGrpSpPr>
      <p:grpSpPr>
        <a:xfrm>
          <a:off x="0" y="0"/>
          <a:ext cx="0" cy="0"/>
          <a:chOff x="0" y="0"/>
          <a:chExt cx="0" cy="0"/>
        </a:xfrm>
      </p:grpSpPr>
      <p:pic>
        <p:nvPicPr>
          <p:cNvPr id="16" name="圖片 15">
            <a:extLst>
              <a:ext uri="{FF2B5EF4-FFF2-40B4-BE49-F238E27FC236}">
                <a16:creationId xmlns:a16="http://schemas.microsoft.com/office/drawing/2014/main" id="{31934C6E-C459-3972-831F-55C7BB775624}"/>
              </a:ext>
            </a:extLst>
          </p:cNvPr>
          <p:cNvPicPr>
            <a:picLocks noChangeAspect="1"/>
          </p:cNvPicPr>
          <p:nvPr/>
        </p:nvPicPr>
        <p:blipFill>
          <a:blip r:embed="rId3"/>
          <a:stretch>
            <a:fillRect/>
          </a:stretch>
        </p:blipFill>
        <p:spPr>
          <a:xfrm>
            <a:off x="144225" y="908720"/>
            <a:ext cx="5585509" cy="4392488"/>
          </a:xfrm>
          <a:prstGeom prst="rect">
            <a:avLst/>
          </a:prstGeom>
          <a:ln>
            <a:solidFill>
              <a:schemeClr val="accent1"/>
            </a:solidFill>
          </a:ln>
        </p:spPr>
      </p:pic>
      <p:sp>
        <p:nvSpPr>
          <p:cNvPr id="6146" name="標題 2">
            <a:extLst>
              <a:ext uri="{FF2B5EF4-FFF2-40B4-BE49-F238E27FC236}">
                <a16:creationId xmlns:a16="http://schemas.microsoft.com/office/drawing/2014/main" id="{3CAEA971-F7C6-94A1-6BEF-F9F2D8AA435B}"/>
              </a:ext>
            </a:extLst>
          </p:cNvPr>
          <p:cNvSpPr>
            <a:spLocks noGrp="1"/>
          </p:cNvSpPr>
          <p:nvPr>
            <p:ph type="title"/>
          </p:nvPr>
        </p:nvSpPr>
        <p:spPr/>
        <p:txBody>
          <a:bodyPr/>
          <a:lstStyle/>
          <a:p>
            <a:r>
              <a:rPr lang="en-US" altLang="zh-TW" sz="1800"/>
              <a:t>IGTD based on n</a:t>
            </a:r>
            <a:r>
              <a:rPr lang="en-US" altLang="zh-TW" sz="1800" b="1"/>
              <a:t>on-Euclidean distance:</a:t>
            </a:r>
            <a:br>
              <a:rPr lang="en-US" altLang="zh-TW" sz="1800" b="1"/>
            </a:br>
            <a:r>
              <a:rPr lang="en-US" altLang="zh-TW" sz="1400"/>
              <a:t>1-</a:t>
            </a:r>
            <a:r>
              <a:rPr kumimoji="0" lang="en-US" altLang="zh-TW" sz="1400" b="1"/>
              <a:t>Correlation (RD), Geodesic distance (GD), Jensen-Shannon distance (JD)</a:t>
            </a:r>
            <a:br>
              <a:rPr kumimoji="0" lang="en-US" altLang="zh-TW" sz="1400" b="1"/>
            </a:br>
            <a:r>
              <a:rPr kumimoji="0" lang="en-US" altLang="zh-TW" sz="1400" b="1"/>
              <a:t>Wasserstein distance (WD), Tropical Distance (TD)</a:t>
            </a:r>
            <a:endParaRPr lang="zh-TW" altLang="en-US" sz="1400" dirty="0"/>
          </a:p>
        </p:txBody>
      </p:sp>
      <p:pic>
        <p:nvPicPr>
          <p:cNvPr id="12" name="圖片 11">
            <a:extLst>
              <a:ext uri="{FF2B5EF4-FFF2-40B4-BE49-F238E27FC236}">
                <a16:creationId xmlns:a16="http://schemas.microsoft.com/office/drawing/2014/main" id="{7ADD18D5-34E5-8A0D-D7D1-7CFCFF334C85}"/>
              </a:ext>
            </a:extLst>
          </p:cNvPr>
          <p:cNvPicPr>
            <a:picLocks noChangeAspect="1"/>
          </p:cNvPicPr>
          <p:nvPr/>
        </p:nvPicPr>
        <p:blipFill>
          <a:blip r:embed="rId4"/>
          <a:stretch>
            <a:fillRect/>
          </a:stretch>
        </p:blipFill>
        <p:spPr>
          <a:xfrm>
            <a:off x="2627784" y="2902626"/>
            <a:ext cx="3264623" cy="3549185"/>
          </a:xfrm>
          <a:prstGeom prst="rect">
            <a:avLst/>
          </a:prstGeom>
        </p:spPr>
      </p:pic>
      <p:pic>
        <p:nvPicPr>
          <p:cNvPr id="14" name="圖片 13">
            <a:extLst>
              <a:ext uri="{FF2B5EF4-FFF2-40B4-BE49-F238E27FC236}">
                <a16:creationId xmlns:a16="http://schemas.microsoft.com/office/drawing/2014/main" id="{563B3C5E-A28E-D3F0-CA9F-030F46D0553F}"/>
              </a:ext>
            </a:extLst>
          </p:cNvPr>
          <p:cNvPicPr>
            <a:picLocks noChangeAspect="1"/>
          </p:cNvPicPr>
          <p:nvPr/>
        </p:nvPicPr>
        <p:blipFill>
          <a:blip r:embed="rId5"/>
          <a:stretch>
            <a:fillRect/>
          </a:stretch>
        </p:blipFill>
        <p:spPr>
          <a:xfrm>
            <a:off x="5954896" y="836712"/>
            <a:ext cx="3044879" cy="5495217"/>
          </a:xfrm>
          <a:prstGeom prst="rect">
            <a:avLst/>
          </a:prstGeom>
        </p:spPr>
      </p:pic>
      <p:sp>
        <p:nvSpPr>
          <p:cNvPr id="2" name="頁尾版面配置區 1">
            <a:extLst>
              <a:ext uri="{FF2B5EF4-FFF2-40B4-BE49-F238E27FC236}">
                <a16:creationId xmlns:a16="http://schemas.microsoft.com/office/drawing/2014/main" id="{46FC1684-3F56-8873-1B45-4EF0F04212F1}"/>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3" name="投影片編號版面配置區 2">
            <a:extLst>
              <a:ext uri="{FF2B5EF4-FFF2-40B4-BE49-F238E27FC236}">
                <a16:creationId xmlns:a16="http://schemas.microsoft.com/office/drawing/2014/main" id="{D4D6088D-C088-5AAB-9D7D-809987293456}"/>
              </a:ext>
            </a:extLst>
          </p:cNvPr>
          <p:cNvSpPr>
            <a:spLocks noGrp="1"/>
          </p:cNvSpPr>
          <p:nvPr>
            <p:ph type="sldNum" sz="quarter" idx="12"/>
          </p:nvPr>
        </p:nvSpPr>
        <p:spPr/>
        <p:txBody>
          <a:bodyPr/>
          <a:lstStyle/>
          <a:p>
            <a:pPr>
              <a:defRPr/>
            </a:pPr>
            <a:fld id="{2087E945-3302-46EC-A8AF-D3936530EEE2}" type="slidenum">
              <a:rPr lang="en-US" altLang="zh-TW" smtClean="0"/>
              <a:pPr>
                <a:defRPr/>
              </a:pPr>
              <a:t>16</a:t>
            </a:fld>
            <a:r>
              <a:rPr lang="en-US" altLang="zh-TW"/>
              <a:t>/53</a:t>
            </a:r>
            <a:endParaRPr lang="en-US" altLang="zh-TW" dirty="0"/>
          </a:p>
        </p:txBody>
      </p:sp>
    </p:spTree>
    <p:extLst>
      <p:ext uri="{BB962C8B-B14F-4D97-AF65-F5344CB8AC3E}">
        <p14:creationId xmlns:p14="http://schemas.microsoft.com/office/powerpoint/2010/main" val="90795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5188728-5969-EC17-4850-41D3D489AA28}"/>
              </a:ext>
            </a:extLst>
          </p:cNvPr>
          <p:cNvSpPr>
            <a:spLocks noGrp="1"/>
          </p:cNvSpPr>
          <p:nvPr>
            <p:ph type="title"/>
          </p:nvPr>
        </p:nvSpPr>
        <p:spPr/>
        <p:txBody>
          <a:bodyPr/>
          <a:lstStyle/>
          <a:p>
            <a:r>
              <a:rPr lang="en-US" altLang="zh-TW" sz="3600">
                <a:latin typeface="Aptos" panose="020B0004020202020204" pitchFamily="34" charset="0"/>
              </a:rPr>
              <a:t>Gap in the literature</a:t>
            </a:r>
            <a:endParaRPr lang="zh-TW" altLang="en-US" sz="3600">
              <a:latin typeface="Aptos" panose="020B0004020202020204" pitchFamily="34" charset="0"/>
            </a:endParaRPr>
          </a:p>
        </p:txBody>
      </p:sp>
      <p:sp>
        <p:nvSpPr>
          <p:cNvPr id="3" name="文字版面配置區 2">
            <a:extLst>
              <a:ext uri="{FF2B5EF4-FFF2-40B4-BE49-F238E27FC236}">
                <a16:creationId xmlns:a16="http://schemas.microsoft.com/office/drawing/2014/main" id="{A85A8B40-A7D2-4915-0229-462ABB05D8A0}"/>
              </a:ext>
            </a:extLst>
          </p:cNvPr>
          <p:cNvSpPr>
            <a:spLocks noGrp="1"/>
          </p:cNvSpPr>
          <p:nvPr>
            <p:ph type="body" idx="1"/>
          </p:nvPr>
        </p:nvSpPr>
        <p:spPr/>
        <p:txBody>
          <a:bodyPr vert="horz" wrap="square" lIns="95250" tIns="57150" rIns="95250" bIns="57150" numCol="1" anchor="t" anchorCtr="0" compatLnSpc="1">
            <a:prstTxWarp prst="textNoShape">
              <a:avLst/>
            </a:prstTxWarp>
            <a:normAutofit/>
          </a:bodyPr>
          <a:lstStyle/>
          <a:p>
            <a:r>
              <a:rPr lang="en-US" altLang="zh-TW" sz="2400">
                <a:latin typeface="Aptos" panose="020B0004020202020204" pitchFamily="34" charset="0"/>
              </a:rPr>
              <a:t>Projection-based generators are flexible but usually do not optimize class-supervised </a:t>
            </a:r>
            <a:r>
              <a:rPr lang="en-US" altLang="zh-TW" sz="2400" b="1">
                <a:solidFill>
                  <a:srgbClr val="0000FF"/>
                </a:solidFill>
                <a:latin typeface="Aptos" panose="020B0004020202020204" pitchFamily="34" charset="0"/>
              </a:rPr>
              <a:t>local topology</a:t>
            </a:r>
            <a:r>
              <a:rPr lang="en-US" altLang="zh-TW" sz="2400">
                <a:latin typeface="Aptos" panose="020B0004020202020204" pitchFamily="34" charset="0"/>
              </a:rPr>
              <a:t>.</a:t>
            </a:r>
          </a:p>
          <a:p>
            <a:pPr marL="0" indent="0">
              <a:buNone/>
            </a:pPr>
            <a:endParaRPr lang="en-US" altLang="zh-TW" sz="2400">
              <a:latin typeface="Aptos" panose="020B0004020202020204" pitchFamily="34" charset="0"/>
            </a:endParaRPr>
          </a:p>
          <a:p>
            <a:r>
              <a:rPr lang="en-US" altLang="zh-TW" sz="2400">
                <a:latin typeface="Aptos" panose="020B0004020202020204" pitchFamily="34" charset="0"/>
              </a:rPr>
              <a:t>S-IGTD fills this gap by putting </a:t>
            </a:r>
            <a:r>
              <a:rPr lang="en-US" altLang="zh-TW" sz="2400" b="1">
                <a:solidFill>
                  <a:srgbClr val="0000FF"/>
                </a:solidFill>
                <a:latin typeface="Aptos" panose="020B0004020202020204" pitchFamily="34" charset="0"/>
              </a:rPr>
              <a:t>class supervision</a:t>
            </a:r>
            <a:r>
              <a:rPr lang="en-US" altLang="zh-TW" sz="2400">
                <a:latin typeface="Aptos" panose="020B0004020202020204" pitchFamily="34" charset="0"/>
              </a:rPr>
              <a:t> into the pairwise distance matrix used by the topology optimizer.</a:t>
            </a:r>
          </a:p>
          <a:p>
            <a:pPr marL="0" indent="0">
              <a:buNone/>
            </a:pPr>
            <a:endParaRPr lang="en-US" altLang="zh-TW" sz="2400">
              <a:latin typeface="Aptos" panose="020B0004020202020204" pitchFamily="34" charset="0"/>
            </a:endParaRPr>
          </a:p>
          <a:p>
            <a:r>
              <a:rPr lang="en-US" altLang="zh-TW" sz="2400">
                <a:latin typeface="Aptos" panose="020B0004020202020204" pitchFamily="34" charset="0"/>
              </a:rPr>
              <a:t>The scientific question is not only whether a CNN can classify, but whether the constructed topology </a:t>
            </a:r>
            <a:r>
              <a:rPr lang="en-US" altLang="zh-TW" sz="2400" b="1">
                <a:solidFill>
                  <a:srgbClr val="0000FF"/>
                </a:solidFill>
                <a:latin typeface="Aptos" panose="020B0004020202020204" pitchFamily="34" charset="0"/>
              </a:rPr>
              <a:t>places class-related features locally</a:t>
            </a:r>
            <a:r>
              <a:rPr lang="en-US" altLang="zh-TW" sz="2400">
                <a:latin typeface="Aptos" panose="020B0004020202020204" pitchFamily="34" charset="0"/>
              </a:rPr>
              <a:t>.</a:t>
            </a:r>
          </a:p>
          <a:p>
            <a:pPr marL="0" indent="0">
              <a:buNone/>
            </a:pPr>
            <a:endParaRPr lang="en-US" altLang="zh-TW" sz="2400">
              <a:latin typeface="Aptos" panose="020B0004020202020204" pitchFamily="34" charset="0"/>
            </a:endParaRPr>
          </a:p>
          <a:p>
            <a:r>
              <a:rPr lang="en-US" altLang="zh-TW" sz="2400">
                <a:latin typeface="Aptos" panose="020B0004020202020204" pitchFamily="34" charset="0"/>
              </a:rPr>
              <a:t>This design is particularly relevant for </a:t>
            </a:r>
            <a:r>
              <a:rPr lang="en-US" altLang="zh-TW" sz="2400" b="1">
                <a:solidFill>
                  <a:srgbClr val="0000FF"/>
                </a:solidFill>
                <a:latin typeface="Aptos" panose="020B0004020202020204" pitchFamily="34" charset="0"/>
              </a:rPr>
              <a:t>multiclass biological classification</a:t>
            </a:r>
            <a:r>
              <a:rPr lang="en-US" altLang="zh-TW" sz="2400">
                <a:latin typeface="Aptos" panose="020B0004020202020204" pitchFamily="34" charset="0"/>
              </a:rPr>
              <a:t>, where coordinated class-centroid profiles are scientifically meaningful.</a:t>
            </a:r>
            <a:endParaRPr lang="zh-TW" altLang="en-US" sz="2400">
              <a:latin typeface="Aptos" panose="020B0004020202020204" pitchFamily="34" charset="0"/>
            </a:endParaRPr>
          </a:p>
        </p:txBody>
      </p:sp>
      <p:sp>
        <p:nvSpPr>
          <p:cNvPr id="6" name="文字方塊 5">
            <a:extLst>
              <a:ext uri="{FF2B5EF4-FFF2-40B4-BE49-F238E27FC236}">
                <a16:creationId xmlns:a16="http://schemas.microsoft.com/office/drawing/2014/main" id="{89705485-7459-C75E-AC70-E95C0957BE69}"/>
              </a:ext>
            </a:extLst>
          </p:cNvPr>
          <p:cNvSpPr txBox="1"/>
          <p:nvPr/>
        </p:nvSpPr>
        <p:spPr>
          <a:xfrm>
            <a:off x="2155344" y="5895330"/>
            <a:ext cx="6531456" cy="461665"/>
          </a:xfrm>
          <a:prstGeom prst="rect">
            <a:avLst/>
          </a:prstGeom>
          <a:solidFill>
            <a:schemeClr val="accent6">
              <a:lumMod val="40000"/>
              <a:lumOff val="60000"/>
            </a:schemeClr>
          </a:solidFill>
        </p:spPr>
        <p:txBody>
          <a:bodyPr wrap="square">
            <a:spAutoFit/>
          </a:bodyPr>
          <a:lstStyle/>
          <a:p>
            <a:r>
              <a:rPr lang="zh-TW" altLang="en-US" sz="1200" b="1">
                <a:solidFill>
                  <a:srgbClr val="0000FF"/>
                </a:solidFill>
                <a:latin typeface="微軟正黑體" panose="020B0604030504040204" pitchFamily="34" charset="-120"/>
                <a:ea typeface="微軟正黑體" panose="020B0604030504040204" pitchFamily="34" charset="-120"/>
              </a:rPr>
              <a:t>小細胞肺癌 (SCLC) | 非小細胞肺癌(NSCLC)</a:t>
            </a:r>
            <a:r>
              <a:rPr lang="zh-TW" altLang="en-US" sz="1200">
                <a:latin typeface="微軟正黑體" panose="020B0604030504040204" pitchFamily="34" charset="-120"/>
                <a:ea typeface="微軟正黑體" panose="020B0604030504040204" pitchFamily="34" charset="-120"/>
              </a:rPr>
              <a:t>: 包括腺癌(adenocarcinoma)、鱗狀細胞癌(squamous cell carcinoma, SCC)、大細胞癌(large-cell lung cancer, LCLC)。</a:t>
            </a:r>
          </a:p>
        </p:txBody>
      </p:sp>
      <p:sp>
        <p:nvSpPr>
          <p:cNvPr id="4" name="頁尾版面配置區 3">
            <a:extLst>
              <a:ext uri="{FF2B5EF4-FFF2-40B4-BE49-F238E27FC236}">
                <a16:creationId xmlns:a16="http://schemas.microsoft.com/office/drawing/2014/main" id="{B45F686F-E403-B91F-2939-1B5D95C13C4C}"/>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5" name="投影片編號版面配置區 4">
            <a:extLst>
              <a:ext uri="{FF2B5EF4-FFF2-40B4-BE49-F238E27FC236}">
                <a16:creationId xmlns:a16="http://schemas.microsoft.com/office/drawing/2014/main" id="{BA3628D3-C5B0-6D7E-D679-BE12C18651B6}"/>
              </a:ext>
            </a:extLst>
          </p:cNvPr>
          <p:cNvSpPr>
            <a:spLocks noGrp="1"/>
          </p:cNvSpPr>
          <p:nvPr>
            <p:ph type="sldNum" sz="quarter" idx="10"/>
          </p:nvPr>
        </p:nvSpPr>
        <p:spPr/>
        <p:txBody>
          <a:bodyPr/>
          <a:lstStyle/>
          <a:p>
            <a:fld id="{9438BC7D-AD21-4A8F-B78B-3AE750128CD3}" type="slidenum">
              <a:rPr lang="zh-TW" altLang="en-US" smtClean="0"/>
              <a:pPr/>
              <a:t>17</a:t>
            </a:fld>
            <a:r>
              <a:rPr lang="en-US" altLang="zh-TW"/>
              <a:t>/53</a:t>
            </a:r>
            <a:endParaRPr lang="zh-TW" altLang="en-US"/>
          </a:p>
        </p:txBody>
      </p:sp>
    </p:spTree>
    <p:extLst>
      <p:ext uri="{BB962C8B-B14F-4D97-AF65-F5344CB8AC3E}">
        <p14:creationId xmlns:p14="http://schemas.microsoft.com/office/powerpoint/2010/main" val="393811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F0FF1B-D04D-6E6E-F0D4-262F8C10E1A3}"/>
              </a:ext>
            </a:extLst>
          </p:cNvPr>
          <p:cNvSpPr>
            <a:spLocks noGrp="1"/>
          </p:cNvSpPr>
          <p:nvPr>
            <p:ph type="title"/>
          </p:nvPr>
        </p:nvSpPr>
        <p:spPr/>
        <p:txBody>
          <a:bodyPr/>
          <a:lstStyle/>
          <a:p>
            <a:r>
              <a:rPr lang="en-US" altLang="zh-TW" sz="2400">
                <a:latin typeface="Aptos" panose="020B0004020202020204" pitchFamily="34" charset="0"/>
              </a:rPr>
              <a:t>Biological failure mode of unsupervised topology</a:t>
            </a:r>
            <a:endParaRPr lang="zh-TW" altLang="en-US" sz="2400">
              <a:latin typeface="Aptos" panose="020B0004020202020204" pitchFamily="34" charset="0"/>
            </a:endParaRPr>
          </a:p>
        </p:txBody>
      </p:sp>
      <p:sp>
        <p:nvSpPr>
          <p:cNvPr id="3" name="文字版面配置區 2">
            <a:extLst>
              <a:ext uri="{FF2B5EF4-FFF2-40B4-BE49-F238E27FC236}">
                <a16:creationId xmlns:a16="http://schemas.microsoft.com/office/drawing/2014/main" id="{A4AAF388-F2F3-5533-6777-829E0DA2981B}"/>
              </a:ext>
            </a:extLst>
          </p:cNvPr>
          <p:cNvSpPr>
            <a:spLocks noGrp="1"/>
          </p:cNvSpPr>
          <p:nvPr>
            <p:ph type="body" idx="1"/>
          </p:nvPr>
        </p:nvSpPr>
        <p:spPr>
          <a:xfrm>
            <a:off x="179512" y="908720"/>
            <a:ext cx="8784976" cy="5832648"/>
          </a:xfrm>
        </p:spPr>
        <p:txBody>
          <a:bodyPr vert="horz" wrap="square" lIns="95250" tIns="57150" rIns="95250" bIns="57150" numCol="1" anchor="t" anchorCtr="0" compatLnSpc="1">
            <a:prstTxWarp prst="textNoShape">
              <a:avLst/>
            </a:prstTxWarp>
            <a:normAutofit/>
          </a:bodyPr>
          <a:lstStyle/>
          <a:p>
            <a:r>
              <a:rPr lang="en-US" altLang="zh-TW" sz="2400">
                <a:latin typeface="Aptos" panose="020B0004020202020204" pitchFamily="34" charset="0"/>
              </a:rPr>
              <a:t>In biological data, large total correlations can reflect </a:t>
            </a:r>
            <a:r>
              <a:rPr lang="en-US" altLang="zh-TW" sz="2400" b="1">
                <a:solidFill>
                  <a:srgbClr val="0000FF"/>
                </a:solidFill>
                <a:latin typeface="Aptos" panose="020B0004020202020204" pitchFamily="34" charset="0"/>
              </a:rPr>
              <a:t>nuisance processes</a:t>
            </a:r>
            <a:r>
              <a:rPr lang="en-US" altLang="zh-TW" sz="2400">
                <a:latin typeface="Aptos" panose="020B0004020202020204" pitchFamily="34" charset="0"/>
              </a:rPr>
              <a:t>: housekeeping genes, metabolic background, sample quality, batch effects, or within-class variation.</a:t>
            </a:r>
          </a:p>
          <a:p>
            <a:endParaRPr lang="en-US" altLang="zh-TW" sz="2400">
              <a:latin typeface="Aptos" panose="020B0004020202020204" pitchFamily="34" charset="0"/>
            </a:endParaRPr>
          </a:p>
          <a:p>
            <a:r>
              <a:rPr lang="en-US" altLang="zh-TW" sz="2400" b="1">
                <a:solidFill>
                  <a:srgbClr val="0000FF"/>
                </a:solidFill>
                <a:latin typeface="Aptos" panose="020B0004020202020204" pitchFamily="34" charset="0"/>
              </a:rPr>
              <a:t>Class-discriminative signal</a:t>
            </a:r>
            <a:r>
              <a:rPr lang="en-US" altLang="zh-TW" sz="2400">
                <a:latin typeface="Aptos" panose="020B0004020202020204" pitchFamily="34" charset="0"/>
              </a:rPr>
              <a:t> </a:t>
            </a:r>
            <a:br>
              <a:rPr lang="en-US" altLang="zh-TW" sz="2400">
                <a:latin typeface="Aptos" panose="020B0004020202020204" pitchFamily="34" charset="0"/>
              </a:rPr>
            </a:br>
            <a:r>
              <a:rPr lang="en-US" altLang="zh-TW" sz="2400">
                <a:latin typeface="Aptos" panose="020B0004020202020204" pitchFamily="34" charset="0"/>
              </a:rPr>
              <a:t>may instead lie in coordinated </a:t>
            </a:r>
            <a:br>
              <a:rPr lang="en-US" altLang="zh-TW" sz="2400">
                <a:latin typeface="Aptos" panose="020B0004020202020204" pitchFamily="34" charset="0"/>
              </a:rPr>
            </a:br>
            <a:r>
              <a:rPr lang="en-US" altLang="zh-TW" sz="2400">
                <a:latin typeface="Aptos" panose="020B0004020202020204" pitchFamily="34" charset="0"/>
              </a:rPr>
              <a:t>differences among class centroids.</a:t>
            </a:r>
          </a:p>
          <a:p>
            <a:endParaRPr lang="en-US" altLang="zh-TW" sz="2400">
              <a:latin typeface="Aptos" panose="020B0004020202020204" pitchFamily="34" charset="0"/>
            </a:endParaRPr>
          </a:p>
          <a:p>
            <a:endParaRPr lang="en-US" altLang="zh-TW" sz="2400">
              <a:latin typeface="Aptos" panose="020B0004020202020204" pitchFamily="34" charset="0"/>
            </a:endParaRPr>
          </a:p>
          <a:p>
            <a:endParaRPr lang="en-US" altLang="zh-TW" sz="2400">
              <a:latin typeface="Aptos" panose="020B0004020202020204" pitchFamily="34" charset="0"/>
            </a:endParaRPr>
          </a:p>
          <a:p>
            <a:r>
              <a:rPr lang="en-US" altLang="zh-TW" sz="2400">
                <a:latin typeface="Aptos" panose="020B0004020202020204" pitchFamily="34" charset="0"/>
              </a:rPr>
              <a:t>If the layout follows nuisance correlation, local CNN neighborhoods may be spent on label-irrelevant structure while class-informative features are </a:t>
            </a:r>
            <a:r>
              <a:rPr lang="en-US" altLang="zh-TW" sz="2400" b="1">
                <a:solidFill>
                  <a:srgbClr val="0000FF"/>
                </a:solidFill>
                <a:latin typeface="Aptos" panose="020B0004020202020204" pitchFamily="34" charset="0"/>
              </a:rPr>
              <a:t>spatially scattered</a:t>
            </a:r>
            <a:r>
              <a:rPr lang="en-US" altLang="zh-TW" sz="2400">
                <a:latin typeface="Aptos" panose="020B0004020202020204" pitchFamily="34" charset="0"/>
              </a:rPr>
              <a:t>.</a:t>
            </a:r>
          </a:p>
          <a:p>
            <a:endParaRPr lang="en-US" altLang="zh-TW" sz="2400">
              <a:latin typeface="Aptos" panose="020B0004020202020204" pitchFamily="34" charset="0"/>
            </a:endParaRPr>
          </a:p>
          <a:p>
            <a:r>
              <a:rPr lang="en-US" altLang="zh-TW" sz="2400">
                <a:latin typeface="Aptos" panose="020B0004020202020204" pitchFamily="34" charset="0"/>
              </a:rPr>
              <a:t>This motivates replacing total-correlation topology with </a:t>
            </a:r>
            <a:r>
              <a:rPr lang="en-US" altLang="zh-TW" sz="2400" b="1">
                <a:solidFill>
                  <a:srgbClr val="0000FF"/>
                </a:solidFill>
                <a:latin typeface="Aptos" panose="020B0004020202020204" pitchFamily="34" charset="0"/>
              </a:rPr>
              <a:t>between-class topology</a:t>
            </a:r>
            <a:r>
              <a:rPr lang="en-US" altLang="zh-TW" sz="2400">
                <a:latin typeface="Aptos" panose="020B0004020202020204" pitchFamily="34" charset="0"/>
              </a:rPr>
              <a:t>.</a:t>
            </a:r>
            <a:endParaRPr lang="zh-TW" altLang="en-US" sz="2400">
              <a:latin typeface="Aptos" panose="020B0004020202020204" pitchFamily="34" charset="0"/>
            </a:endParaRPr>
          </a:p>
        </p:txBody>
      </p:sp>
      <p:pic>
        <p:nvPicPr>
          <p:cNvPr id="4" name="圖片 3">
            <a:extLst>
              <a:ext uri="{FF2B5EF4-FFF2-40B4-BE49-F238E27FC236}">
                <a16:creationId xmlns:a16="http://schemas.microsoft.com/office/drawing/2014/main" id="{F5DB235B-0846-01DE-DCF3-E79F6AEDD951}"/>
              </a:ext>
            </a:extLst>
          </p:cNvPr>
          <p:cNvPicPr>
            <a:picLocks noChangeAspect="1"/>
          </p:cNvPicPr>
          <p:nvPr/>
        </p:nvPicPr>
        <p:blipFill>
          <a:blip r:embed="rId2"/>
          <a:stretch>
            <a:fillRect/>
          </a:stretch>
        </p:blipFill>
        <p:spPr>
          <a:xfrm>
            <a:off x="5056162" y="1916832"/>
            <a:ext cx="3836318" cy="2304256"/>
          </a:xfrm>
          <a:prstGeom prst="rect">
            <a:avLst/>
          </a:prstGeom>
        </p:spPr>
      </p:pic>
      <p:sp>
        <p:nvSpPr>
          <p:cNvPr id="6" name="頁尾版面配置區 5">
            <a:extLst>
              <a:ext uri="{FF2B5EF4-FFF2-40B4-BE49-F238E27FC236}">
                <a16:creationId xmlns:a16="http://schemas.microsoft.com/office/drawing/2014/main" id="{F18A80E5-5D59-0666-14A7-CADA9CA3F6F7}"/>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8" name="文字方塊 7">
            <a:extLst>
              <a:ext uri="{FF2B5EF4-FFF2-40B4-BE49-F238E27FC236}">
                <a16:creationId xmlns:a16="http://schemas.microsoft.com/office/drawing/2014/main" id="{93DF5770-B28A-51F3-19CA-830C57DF0DEF}"/>
              </a:ext>
            </a:extLst>
          </p:cNvPr>
          <p:cNvSpPr txBox="1"/>
          <p:nvPr/>
        </p:nvSpPr>
        <p:spPr>
          <a:xfrm>
            <a:off x="5328592" y="3882534"/>
            <a:ext cx="1800200" cy="338554"/>
          </a:xfrm>
          <a:prstGeom prst="rect">
            <a:avLst/>
          </a:prstGeom>
          <a:noFill/>
        </p:spPr>
        <p:txBody>
          <a:bodyPr wrap="square">
            <a:spAutoFit/>
          </a:bodyPr>
          <a:lstStyle/>
          <a:p>
            <a:pPr algn="ctr"/>
            <a:r>
              <a:rPr lang="zh-TW" altLang="en-US" sz="1600" b="1">
                <a:solidFill>
                  <a:srgbClr val="FF0000"/>
                </a:solidFill>
              </a:rPr>
              <a:t>Exercise volume</a:t>
            </a:r>
          </a:p>
        </p:txBody>
      </p:sp>
      <p:sp>
        <p:nvSpPr>
          <p:cNvPr id="10" name="文字方塊 9">
            <a:extLst>
              <a:ext uri="{FF2B5EF4-FFF2-40B4-BE49-F238E27FC236}">
                <a16:creationId xmlns:a16="http://schemas.microsoft.com/office/drawing/2014/main" id="{BAF5510D-D8DB-834E-4487-983A9DCF7F8E}"/>
              </a:ext>
            </a:extLst>
          </p:cNvPr>
          <p:cNvSpPr txBox="1"/>
          <p:nvPr/>
        </p:nvSpPr>
        <p:spPr>
          <a:xfrm rot="16200000">
            <a:off x="4457323" y="2850450"/>
            <a:ext cx="1197679" cy="338554"/>
          </a:xfrm>
          <a:prstGeom prst="rect">
            <a:avLst/>
          </a:prstGeom>
          <a:noFill/>
        </p:spPr>
        <p:txBody>
          <a:bodyPr wrap="square">
            <a:spAutoFit/>
          </a:bodyPr>
          <a:lstStyle/>
          <a:p>
            <a:r>
              <a:rPr lang="zh-TW" altLang="en-US" sz="1600" b="1">
                <a:solidFill>
                  <a:srgbClr val="FF0000"/>
                </a:solidFill>
              </a:rPr>
              <a:t>Cholesterol</a:t>
            </a:r>
          </a:p>
        </p:txBody>
      </p:sp>
      <p:sp>
        <p:nvSpPr>
          <p:cNvPr id="12" name="文字方塊 11">
            <a:extLst>
              <a:ext uri="{FF2B5EF4-FFF2-40B4-BE49-F238E27FC236}">
                <a16:creationId xmlns:a16="http://schemas.microsoft.com/office/drawing/2014/main" id="{26759C11-AFE4-92DB-006E-F2F7FBE890E4}"/>
              </a:ext>
            </a:extLst>
          </p:cNvPr>
          <p:cNvSpPr txBox="1"/>
          <p:nvPr/>
        </p:nvSpPr>
        <p:spPr>
          <a:xfrm>
            <a:off x="8298160" y="2276872"/>
            <a:ext cx="954360" cy="276999"/>
          </a:xfrm>
          <a:prstGeom prst="rect">
            <a:avLst/>
          </a:prstGeom>
          <a:noFill/>
        </p:spPr>
        <p:txBody>
          <a:bodyPr wrap="square">
            <a:spAutoFit/>
          </a:bodyPr>
          <a:lstStyle/>
          <a:p>
            <a:pPr algn="ctr"/>
            <a:r>
              <a:rPr lang="en-US" altLang="zh-TW" sz="1200" b="1">
                <a:solidFill>
                  <a:srgbClr val="FF0000"/>
                </a:solidFill>
              </a:rPr>
              <a:t>Age 60~70</a:t>
            </a:r>
            <a:endParaRPr lang="zh-TW" altLang="en-US" sz="1200" b="1">
              <a:solidFill>
                <a:srgbClr val="FF0000"/>
              </a:solidFill>
            </a:endParaRPr>
          </a:p>
        </p:txBody>
      </p:sp>
      <p:sp>
        <p:nvSpPr>
          <p:cNvPr id="13" name="文字方塊 12">
            <a:extLst>
              <a:ext uri="{FF2B5EF4-FFF2-40B4-BE49-F238E27FC236}">
                <a16:creationId xmlns:a16="http://schemas.microsoft.com/office/drawing/2014/main" id="{7B5F41CF-62A6-CA44-ED76-3026D1D23323}"/>
              </a:ext>
            </a:extLst>
          </p:cNvPr>
          <p:cNvSpPr txBox="1"/>
          <p:nvPr/>
        </p:nvSpPr>
        <p:spPr>
          <a:xfrm>
            <a:off x="8073008" y="2741761"/>
            <a:ext cx="954360" cy="276999"/>
          </a:xfrm>
          <a:prstGeom prst="rect">
            <a:avLst/>
          </a:prstGeom>
          <a:noFill/>
        </p:spPr>
        <p:txBody>
          <a:bodyPr wrap="square">
            <a:spAutoFit/>
          </a:bodyPr>
          <a:lstStyle/>
          <a:p>
            <a:pPr algn="ctr"/>
            <a:r>
              <a:rPr lang="en-US" altLang="zh-TW" sz="1200" b="1">
                <a:solidFill>
                  <a:srgbClr val="FF0000"/>
                </a:solidFill>
              </a:rPr>
              <a:t>Age 50~60</a:t>
            </a:r>
            <a:endParaRPr lang="zh-TW" altLang="en-US" sz="1200" b="1">
              <a:solidFill>
                <a:srgbClr val="FF0000"/>
              </a:solidFill>
            </a:endParaRPr>
          </a:p>
        </p:txBody>
      </p:sp>
      <p:sp>
        <p:nvSpPr>
          <p:cNvPr id="14" name="文字方塊 13">
            <a:extLst>
              <a:ext uri="{FF2B5EF4-FFF2-40B4-BE49-F238E27FC236}">
                <a16:creationId xmlns:a16="http://schemas.microsoft.com/office/drawing/2014/main" id="{B2427FB2-F28D-4A26-CE59-29383DB29D80}"/>
              </a:ext>
            </a:extLst>
          </p:cNvPr>
          <p:cNvSpPr txBox="1"/>
          <p:nvPr/>
        </p:nvSpPr>
        <p:spPr>
          <a:xfrm>
            <a:off x="7956376" y="3079993"/>
            <a:ext cx="954360" cy="276999"/>
          </a:xfrm>
          <a:prstGeom prst="rect">
            <a:avLst/>
          </a:prstGeom>
          <a:noFill/>
        </p:spPr>
        <p:txBody>
          <a:bodyPr wrap="square">
            <a:spAutoFit/>
          </a:bodyPr>
          <a:lstStyle/>
          <a:p>
            <a:pPr algn="ctr"/>
            <a:r>
              <a:rPr lang="en-US" altLang="zh-TW" sz="1200" b="1">
                <a:solidFill>
                  <a:srgbClr val="FF0000"/>
                </a:solidFill>
              </a:rPr>
              <a:t>Age 40~50</a:t>
            </a:r>
            <a:endParaRPr lang="zh-TW" altLang="en-US" sz="1200" b="1">
              <a:solidFill>
                <a:srgbClr val="FF0000"/>
              </a:solidFill>
            </a:endParaRPr>
          </a:p>
        </p:txBody>
      </p:sp>
      <p:sp>
        <p:nvSpPr>
          <p:cNvPr id="5" name="投影片編號版面配置區 4">
            <a:extLst>
              <a:ext uri="{FF2B5EF4-FFF2-40B4-BE49-F238E27FC236}">
                <a16:creationId xmlns:a16="http://schemas.microsoft.com/office/drawing/2014/main" id="{F4C3BECC-2E36-F7F6-F0B8-7B36D4C32659}"/>
              </a:ext>
            </a:extLst>
          </p:cNvPr>
          <p:cNvSpPr>
            <a:spLocks noGrp="1"/>
          </p:cNvSpPr>
          <p:nvPr>
            <p:ph type="sldNum" sz="quarter" idx="10"/>
          </p:nvPr>
        </p:nvSpPr>
        <p:spPr/>
        <p:txBody>
          <a:bodyPr/>
          <a:lstStyle/>
          <a:p>
            <a:fld id="{9438BC7D-AD21-4A8F-B78B-3AE750128CD3}" type="slidenum">
              <a:rPr lang="zh-TW" altLang="en-US" smtClean="0"/>
              <a:pPr/>
              <a:t>18</a:t>
            </a:fld>
            <a:r>
              <a:rPr lang="en-US" altLang="zh-TW"/>
              <a:t>/53</a:t>
            </a:r>
            <a:endParaRPr lang="zh-TW" altLang="en-US"/>
          </a:p>
        </p:txBody>
      </p:sp>
    </p:spTree>
    <p:extLst>
      <p:ext uri="{BB962C8B-B14F-4D97-AF65-F5344CB8AC3E}">
        <p14:creationId xmlns:p14="http://schemas.microsoft.com/office/powerpoint/2010/main" val="380500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9E5F7F9-ED86-66F9-7CA5-1E6756B37284}"/>
              </a:ext>
            </a:extLst>
          </p:cNvPr>
          <p:cNvSpPr>
            <a:spLocks noGrp="1"/>
          </p:cNvSpPr>
          <p:nvPr>
            <p:ph type="title"/>
          </p:nvPr>
        </p:nvSpPr>
        <p:spPr/>
        <p:txBody>
          <a:bodyPr/>
          <a:lstStyle/>
          <a:p>
            <a:r>
              <a:rPr lang="en-US" altLang="zh-TW" sz="2800">
                <a:latin typeface="Aptos" panose="020B0004020202020204" pitchFamily="34" charset="0"/>
              </a:rPr>
              <a:t>Problem formulation and IGTD objective</a:t>
            </a:r>
            <a:endParaRPr lang="zh-TW" altLang="en-US" sz="2800">
              <a:latin typeface="Aptos" panose="020B0004020202020204" pitchFamily="34" charset="0"/>
            </a:endParaRPr>
          </a:p>
        </p:txBody>
      </p:sp>
      <p:pic>
        <p:nvPicPr>
          <p:cNvPr id="5" name="圖片 4">
            <a:extLst>
              <a:ext uri="{FF2B5EF4-FFF2-40B4-BE49-F238E27FC236}">
                <a16:creationId xmlns:a16="http://schemas.microsoft.com/office/drawing/2014/main" id="{977185E0-275E-6853-6828-8481B7ADFB1B}"/>
              </a:ext>
            </a:extLst>
          </p:cNvPr>
          <p:cNvPicPr>
            <a:picLocks noChangeAspect="1"/>
          </p:cNvPicPr>
          <p:nvPr/>
        </p:nvPicPr>
        <p:blipFill>
          <a:blip r:embed="rId2"/>
          <a:stretch>
            <a:fillRect/>
          </a:stretch>
        </p:blipFill>
        <p:spPr>
          <a:xfrm>
            <a:off x="1259632" y="1080096"/>
            <a:ext cx="2464222" cy="463727"/>
          </a:xfrm>
          <a:prstGeom prst="rect">
            <a:avLst/>
          </a:prstGeom>
        </p:spPr>
      </p:pic>
      <p:pic>
        <p:nvPicPr>
          <p:cNvPr id="7" name="圖片 6">
            <a:extLst>
              <a:ext uri="{FF2B5EF4-FFF2-40B4-BE49-F238E27FC236}">
                <a16:creationId xmlns:a16="http://schemas.microsoft.com/office/drawing/2014/main" id="{E032BFC8-D8E1-83E2-64E7-374C45E74322}"/>
              </a:ext>
            </a:extLst>
          </p:cNvPr>
          <p:cNvPicPr>
            <a:picLocks noChangeAspect="1"/>
          </p:cNvPicPr>
          <p:nvPr/>
        </p:nvPicPr>
        <p:blipFill>
          <a:blip r:embed="rId3"/>
          <a:stretch>
            <a:fillRect/>
          </a:stretch>
        </p:blipFill>
        <p:spPr>
          <a:xfrm>
            <a:off x="4572000" y="1054236"/>
            <a:ext cx="2370722" cy="489869"/>
          </a:xfrm>
          <a:prstGeom prst="rect">
            <a:avLst/>
          </a:prstGeom>
        </p:spPr>
      </p:pic>
      <p:pic>
        <p:nvPicPr>
          <p:cNvPr id="9" name="圖片 8">
            <a:extLst>
              <a:ext uri="{FF2B5EF4-FFF2-40B4-BE49-F238E27FC236}">
                <a16:creationId xmlns:a16="http://schemas.microsoft.com/office/drawing/2014/main" id="{6B28B3FD-0F62-890A-43FA-6940DB21E3F7}"/>
              </a:ext>
            </a:extLst>
          </p:cNvPr>
          <p:cNvPicPr>
            <a:picLocks noChangeAspect="1"/>
          </p:cNvPicPr>
          <p:nvPr/>
        </p:nvPicPr>
        <p:blipFill>
          <a:blip r:embed="rId4"/>
          <a:stretch>
            <a:fillRect/>
          </a:stretch>
        </p:blipFill>
        <p:spPr>
          <a:xfrm>
            <a:off x="1078654" y="2253295"/>
            <a:ext cx="6691593" cy="479713"/>
          </a:xfrm>
          <a:prstGeom prst="rect">
            <a:avLst/>
          </a:prstGeom>
        </p:spPr>
      </p:pic>
      <p:pic>
        <p:nvPicPr>
          <p:cNvPr id="11" name="圖片 10">
            <a:extLst>
              <a:ext uri="{FF2B5EF4-FFF2-40B4-BE49-F238E27FC236}">
                <a16:creationId xmlns:a16="http://schemas.microsoft.com/office/drawing/2014/main" id="{061659AC-051E-814D-F0B5-49C012237F2B}"/>
              </a:ext>
            </a:extLst>
          </p:cNvPr>
          <p:cNvPicPr>
            <a:picLocks noChangeAspect="1"/>
          </p:cNvPicPr>
          <p:nvPr/>
        </p:nvPicPr>
        <p:blipFill>
          <a:blip r:embed="rId5"/>
          <a:stretch>
            <a:fillRect/>
          </a:stretch>
        </p:blipFill>
        <p:spPr>
          <a:xfrm>
            <a:off x="930143" y="2652318"/>
            <a:ext cx="6938168" cy="716992"/>
          </a:xfrm>
          <a:prstGeom prst="rect">
            <a:avLst/>
          </a:prstGeom>
        </p:spPr>
      </p:pic>
      <p:pic>
        <p:nvPicPr>
          <p:cNvPr id="6" name="圖片 5">
            <a:extLst>
              <a:ext uri="{FF2B5EF4-FFF2-40B4-BE49-F238E27FC236}">
                <a16:creationId xmlns:a16="http://schemas.microsoft.com/office/drawing/2014/main" id="{5A859F59-53E5-1284-5E1F-A0343DD8AD58}"/>
              </a:ext>
            </a:extLst>
          </p:cNvPr>
          <p:cNvPicPr>
            <a:picLocks noChangeAspect="1"/>
          </p:cNvPicPr>
          <p:nvPr/>
        </p:nvPicPr>
        <p:blipFill>
          <a:blip r:embed="rId6"/>
          <a:stretch>
            <a:fillRect/>
          </a:stretch>
        </p:blipFill>
        <p:spPr>
          <a:xfrm>
            <a:off x="2051718" y="3915580"/>
            <a:ext cx="4457143" cy="438095"/>
          </a:xfrm>
          <a:prstGeom prst="rect">
            <a:avLst/>
          </a:prstGeom>
        </p:spPr>
      </p:pic>
      <p:pic>
        <p:nvPicPr>
          <p:cNvPr id="10" name="圖片 9">
            <a:extLst>
              <a:ext uri="{FF2B5EF4-FFF2-40B4-BE49-F238E27FC236}">
                <a16:creationId xmlns:a16="http://schemas.microsoft.com/office/drawing/2014/main" id="{06B40705-5AB2-E8BD-7E54-21AA1771551E}"/>
              </a:ext>
            </a:extLst>
          </p:cNvPr>
          <p:cNvPicPr>
            <a:picLocks noChangeAspect="1"/>
          </p:cNvPicPr>
          <p:nvPr/>
        </p:nvPicPr>
        <p:blipFill>
          <a:blip r:embed="rId7"/>
          <a:stretch>
            <a:fillRect/>
          </a:stretch>
        </p:blipFill>
        <p:spPr>
          <a:xfrm>
            <a:off x="2146955" y="4527567"/>
            <a:ext cx="4266667" cy="419048"/>
          </a:xfrm>
          <a:prstGeom prst="rect">
            <a:avLst/>
          </a:prstGeom>
        </p:spPr>
      </p:pic>
      <p:pic>
        <p:nvPicPr>
          <p:cNvPr id="14" name="圖片 13">
            <a:extLst>
              <a:ext uri="{FF2B5EF4-FFF2-40B4-BE49-F238E27FC236}">
                <a16:creationId xmlns:a16="http://schemas.microsoft.com/office/drawing/2014/main" id="{2A393017-FD11-6720-D1B5-8A52B7A1A7DA}"/>
              </a:ext>
            </a:extLst>
          </p:cNvPr>
          <p:cNvPicPr>
            <a:picLocks noChangeAspect="1"/>
          </p:cNvPicPr>
          <p:nvPr/>
        </p:nvPicPr>
        <p:blipFill>
          <a:blip r:embed="rId8"/>
          <a:stretch>
            <a:fillRect/>
          </a:stretch>
        </p:blipFill>
        <p:spPr>
          <a:xfrm>
            <a:off x="1619672" y="5217065"/>
            <a:ext cx="5599197" cy="1121678"/>
          </a:xfrm>
          <a:prstGeom prst="rect">
            <a:avLst/>
          </a:prstGeom>
        </p:spPr>
      </p:pic>
      <p:sp>
        <p:nvSpPr>
          <p:cNvPr id="3" name="頁尾版面配置區 2">
            <a:extLst>
              <a:ext uri="{FF2B5EF4-FFF2-40B4-BE49-F238E27FC236}">
                <a16:creationId xmlns:a16="http://schemas.microsoft.com/office/drawing/2014/main" id="{B70B78DC-311C-85C5-039D-1D07630FE84D}"/>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4" name="投影片編號版面配置區 3">
            <a:extLst>
              <a:ext uri="{FF2B5EF4-FFF2-40B4-BE49-F238E27FC236}">
                <a16:creationId xmlns:a16="http://schemas.microsoft.com/office/drawing/2014/main" id="{A9138BDF-691F-E2D8-8A42-49FA9C12B50E}"/>
              </a:ext>
            </a:extLst>
          </p:cNvPr>
          <p:cNvSpPr>
            <a:spLocks noGrp="1"/>
          </p:cNvSpPr>
          <p:nvPr>
            <p:ph type="sldNum" sz="quarter" idx="12"/>
          </p:nvPr>
        </p:nvSpPr>
        <p:spPr/>
        <p:txBody>
          <a:bodyPr/>
          <a:lstStyle/>
          <a:p>
            <a:pPr>
              <a:defRPr/>
            </a:pPr>
            <a:fld id="{2087E945-3302-46EC-A8AF-D3936530EEE2}" type="slidenum">
              <a:rPr lang="en-US" altLang="zh-TW" smtClean="0"/>
              <a:pPr>
                <a:defRPr/>
              </a:pPr>
              <a:t>19</a:t>
            </a:fld>
            <a:r>
              <a:rPr lang="en-US" altLang="zh-TW"/>
              <a:t>/53</a:t>
            </a:r>
            <a:endParaRPr lang="en-US" altLang="zh-TW" dirty="0"/>
          </a:p>
        </p:txBody>
      </p:sp>
    </p:spTree>
    <p:extLst>
      <p:ext uri="{BB962C8B-B14F-4D97-AF65-F5344CB8AC3E}">
        <p14:creationId xmlns:p14="http://schemas.microsoft.com/office/powerpoint/2010/main" val="55554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2"/>
          <p:cNvSpPr>
            <a:spLocks noGrp="1"/>
          </p:cNvSpPr>
          <p:nvPr>
            <p:ph type="title"/>
          </p:nvPr>
        </p:nvSpPr>
        <p:spPr/>
        <p:txBody>
          <a:bodyPr/>
          <a:lstStyle/>
          <a:p>
            <a:pPr eaLnBrk="1" hangingPunct="1"/>
            <a:r>
              <a:rPr lang="en-US" altLang="zh-TW"/>
              <a:t>Outline</a:t>
            </a:r>
            <a:endParaRPr lang="zh-TW" altLang="en-US" dirty="0"/>
          </a:p>
        </p:txBody>
      </p:sp>
      <p:sp>
        <p:nvSpPr>
          <p:cNvPr id="6147" name="內容版面配置區 1"/>
          <p:cNvSpPr>
            <a:spLocks noGrp="1"/>
          </p:cNvSpPr>
          <p:nvPr>
            <p:ph idx="1"/>
          </p:nvPr>
        </p:nvSpPr>
        <p:spPr>
          <a:xfrm>
            <a:off x="306896" y="1052736"/>
            <a:ext cx="8229600" cy="5400600"/>
          </a:xfrm>
        </p:spPr>
        <p:txBody>
          <a:bodyPr>
            <a:noAutofit/>
          </a:bodyPr>
          <a:lstStyle/>
          <a:p>
            <a:pPr>
              <a:lnSpc>
                <a:spcPts val="3120"/>
              </a:lnSpc>
              <a:defRPr/>
            </a:pPr>
            <a:r>
              <a:rPr lang="en-US" altLang="zh-TW" sz="2600" b="1"/>
              <a:t>Introduction: </a:t>
            </a:r>
            <a:r>
              <a:rPr lang="en-US" altLang="zh-TW" sz="2000" b="1">
                <a:solidFill>
                  <a:srgbClr val="0000FF"/>
                </a:solidFill>
              </a:rPr>
              <a:t>Convolutional Neural Network (CNN)</a:t>
            </a:r>
            <a:endParaRPr lang="en-US" altLang="zh-TW" sz="2000" b="1"/>
          </a:p>
          <a:p>
            <a:pPr>
              <a:lnSpc>
                <a:spcPts val="3120"/>
              </a:lnSpc>
              <a:defRPr/>
            </a:pPr>
            <a:r>
              <a:rPr lang="en-US" altLang="zh-TW" sz="2600" b="1"/>
              <a:t>Background: Literature Review</a:t>
            </a:r>
            <a:endParaRPr lang="en-US" altLang="zh-TW" sz="2600" b="1" dirty="0"/>
          </a:p>
          <a:p>
            <a:pPr lvl="1">
              <a:lnSpc>
                <a:spcPts val="3120"/>
              </a:lnSpc>
              <a:defRPr/>
            </a:pPr>
            <a:r>
              <a:rPr lang="en-US" altLang="zh-TW" sz="2000" b="1">
                <a:solidFill>
                  <a:srgbClr val="0000FF"/>
                </a:solidFill>
                <a:latin typeface="+mj-ea"/>
              </a:rPr>
              <a:t>Tabular-to-Image Methods for Deep Learning</a:t>
            </a:r>
          </a:p>
          <a:p>
            <a:pPr lvl="1">
              <a:lnSpc>
                <a:spcPts val="3120"/>
              </a:lnSpc>
              <a:defRPr/>
            </a:pPr>
            <a:r>
              <a:rPr lang="en-US" altLang="zh-TW" sz="2000" b="1">
                <a:solidFill>
                  <a:srgbClr val="0000FF"/>
                </a:solidFill>
              </a:rPr>
              <a:t>Image </a:t>
            </a:r>
            <a:r>
              <a:rPr lang="en-US" altLang="zh-TW" sz="2000" b="1" dirty="0">
                <a:solidFill>
                  <a:srgbClr val="0000FF"/>
                </a:solidFill>
              </a:rPr>
              <a:t>Generator for </a:t>
            </a:r>
            <a:r>
              <a:rPr lang="en-US" altLang="zh-TW" sz="2000" b="1">
                <a:solidFill>
                  <a:srgbClr val="0000FF"/>
                </a:solidFill>
              </a:rPr>
              <a:t>Tabular Data (IGTD) </a:t>
            </a:r>
          </a:p>
          <a:p>
            <a:pPr lvl="1">
              <a:lnSpc>
                <a:spcPts val="3120"/>
              </a:lnSpc>
              <a:defRPr/>
            </a:pPr>
            <a:r>
              <a:rPr lang="en-US" altLang="zh-TW" sz="2000" b="1">
                <a:solidFill>
                  <a:srgbClr val="0000FF"/>
                </a:solidFill>
              </a:rPr>
              <a:t>Motivation: Supervised Topology for Biological Data Tables</a:t>
            </a:r>
          </a:p>
          <a:p>
            <a:pPr>
              <a:lnSpc>
                <a:spcPts val="3120"/>
              </a:lnSpc>
              <a:defRPr/>
            </a:pPr>
            <a:r>
              <a:rPr lang="en-US" altLang="zh-TW" sz="2600" b="1"/>
              <a:t>Method: </a:t>
            </a:r>
            <a:r>
              <a:rPr lang="en-US" altLang="zh-TW" sz="2000" b="1">
                <a:solidFill>
                  <a:srgbClr val="0000FF"/>
                </a:solidFill>
              </a:rPr>
              <a:t>Supervised IGTD via Between-class Correlation</a:t>
            </a:r>
          </a:p>
          <a:p>
            <a:pPr>
              <a:lnSpc>
                <a:spcPts val="3120"/>
              </a:lnSpc>
              <a:defRPr/>
            </a:pPr>
            <a:r>
              <a:rPr lang="en-US" altLang="zh-TW" sz="2600" b="1"/>
              <a:t>Theoretical Properties</a:t>
            </a:r>
          </a:p>
          <a:p>
            <a:pPr>
              <a:lnSpc>
                <a:spcPts val="3120"/>
              </a:lnSpc>
              <a:defRPr/>
            </a:pPr>
            <a:r>
              <a:rPr lang="en-US" altLang="zh-TW" sz="2600" b="1"/>
              <a:t>Simulation Studies</a:t>
            </a:r>
          </a:p>
          <a:p>
            <a:pPr>
              <a:lnSpc>
                <a:spcPts val="3120"/>
              </a:lnSpc>
              <a:defRPr/>
            </a:pPr>
            <a:r>
              <a:rPr lang="en-US" altLang="zh-TW" sz="2600" b="1"/>
              <a:t>Real Data Analysis</a:t>
            </a:r>
          </a:p>
          <a:p>
            <a:pPr>
              <a:lnSpc>
                <a:spcPts val="3120"/>
              </a:lnSpc>
              <a:defRPr/>
            </a:pPr>
            <a:r>
              <a:rPr lang="en-US" altLang="zh-TW" sz="2800" b="1"/>
              <a:t>Concluding Remarks</a:t>
            </a:r>
            <a:endParaRPr lang="en-US" altLang="zh-TW" sz="2600" b="1"/>
          </a:p>
        </p:txBody>
      </p:sp>
      <p:sp>
        <p:nvSpPr>
          <p:cNvPr id="2" name="頁尾版面配置區 1">
            <a:extLst>
              <a:ext uri="{FF2B5EF4-FFF2-40B4-BE49-F238E27FC236}">
                <a16:creationId xmlns:a16="http://schemas.microsoft.com/office/drawing/2014/main" id="{25EF932A-5FE0-2AF9-2D65-6D396A8508DA}"/>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3" name="投影片編號版面配置區 2">
            <a:extLst>
              <a:ext uri="{FF2B5EF4-FFF2-40B4-BE49-F238E27FC236}">
                <a16:creationId xmlns:a16="http://schemas.microsoft.com/office/drawing/2014/main" id="{CB629ACF-D898-2529-9B56-E940852203BE}"/>
              </a:ext>
            </a:extLst>
          </p:cNvPr>
          <p:cNvSpPr>
            <a:spLocks noGrp="1"/>
          </p:cNvSpPr>
          <p:nvPr>
            <p:ph type="sldNum" sz="quarter" idx="12"/>
          </p:nvPr>
        </p:nvSpPr>
        <p:spPr/>
        <p:txBody>
          <a:bodyPr/>
          <a:lstStyle/>
          <a:p>
            <a:pPr>
              <a:defRPr/>
            </a:pPr>
            <a:fld id="{8416CEBA-2FC2-4A72-90FF-CBCC19CEBAD4}" type="slidenum">
              <a:rPr lang="en-US" altLang="zh-TW" smtClean="0"/>
              <a:pPr>
                <a:defRPr/>
              </a:pPr>
              <a:t>2</a:t>
            </a:fld>
            <a:r>
              <a:rPr lang="en-US" altLang="zh-TW"/>
              <a:t>/53</a:t>
            </a:r>
            <a:endParaRPr lang="en-US" altLang="zh-TW" dirty="0"/>
          </a:p>
        </p:txBody>
      </p:sp>
    </p:spTree>
    <p:extLst>
      <p:ext uri="{BB962C8B-B14F-4D97-AF65-F5344CB8AC3E}">
        <p14:creationId xmlns:p14="http://schemas.microsoft.com/office/powerpoint/2010/main" val="194676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14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14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648EDA1-DC5F-FE27-97E1-559ED333AE7B}"/>
              </a:ext>
            </a:extLst>
          </p:cNvPr>
          <p:cNvSpPr>
            <a:spLocks noGrp="1"/>
          </p:cNvSpPr>
          <p:nvPr>
            <p:ph type="title"/>
          </p:nvPr>
        </p:nvSpPr>
        <p:spPr/>
        <p:txBody>
          <a:bodyPr/>
          <a:lstStyle/>
          <a:p>
            <a:r>
              <a:rPr lang="en-US" altLang="zh-TW" sz="3000">
                <a:latin typeface="Aptos" panose="020B0004020202020204" pitchFamily="34" charset="0"/>
              </a:rPr>
              <a:t>Method: class-centroid matrix</a:t>
            </a:r>
            <a:br>
              <a:rPr lang="en-US" altLang="zh-TW" sz="3000">
                <a:latin typeface="Aptos" panose="020B0004020202020204" pitchFamily="34" charset="0"/>
              </a:rPr>
            </a:br>
            <a:r>
              <a:rPr lang="en-US" altLang="zh-TW" sz="3000">
                <a:latin typeface="Aptos" panose="020B0004020202020204" pitchFamily="34" charset="0"/>
              </a:rPr>
              <a:t>The supervised IGTD (S-IGTD)</a:t>
            </a:r>
            <a:endParaRPr lang="zh-TW" altLang="en-US" sz="3000">
              <a:latin typeface="Aptos" panose="020B0004020202020204" pitchFamily="34" charset="0"/>
            </a:endParaRPr>
          </a:p>
        </p:txBody>
      </p:sp>
      <p:pic>
        <p:nvPicPr>
          <p:cNvPr id="4" name="圖片 3">
            <a:extLst>
              <a:ext uri="{FF2B5EF4-FFF2-40B4-BE49-F238E27FC236}">
                <a16:creationId xmlns:a16="http://schemas.microsoft.com/office/drawing/2014/main" id="{33FDAF1D-3A9C-72C6-C198-EE600F1B3FAB}"/>
              </a:ext>
            </a:extLst>
          </p:cNvPr>
          <p:cNvPicPr>
            <a:picLocks noChangeAspect="1"/>
          </p:cNvPicPr>
          <p:nvPr/>
        </p:nvPicPr>
        <p:blipFill>
          <a:blip r:embed="rId3"/>
          <a:stretch>
            <a:fillRect/>
          </a:stretch>
        </p:blipFill>
        <p:spPr>
          <a:xfrm>
            <a:off x="7404309" y="4274002"/>
            <a:ext cx="1352702" cy="1859602"/>
          </a:xfrm>
          <a:prstGeom prst="rect">
            <a:avLst/>
          </a:prstGeom>
        </p:spPr>
      </p:pic>
      <p:sp>
        <p:nvSpPr>
          <p:cNvPr id="5" name="矩形 4">
            <a:extLst>
              <a:ext uri="{FF2B5EF4-FFF2-40B4-BE49-F238E27FC236}">
                <a16:creationId xmlns:a16="http://schemas.microsoft.com/office/drawing/2014/main" id="{BD99E629-AA9F-4296-5AA9-2D305BD5A905}"/>
              </a:ext>
            </a:extLst>
          </p:cNvPr>
          <p:cNvSpPr/>
          <p:nvPr/>
        </p:nvSpPr>
        <p:spPr>
          <a:xfrm>
            <a:off x="7403006" y="4398486"/>
            <a:ext cx="1352702" cy="59713"/>
          </a:xfrm>
          <a:prstGeom prst="rect">
            <a:avLst/>
          </a:prstGeom>
          <a:noFill/>
          <a:ln w="1270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矩形 5">
            <a:extLst>
              <a:ext uri="{FF2B5EF4-FFF2-40B4-BE49-F238E27FC236}">
                <a16:creationId xmlns:a16="http://schemas.microsoft.com/office/drawing/2014/main" id="{6BD373E0-0CCF-8A13-8F0D-3187B60DB87C}"/>
              </a:ext>
            </a:extLst>
          </p:cNvPr>
          <p:cNvSpPr/>
          <p:nvPr/>
        </p:nvSpPr>
        <p:spPr>
          <a:xfrm>
            <a:off x="7403164" y="6079750"/>
            <a:ext cx="1352702" cy="45719"/>
          </a:xfrm>
          <a:prstGeom prst="rect">
            <a:avLst/>
          </a:prstGeom>
          <a:noFill/>
          <a:ln w="1270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矩形 6">
            <a:extLst>
              <a:ext uri="{FF2B5EF4-FFF2-40B4-BE49-F238E27FC236}">
                <a16:creationId xmlns:a16="http://schemas.microsoft.com/office/drawing/2014/main" id="{8CD4A8A7-D4B6-D571-C2FB-7F63CA1D70DC}"/>
              </a:ext>
            </a:extLst>
          </p:cNvPr>
          <p:cNvSpPr/>
          <p:nvPr/>
        </p:nvSpPr>
        <p:spPr>
          <a:xfrm>
            <a:off x="7336716" y="4011646"/>
            <a:ext cx="1401281" cy="307777"/>
          </a:xfrm>
          <a:prstGeom prst="rect">
            <a:avLst/>
          </a:prstGeom>
        </p:spPr>
        <p:txBody>
          <a:bodyPr wrap="none">
            <a:spAutoFit/>
          </a:bodyPr>
          <a:lstStyle/>
          <a:p>
            <a:r>
              <a:rPr lang="en-US" sz="1400" b="1">
                <a:solidFill>
                  <a:srgbClr val="800000"/>
                </a:solidFill>
              </a:rPr>
              <a:t>Structured data</a:t>
            </a:r>
          </a:p>
        </p:txBody>
      </p:sp>
      <p:sp>
        <p:nvSpPr>
          <p:cNvPr id="8" name="矩形 7">
            <a:extLst>
              <a:ext uri="{FF2B5EF4-FFF2-40B4-BE49-F238E27FC236}">
                <a16:creationId xmlns:a16="http://schemas.microsoft.com/office/drawing/2014/main" id="{4B5F1F34-4764-EEBE-32F3-86B93E46AED9}"/>
              </a:ext>
            </a:extLst>
          </p:cNvPr>
          <p:cNvSpPr/>
          <p:nvPr/>
        </p:nvSpPr>
        <p:spPr>
          <a:xfrm>
            <a:off x="7498403" y="4747198"/>
            <a:ext cx="1252266" cy="1015663"/>
          </a:xfrm>
          <a:prstGeom prst="rect">
            <a:avLst/>
          </a:prstGeom>
        </p:spPr>
        <p:txBody>
          <a:bodyPr wrap="none">
            <a:spAutoFit/>
          </a:bodyPr>
          <a:lstStyle/>
          <a:p>
            <a:pPr algn="ctr"/>
            <a:r>
              <a:rPr lang="en-US" sz="1400" b="1" i="1" dirty="0">
                <a:solidFill>
                  <a:srgbClr val="0000FF"/>
                </a:solidFill>
                <a:latin typeface="+mn-lt"/>
              </a:rPr>
              <a:t>n</a:t>
            </a:r>
            <a:r>
              <a:rPr lang="en-US" sz="1400" b="1" dirty="0">
                <a:solidFill>
                  <a:srgbClr val="0000FF"/>
                </a:solidFill>
                <a:latin typeface="+mn-lt"/>
              </a:rPr>
              <a:t> samples</a:t>
            </a:r>
          </a:p>
          <a:p>
            <a:pPr algn="ctr"/>
            <a:r>
              <a:rPr lang="en-US" sz="1400" b="1" dirty="0">
                <a:solidFill>
                  <a:srgbClr val="0000FF"/>
                </a:solidFill>
                <a:latin typeface="+mn-lt"/>
              </a:rPr>
              <a:t>by </a:t>
            </a:r>
            <a:r>
              <a:rPr lang="en-US" sz="1400" b="1" i="1">
                <a:solidFill>
                  <a:srgbClr val="0000FF"/>
                </a:solidFill>
                <a:latin typeface="+mn-lt"/>
              </a:rPr>
              <a:t>p</a:t>
            </a:r>
            <a:r>
              <a:rPr lang="en-US" sz="1400" b="1">
                <a:solidFill>
                  <a:srgbClr val="0000FF"/>
                </a:solidFill>
                <a:latin typeface="+mn-lt"/>
              </a:rPr>
              <a:t> variables</a:t>
            </a:r>
          </a:p>
          <a:p>
            <a:pPr algn="ctr"/>
            <a:r>
              <a:rPr lang="en-US" sz="3200" b="1" i="1">
                <a:solidFill>
                  <a:srgbClr val="0000FF"/>
                </a:solidFill>
                <a:latin typeface="+mn-lt"/>
              </a:rPr>
              <a:t>X</a:t>
            </a:r>
            <a:endParaRPr lang="en-US" sz="1400" b="1" i="1" dirty="0">
              <a:solidFill>
                <a:srgbClr val="0000FF"/>
              </a:solidFill>
              <a:latin typeface="+mn-lt"/>
            </a:endParaRPr>
          </a:p>
        </p:txBody>
      </p:sp>
      <p:sp>
        <p:nvSpPr>
          <p:cNvPr id="9" name="矩形 8">
            <a:extLst>
              <a:ext uri="{FF2B5EF4-FFF2-40B4-BE49-F238E27FC236}">
                <a16:creationId xmlns:a16="http://schemas.microsoft.com/office/drawing/2014/main" id="{97F0C2D7-D144-D2F2-47E7-94E7EF4681A9}"/>
              </a:ext>
            </a:extLst>
          </p:cNvPr>
          <p:cNvSpPr/>
          <p:nvPr/>
        </p:nvSpPr>
        <p:spPr>
          <a:xfrm>
            <a:off x="6219238" y="4360263"/>
            <a:ext cx="127011" cy="45772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0746C0C3-5245-5FD0-89D7-629C4A8E509B}"/>
              </a:ext>
            </a:extLst>
          </p:cNvPr>
          <p:cNvSpPr/>
          <p:nvPr/>
        </p:nvSpPr>
        <p:spPr>
          <a:xfrm>
            <a:off x="6219238" y="4816933"/>
            <a:ext cx="127011" cy="706882"/>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09C9AF23-140D-3987-851F-5A9CC4413435}"/>
              </a:ext>
            </a:extLst>
          </p:cNvPr>
          <p:cNvSpPr/>
          <p:nvPr/>
        </p:nvSpPr>
        <p:spPr>
          <a:xfrm>
            <a:off x="6219238" y="5523814"/>
            <a:ext cx="127011" cy="616698"/>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984E3711-0DA7-FB25-DF14-7895479F1F25}"/>
              </a:ext>
            </a:extLst>
          </p:cNvPr>
          <p:cNvSpPr/>
          <p:nvPr/>
        </p:nvSpPr>
        <p:spPr>
          <a:xfrm>
            <a:off x="5208342" y="4353355"/>
            <a:ext cx="127011" cy="1780249"/>
          </a:xfrm>
          <a:prstGeom prst="rect">
            <a:avLst/>
          </a:prstGeom>
          <a:gradFill flip="none" rotWithShape="1">
            <a:gsLst>
              <a:gs pos="0">
                <a:schemeClr val="tx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a:extLst>
              <a:ext uri="{FF2B5EF4-FFF2-40B4-BE49-F238E27FC236}">
                <a16:creationId xmlns:a16="http://schemas.microsoft.com/office/drawing/2014/main" id="{D0536280-B9A4-8110-3CEB-B482EA2BAA91}"/>
              </a:ext>
            </a:extLst>
          </p:cNvPr>
          <p:cNvSpPr/>
          <p:nvPr/>
        </p:nvSpPr>
        <p:spPr>
          <a:xfrm>
            <a:off x="4833788" y="3948578"/>
            <a:ext cx="917239" cy="430887"/>
          </a:xfrm>
          <a:prstGeom prst="rect">
            <a:avLst/>
          </a:prstGeom>
        </p:spPr>
        <p:txBody>
          <a:bodyPr wrap="none">
            <a:spAutoFit/>
          </a:bodyPr>
          <a:lstStyle/>
          <a:p>
            <a:pPr algn="ctr"/>
            <a:r>
              <a:rPr lang="en-US" sz="1050" b="1">
                <a:solidFill>
                  <a:srgbClr val="800000"/>
                </a:solidFill>
              </a:rPr>
              <a:t>Continuous </a:t>
            </a:r>
          </a:p>
          <a:p>
            <a:pPr algn="ctr"/>
            <a:r>
              <a:rPr lang="en-US" sz="1050" b="1">
                <a:solidFill>
                  <a:srgbClr val="800000"/>
                </a:solidFill>
              </a:rPr>
              <a:t>Response</a:t>
            </a:r>
          </a:p>
        </p:txBody>
      </p:sp>
      <p:sp>
        <p:nvSpPr>
          <p:cNvPr id="14" name="矩形 13">
            <a:extLst>
              <a:ext uri="{FF2B5EF4-FFF2-40B4-BE49-F238E27FC236}">
                <a16:creationId xmlns:a16="http://schemas.microsoft.com/office/drawing/2014/main" id="{4D19084F-DAF5-7AF8-D69A-9F18B3761F4C}"/>
              </a:ext>
            </a:extLst>
          </p:cNvPr>
          <p:cNvSpPr/>
          <p:nvPr/>
        </p:nvSpPr>
        <p:spPr>
          <a:xfrm>
            <a:off x="5871755" y="4046848"/>
            <a:ext cx="883575" cy="261610"/>
          </a:xfrm>
          <a:prstGeom prst="rect">
            <a:avLst/>
          </a:prstGeom>
        </p:spPr>
        <p:txBody>
          <a:bodyPr wrap="none">
            <a:spAutoFit/>
          </a:bodyPr>
          <a:lstStyle/>
          <a:p>
            <a:r>
              <a:rPr lang="en-US" sz="1050" b="1">
                <a:solidFill>
                  <a:srgbClr val="800000"/>
                </a:solidFill>
              </a:rPr>
              <a:t>Class labels</a:t>
            </a:r>
          </a:p>
        </p:txBody>
      </p:sp>
      <p:sp>
        <p:nvSpPr>
          <p:cNvPr id="15" name="文字方塊 14">
            <a:extLst>
              <a:ext uri="{FF2B5EF4-FFF2-40B4-BE49-F238E27FC236}">
                <a16:creationId xmlns:a16="http://schemas.microsoft.com/office/drawing/2014/main" id="{183C30D0-4145-B1BD-E0C8-8EFBF58A9411}"/>
              </a:ext>
            </a:extLst>
          </p:cNvPr>
          <p:cNvSpPr txBox="1"/>
          <p:nvPr/>
        </p:nvSpPr>
        <p:spPr>
          <a:xfrm>
            <a:off x="6608010" y="4785653"/>
            <a:ext cx="609275" cy="769441"/>
          </a:xfrm>
          <a:prstGeom prst="rect">
            <a:avLst/>
          </a:prstGeom>
          <a:noFill/>
        </p:spPr>
        <p:txBody>
          <a:bodyPr wrap="square">
            <a:spAutoFit/>
          </a:bodyPr>
          <a:lstStyle/>
          <a:p>
            <a:r>
              <a:rPr lang="zh-TW" altLang="en-US" sz="4400" b="1">
                <a:solidFill>
                  <a:srgbClr val="C00000"/>
                </a:solidFill>
              </a:rPr>
              <a:t>+</a:t>
            </a:r>
          </a:p>
        </p:txBody>
      </p:sp>
      <p:sp>
        <p:nvSpPr>
          <p:cNvPr id="16" name="矩形 15">
            <a:extLst>
              <a:ext uri="{FF2B5EF4-FFF2-40B4-BE49-F238E27FC236}">
                <a16:creationId xmlns:a16="http://schemas.microsoft.com/office/drawing/2014/main" id="{DB22970B-2D2E-BA3B-B083-59DEEEC74F70}"/>
              </a:ext>
            </a:extLst>
          </p:cNvPr>
          <p:cNvSpPr/>
          <p:nvPr/>
        </p:nvSpPr>
        <p:spPr>
          <a:xfrm>
            <a:off x="5798463" y="6130767"/>
            <a:ext cx="1221809" cy="307777"/>
          </a:xfrm>
          <a:prstGeom prst="rect">
            <a:avLst/>
          </a:prstGeom>
        </p:spPr>
        <p:txBody>
          <a:bodyPr wrap="none">
            <a:spAutoFit/>
          </a:bodyPr>
          <a:lstStyle/>
          <a:p>
            <a:pPr algn="ctr"/>
            <a:r>
              <a:rPr lang="en-US" sz="1400" b="1">
                <a:solidFill>
                  <a:srgbClr val="0000FF"/>
                </a:solidFill>
              </a:rPr>
              <a:t>Classification</a:t>
            </a:r>
          </a:p>
        </p:txBody>
      </p:sp>
      <p:sp>
        <p:nvSpPr>
          <p:cNvPr id="18" name="矩形 17">
            <a:extLst>
              <a:ext uri="{FF2B5EF4-FFF2-40B4-BE49-F238E27FC236}">
                <a16:creationId xmlns:a16="http://schemas.microsoft.com/office/drawing/2014/main" id="{EF12B005-738D-F701-13CF-D9083AE8F501}"/>
              </a:ext>
            </a:extLst>
          </p:cNvPr>
          <p:cNvSpPr/>
          <p:nvPr/>
        </p:nvSpPr>
        <p:spPr>
          <a:xfrm>
            <a:off x="4630750" y="6123859"/>
            <a:ext cx="1021370" cy="307777"/>
          </a:xfrm>
          <a:prstGeom prst="rect">
            <a:avLst/>
          </a:prstGeom>
        </p:spPr>
        <p:txBody>
          <a:bodyPr wrap="none">
            <a:spAutoFit/>
          </a:bodyPr>
          <a:lstStyle/>
          <a:p>
            <a:pPr algn="ctr"/>
            <a:r>
              <a:rPr lang="en-US" sz="1400" b="1">
                <a:solidFill>
                  <a:srgbClr val="0000FF"/>
                </a:solidFill>
              </a:rPr>
              <a:t>Regression</a:t>
            </a:r>
          </a:p>
        </p:txBody>
      </p:sp>
      <p:sp>
        <p:nvSpPr>
          <p:cNvPr id="20" name="文字方塊 19">
            <a:extLst>
              <a:ext uri="{FF2B5EF4-FFF2-40B4-BE49-F238E27FC236}">
                <a16:creationId xmlns:a16="http://schemas.microsoft.com/office/drawing/2014/main" id="{3EC48FAD-4B88-BAD8-FF38-A0FD7236006E}"/>
              </a:ext>
            </a:extLst>
          </p:cNvPr>
          <p:cNvSpPr txBox="1"/>
          <p:nvPr/>
        </p:nvSpPr>
        <p:spPr>
          <a:xfrm>
            <a:off x="4788024" y="5041620"/>
            <a:ext cx="409666" cy="461665"/>
          </a:xfrm>
          <a:prstGeom prst="rect">
            <a:avLst/>
          </a:prstGeom>
          <a:noFill/>
        </p:spPr>
        <p:txBody>
          <a:bodyPr wrap="square">
            <a:spAutoFit/>
          </a:bodyPr>
          <a:lstStyle/>
          <a:p>
            <a:r>
              <a:rPr lang="en-US" altLang="zh-TW" sz="2400" b="1" i="1">
                <a:solidFill>
                  <a:srgbClr val="0000FF"/>
                </a:solidFill>
                <a:latin typeface="+mn-lt"/>
              </a:rPr>
              <a:t>y</a:t>
            </a:r>
            <a:r>
              <a:rPr lang="en-US" altLang="zh-TW" sz="2400" b="1" i="1" baseline="-25000">
                <a:solidFill>
                  <a:srgbClr val="0000FF"/>
                </a:solidFill>
                <a:latin typeface="+mn-lt"/>
              </a:rPr>
              <a:t>c</a:t>
            </a:r>
            <a:endParaRPr lang="zh-TW" altLang="en-US" baseline="-25000"/>
          </a:p>
        </p:txBody>
      </p:sp>
      <p:sp>
        <p:nvSpPr>
          <p:cNvPr id="21" name="文字方塊 20">
            <a:extLst>
              <a:ext uri="{FF2B5EF4-FFF2-40B4-BE49-F238E27FC236}">
                <a16:creationId xmlns:a16="http://schemas.microsoft.com/office/drawing/2014/main" id="{958B2132-E2F4-9319-F738-ADD33BB1418F}"/>
              </a:ext>
            </a:extLst>
          </p:cNvPr>
          <p:cNvSpPr txBox="1"/>
          <p:nvPr/>
        </p:nvSpPr>
        <p:spPr>
          <a:xfrm>
            <a:off x="5796136" y="5041620"/>
            <a:ext cx="453826" cy="461665"/>
          </a:xfrm>
          <a:prstGeom prst="rect">
            <a:avLst/>
          </a:prstGeom>
          <a:noFill/>
        </p:spPr>
        <p:txBody>
          <a:bodyPr wrap="square">
            <a:spAutoFit/>
          </a:bodyPr>
          <a:lstStyle/>
          <a:p>
            <a:r>
              <a:rPr lang="en-US" altLang="zh-TW" sz="2400" b="1" i="1">
                <a:solidFill>
                  <a:srgbClr val="0000FF"/>
                </a:solidFill>
                <a:latin typeface="+mn-lt"/>
              </a:rPr>
              <a:t>y</a:t>
            </a:r>
            <a:r>
              <a:rPr lang="en-US" altLang="zh-TW" sz="2400" b="1" i="1" baseline="-25000">
                <a:solidFill>
                  <a:srgbClr val="0000FF"/>
                </a:solidFill>
                <a:latin typeface="+mn-lt"/>
              </a:rPr>
              <a:t>d</a:t>
            </a:r>
            <a:endParaRPr lang="zh-TW" altLang="en-US" baseline="-25000"/>
          </a:p>
        </p:txBody>
      </p:sp>
      <p:pic>
        <p:nvPicPr>
          <p:cNvPr id="22" name="圖片 21">
            <a:extLst>
              <a:ext uri="{FF2B5EF4-FFF2-40B4-BE49-F238E27FC236}">
                <a16:creationId xmlns:a16="http://schemas.microsoft.com/office/drawing/2014/main" id="{944BFFAC-1940-2366-D0FC-AF7B59CAEF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4246" y="2492896"/>
            <a:ext cx="1526226" cy="1577343"/>
          </a:xfrm>
          <a:prstGeom prst="rect">
            <a:avLst/>
          </a:prstGeom>
        </p:spPr>
      </p:pic>
      <p:cxnSp>
        <p:nvCxnSpPr>
          <p:cNvPr id="25" name="直線接點 24">
            <a:extLst>
              <a:ext uri="{FF2B5EF4-FFF2-40B4-BE49-F238E27FC236}">
                <a16:creationId xmlns:a16="http://schemas.microsoft.com/office/drawing/2014/main" id="{F05052AD-EC30-5364-649A-E69FB52B551F}"/>
              </a:ext>
            </a:extLst>
          </p:cNvPr>
          <p:cNvCxnSpPr/>
          <p:nvPr/>
        </p:nvCxnSpPr>
        <p:spPr>
          <a:xfrm>
            <a:off x="5940152" y="4816933"/>
            <a:ext cx="3024336"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 name="直線接點 25">
            <a:extLst>
              <a:ext uri="{FF2B5EF4-FFF2-40B4-BE49-F238E27FC236}">
                <a16:creationId xmlns:a16="http://schemas.microsoft.com/office/drawing/2014/main" id="{07E012E5-DA3C-DF5D-BAE6-AD9F9D6C23F9}"/>
              </a:ext>
            </a:extLst>
          </p:cNvPr>
          <p:cNvCxnSpPr/>
          <p:nvPr/>
        </p:nvCxnSpPr>
        <p:spPr>
          <a:xfrm>
            <a:off x="5940152" y="5532754"/>
            <a:ext cx="3024336" cy="0"/>
          </a:xfrm>
          <a:prstGeom prst="lin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8" name="文字方塊 27">
            <a:extLst>
              <a:ext uri="{FF2B5EF4-FFF2-40B4-BE49-F238E27FC236}">
                <a16:creationId xmlns:a16="http://schemas.microsoft.com/office/drawing/2014/main" id="{A8D4E1F7-8236-8BC7-657B-70A142E9D2DF}"/>
              </a:ext>
            </a:extLst>
          </p:cNvPr>
          <p:cNvSpPr txBox="1"/>
          <p:nvPr/>
        </p:nvSpPr>
        <p:spPr>
          <a:xfrm>
            <a:off x="395536" y="999855"/>
            <a:ext cx="8352928" cy="400110"/>
          </a:xfrm>
          <a:prstGeom prst="rect">
            <a:avLst/>
          </a:prstGeom>
          <a:noFill/>
        </p:spPr>
        <p:txBody>
          <a:bodyPr wrap="square">
            <a:spAutoFit/>
          </a:bodyPr>
          <a:lstStyle/>
          <a:p>
            <a:r>
              <a:rPr lang="en-US" altLang="zh-TW" sz="2000"/>
              <a:t>Within and Between Analysis (</a:t>
            </a:r>
            <a:r>
              <a:rPr lang="zh-TW" altLang="en-US" sz="2000"/>
              <a:t>WABA decomposition</a:t>
            </a:r>
            <a:r>
              <a:rPr lang="en-US" altLang="zh-TW" sz="2000"/>
              <a:t>)</a:t>
            </a:r>
            <a:r>
              <a:rPr lang="zh-TW" altLang="en-US" sz="2000"/>
              <a:t> (Dansereau et al., 1984).</a:t>
            </a:r>
          </a:p>
        </p:txBody>
      </p:sp>
      <p:pic>
        <p:nvPicPr>
          <p:cNvPr id="30" name="圖片 29">
            <a:extLst>
              <a:ext uri="{FF2B5EF4-FFF2-40B4-BE49-F238E27FC236}">
                <a16:creationId xmlns:a16="http://schemas.microsoft.com/office/drawing/2014/main" id="{D41EC5F7-C3A4-7E1F-1DB8-09C808EFDD9A}"/>
              </a:ext>
            </a:extLst>
          </p:cNvPr>
          <p:cNvPicPr>
            <a:picLocks noChangeAspect="1"/>
          </p:cNvPicPr>
          <p:nvPr/>
        </p:nvPicPr>
        <p:blipFill>
          <a:blip r:embed="rId5"/>
          <a:stretch>
            <a:fillRect/>
          </a:stretch>
        </p:blipFill>
        <p:spPr>
          <a:xfrm>
            <a:off x="1365047" y="1462207"/>
            <a:ext cx="5865957" cy="738000"/>
          </a:xfrm>
          <a:prstGeom prst="rect">
            <a:avLst/>
          </a:prstGeom>
        </p:spPr>
      </p:pic>
      <p:pic>
        <p:nvPicPr>
          <p:cNvPr id="17" name="圖片 16">
            <a:extLst>
              <a:ext uri="{FF2B5EF4-FFF2-40B4-BE49-F238E27FC236}">
                <a16:creationId xmlns:a16="http://schemas.microsoft.com/office/drawing/2014/main" id="{BB514B57-D6A0-4D65-3A15-5D5068F03B4F}"/>
              </a:ext>
            </a:extLst>
          </p:cNvPr>
          <p:cNvPicPr>
            <a:picLocks noChangeAspect="1"/>
          </p:cNvPicPr>
          <p:nvPr/>
        </p:nvPicPr>
        <p:blipFill>
          <a:blip r:embed="rId6"/>
          <a:stretch>
            <a:fillRect/>
          </a:stretch>
        </p:blipFill>
        <p:spPr>
          <a:xfrm>
            <a:off x="568448" y="2900854"/>
            <a:ext cx="2227539" cy="370657"/>
          </a:xfrm>
          <a:prstGeom prst="rect">
            <a:avLst/>
          </a:prstGeom>
        </p:spPr>
      </p:pic>
      <p:pic>
        <p:nvPicPr>
          <p:cNvPr id="24" name="圖片 23">
            <a:extLst>
              <a:ext uri="{FF2B5EF4-FFF2-40B4-BE49-F238E27FC236}">
                <a16:creationId xmlns:a16="http://schemas.microsoft.com/office/drawing/2014/main" id="{B69FE037-9DC6-6088-A0CF-59A5F0412AE3}"/>
              </a:ext>
            </a:extLst>
          </p:cNvPr>
          <p:cNvPicPr>
            <a:picLocks noChangeAspect="1"/>
          </p:cNvPicPr>
          <p:nvPr/>
        </p:nvPicPr>
        <p:blipFill>
          <a:blip r:embed="rId7"/>
          <a:stretch>
            <a:fillRect/>
          </a:stretch>
        </p:blipFill>
        <p:spPr>
          <a:xfrm>
            <a:off x="3115165" y="2893198"/>
            <a:ext cx="1893208" cy="393225"/>
          </a:xfrm>
          <a:prstGeom prst="rect">
            <a:avLst/>
          </a:prstGeom>
        </p:spPr>
      </p:pic>
      <p:sp>
        <p:nvSpPr>
          <p:cNvPr id="27" name="箭號: 向右 26">
            <a:extLst>
              <a:ext uri="{FF2B5EF4-FFF2-40B4-BE49-F238E27FC236}">
                <a16:creationId xmlns:a16="http://schemas.microsoft.com/office/drawing/2014/main" id="{1BD49DAD-2543-A1CD-8E39-A68B3F87EA22}"/>
              </a:ext>
            </a:extLst>
          </p:cNvPr>
          <p:cNvSpPr/>
          <p:nvPr/>
        </p:nvSpPr>
        <p:spPr>
          <a:xfrm rot="16200000">
            <a:off x="3727427" y="2365448"/>
            <a:ext cx="578392" cy="288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箭號: 向右 28">
            <a:extLst>
              <a:ext uri="{FF2B5EF4-FFF2-40B4-BE49-F238E27FC236}">
                <a16:creationId xmlns:a16="http://schemas.microsoft.com/office/drawing/2014/main" id="{46BFFB57-F612-8E98-DAFC-96A7AE53A38C}"/>
              </a:ext>
            </a:extLst>
          </p:cNvPr>
          <p:cNvSpPr/>
          <p:nvPr/>
        </p:nvSpPr>
        <p:spPr>
          <a:xfrm rot="16200000">
            <a:off x="1589155" y="2344524"/>
            <a:ext cx="578392" cy="2880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片 33">
            <a:extLst>
              <a:ext uri="{FF2B5EF4-FFF2-40B4-BE49-F238E27FC236}">
                <a16:creationId xmlns:a16="http://schemas.microsoft.com/office/drawing/2014/main" id="{67D0655D-6F2F-9AE0-6D07-0F381C3E3447}"/>
              </a:ext>
            </a:extLst>
          </p:cNvPr>
          <p:cNvPicPr>
            <a:picLocks noChangeAspect="1"/>
          </p:cNvPicPr>
          <p:nvPr/>
        </p:nvPicPr>
        <p:blipFill>
          <a:blip r:embed="rId8"/>
          <a:stretch>
            <a:fillRect/>
          </a:stretch>
        </p:blipFill>
        <p:spPr>
          <a:xfrm>
            <a:off x="54689" y="5355243"/>
            <a:ext cx="4003488" cy="1005803"/>
          </a:xfrm>
          <a:prstGeom prst="rect">
            <a:avLst/>
          </a:prstGeom>
          <a:ln>
            <a:solidFill>
              <a:schemeClr val="tx1"/>
            </a:solidFill>
          </a:ln>
        </p:spPr>
      </p:pic>
      <p:sp>
        <p:nvSpPr>
          <p:cNvPr id="3" name="頁尾版面配置區 2">
            <a:extLst>
              <a:ext uri="{FF2B5EF4-FFF2-40B4-BE49-F238E27FC236}">
                <a16:creationId xmlns:a16="http://schemas.microsoft.com/office/drawing/2014/main" id="{808CC9EB-C758-F10E-E39B-5309236CDA38}"/>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23" name="投影片編號版面配置區 22">
            <a:extLst>
              <a:ext uri="{FF2B5EF4-FFF2-40B4-BE49-F238E27FC236}">
                <a16:creationId xmlns:a16="http://schemas.microsoft.com/office/drawing/2014/main" id="{923A81F7-1FF0-1FD6-5D4A-517898EE7F6B}"/>
              </a:ext>
            </a:extLst>
          </p:cNvPr>
          <p:cNvSpPr>
            <a:spLocks noGrp="1"/>
          </p:cNvSpPr>
          <p:nvPr>
            <p:ph type="sldNum" sz="quarter" idx="12"/>
          </p:nvPr>
        </p:nvSpPr>
        <p:spPr/>
        <p:txBody>
          <a:bodyPr/>
          <a:lstStyle/>
          <a:p>
            <a:pPr>
              <a:defRPr/>
            </a:pPr>
            <a:fld id="{2087E945-3302-46EC-A8AF-D3936530EEE2}" type="slidenum">
              <a:rPr lang="en-US" altLang="zh-TW" smtClean="0"/>
              <a:pPr>
                <a:defRPr/>
              </a:pPr>
              <a:t>20</a:t>
            </a:fld>
            <a:r>
              <a:rPr lang="en-US" altLang="zh-TW"/>
              <a:t>/53</a:t>
            </a:r>
            <a:endParaRPr lang="en-US" altLang="zh-TW" dirty="0"/>
          </a:p>
        </p:txBody>
      </p:sp>
    </p:spTree>
    <p:extLst>
      <p:ext uri="{BB962C8B-B14F-4D97-AF65-F5344CB8AC3E}">
        <p14:creationId xmlns:p14="http://schemas.microsoft.com/office/powerpoint/2010/main" val="12033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7" grpId="0" animBg="1"/>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en-US" altLang="zh-TW"/>
              <a:t>Correlation Decomposition</a:t>
            </a:r>
          </a:p>
        </p:txBody>
      </p:sp>
      <p:pic>
        <p:nvPicPr>
          <p:cNvPr id="1628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836712"/>
            <a:ext cx="4144963" cy="80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28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820962"/>
            <a:ext cx="75438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282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613" y="2852837"/>
            <a:ext cx="7475537" cy="81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2825" name="Oval 9"/>
          <p:cNvSpPr>
            <a:spLocks noChangeArrowheads="1"/>
          </p:cNvSpPr>
          <p:nvPr/>
        </p:nvSpPr>
        <p:spPr bwMode="auto">
          <a:xfrm>
            <a:off x="6300788" y="1676500"/>
            <a:ext cx="863600" cy="649287"/>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pic>
        <p:nvPicPr>
          <p:cNvPr id="16282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332" y="5092476"/>
            <a:ext cx="982663"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2827"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84623" y="5161653"/>
            <a:ext cx="22256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2829" name="AutoShape 13"/>
          <p:cNvSpPr>
            <a:spLocks noChangeArrowheads="1"/>
          </p:cNvSpPr>
          <p:nvPr/>
        </p:nvSpPr>
        <p:spPr bwMode="auto">
          <a:xfrm>
            <a:off x="251520" y="4797201"/>
            <a:ext cx="1657350" cy="1008063"/>
          </a:xfrm>
          <a:prstGeom prst="rightArrow">
            <a:avLst>
              <a:gd name="adj1" fmla="val 50000"/>
              <a:gd name="adj2" fmla="val 41102"/>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pic>
        <p:nvPicPr>
          <p:cNvPr id="12"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4611" y="4994966"/>
            <a:ext cx="3421062"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AutoShape 24"/>
          <p:cNvSpPr>
            <a:spLocks noChangeArrowheads="1"/>
          </p:cNvSpPr>
          <p:nvPr/>
        </p:nvSpPr>
        <p:spPr bwMode="auto">
          <a:xfrm>
            <a:off x="4618236" y="4994966"/>
            <a:ext cx="3959225" cy="719137"/>
          </a:xfrm>
          <a:prstGeom prst="roundRect">
            <a:avLst>
              <a:gd name="adj" fmla="val 16667"/>
            </a:avLst>
          </a:prstGeom>
          <a:noFill/>
          <a:ln w="9525">
            <a:solidFill>
              <a:schemeClr val="accent2"/>
            </a:solidFill>
            <a:round/>
            <a:headEnd/>
            <a:tailEnd/>
          </a:ln>
          <a:effectLst/>
          <a:extLst>
            <a:ext uri="{909E8E84-426E-40DD-AFC4-6F175D3DCCD1}">
              <a14:hiddenFill xmlns:a14="http://schemas.microsoft.com/office/drawing/2010/main">
                <a:solidFill>
                  <a:srgbClr val="CCE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sp>
        <p:nvSpPr>
          <p:cNvPr id="2" name="頁尾版面配置區 1">
            <a:extLst>
              <a:ext uri="{FF2B5EF4-FFF2-40B4-BE49-F238E27FC236}">
                <a16:creationId xmlns:a16="http://schemas.microsoft.com/office/drawing/2014/main" id="{0E9F96A5-3660-73C9-F6BB-6080E84F906B}"/>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4" name="Rectangle 20">
            <a:extLst>
              <a:ext uri="{FF2B5EF4-FFF2-40B4-BE49-F238E27FC236}">
                <a16:creationId xmlns:a16="http://schemas.microsoft.com/office/drawing/2014/main" id="{A3DC8924-B221-71E8-52D0-AE0D6ABE95B7}"/>
              </a:ext>
            </a:extLst>
          </p:cNvPr>
          <p:cNvSpPr>
            <a:spLocks noChangeArrowheads="1"/>
          </p:cNvSpPr>
          <p:nvPr/>
        </p:nvSpPr>
        <p:spPr bwMode="auto">
          <a:xfrm>
            <a:off x="6029628" y="1331476"/>
            <a:ext cx="2890535" cy="369332"/>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r>
              <a:rPr lang="en-US" altLang="zh-TW" sz="1800">
                <a:solidFill>
                  <a:srgbClr val="0000FF"/>
                </a:solidFill>
                <a:latin typeface="Arial" panose="020B0604020202020204" pitchFamily="34" charset="0"/>
                <a:ea typeface="新細明體" panose="02020500000000000000" pitchFamily="18" charset="-120"/>
              </a:rPr>
              <a:t>Between-group correlation</a:t>
            </a:r>
          </a:p>
        </p:txBody>
      </p:sp>
      <p:sp>
        <p:nvSpPr>
          <p:cNvPr id="5" name="Rectangle 21">
            <a:extLst>
              <a:ext uri="{FF2B5EF4-FFF2-40B4-BE49-F238E27FC236}">
                <a16:creationId xmlns:a16="http://schemas.microsoft.com/office/drawing/2014/main" id="{EBA36153-04E1-1D82-2FAA-FED5971D842B}"/>
              </a:ext>
            </a:extLst>
          </p:cNvPr>
          <p:cNvSpPr>
            <a:spLocks noChangeArrowheads="1"/>
          </p:cNvSpPr>
          <p:nvPr/>
        </p:nvSpPr>
        <p:spPr bwMode="auto">
          <a:xfrm>
            <a:off x="6256338" y="3750960"/>
            <a:ext cx="2619375" cy="376237"/>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r>
              <a:rPr lang="en-US" altLang="zh-TW" sz="1800">
                <a:solidFill>
                  <a:srgbClr val="0000FF"/>
                </a:solidFill>
                <a:latin typeface="Arial" panose="020B0604020202020204" pitchFamily="34" charset="0"/>
                <a:ea typeface="新細明體" panose="02020500000000000000" pitchFamily="18" charset="-120"/>
              </a:rPr>
              <a:t>Within-group correlation</a:t>
            </a:r>
          </a:p>
        </p:txBody>
      </p:sp>
      <p:sp>
        <p:nvSpPr>
          <p:cNvPr id="6" name="Rectangle 22">
            <a:extLst>
              <a:ext uri="{FF2B5EF4-FFF2-40B4-BE49-F238E27FC236}">
                <a16:creationId xmlns:a16="http://schemas.microsoft.com/office/drawing/2014/main" id="{E9AEBEF5-F639-B5BB-D7C1-1B5869D4D1C4}"/>
              </a:ext>
            </a:extLst>
          </p:cNvPr>
          <p:cNvSpPr>
            <a:spLocks noChangeArrowheads="1"/>
          </p:cNvSpPr>
          <p:nvPr/>
        </p:nvSpPr>
        <p:spPr bwMode="auto">
          <a:xfrm>
            <a:off x="116114" y="2368282"/>
            <a:ext cx="1544012" cy="646331"/>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r>
              <a:rPr lang="en-US" altLang="zh-TW" sz="1800">
                <a:solidFill>
                  <a:srgbClr val="0000FF"/>
                </a:solidFill>
                <a:latin typeface="Arial" panose="020B0604020202020204" pitchFamily="34" charset="0"/>
                <a:ea typeface="新細明體" panose="02020500000000000000" pitchFamily="18" charset="-120"/>
              </a:rPr>
              <a:t>Between-eta </a:t>
            </a:r>
          </a:p>
          <a:p>
            <a:pPr eaLnBrk="1" hangingPunct="1">
              <a:spcBef>
                <a:spcPct val="0"/>
              </a:spcBef>
              <a:buClrTx/>
              <a:buFontTx/>
              <a:buNone/>
            </a:pPr>
            <a:r>
              <a:rPr lang="en-US" altLang="zh-TW" sz="1800">
                <a:solidFill>
                  <a:srgbClr val="0000FF"/>
                </a:solidFill>
                <a:latin typeface="Arial" panose="020B0604020202020204" pitchFamily="34" charset="0"/>
                <a:ea typeface="新細明體" panose="02020500000000000000" pitchFamily="18" charset="-120"/>
              </a:rPr>
              <a:t>correlation</a:t>
            </a:r>
          </a:p>
        </p:txBody>
      </p:sp>
      <p:sp>
        <p:nvSpPr>
          <p:cNvPr id="7" name="Rectangle 23">
            <a:extLst>
              <a:ext uri="{FF2B5EF4-FFF2-40B4-BE49-F238E27FC236}">
                <a16:creationId xmlns:a16="http://schemas.microsoft.com/office/drawing/2014/main" id="{0D3DD281-7DB7-FDDD-1185-78BCDD7F73B4}"/>
              </a:ext>
            </a:extLst>
          </p:cNvPr>
          <p:cNvSpPr>
            <a:spLocks noChangeArrowheads="1"/>
          </p:cNvSpPr>
          <p:nvPr/>
        </p:nvSpPr>
        <p:spPr bwMode="auto">
          <a:xfrm>
            <a:off x="139700" y="3481561"/>
            <a:ext cx="1287532" cy="646331"/>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r>
              <a:rPr lang="en-US" altLang="zh-TW" sz="1800">
                <a:solidFill>
                  <a:srgbClr val="0000FF"/>
                </a:solidFill>
                <a:latin typeface="Arial" panose="020B0604020202020204" pitchFamily="34" charset="0"/>
                <a:ea typeface="新細明體" panose="02020500000000000000" pitchFamily="18" charset="-120"/>
              </a:rPr>
              <a:t>Within-eta </a:t>
            </a:r>
          </a:p>
          <a:p>
            <a:pPr eaLnBrk="1" hangingPunct="1">
              <a:spcBef>
                <a:spcPct val="0"/>
              </a:spcBef>
              <a:buClrTx/>
              <a:buFontTx/>
              <a:buNone/>
            </a:pPr>
            <a:r>
              <a:rPr lang="en-US" altLang="zh-TW" sz="1800">
                <a:solidFill>
                  <a:srgbClr val="0000FF"/>
                </a:solidFill>
                <a:latin typeface="Arial" panose="020B0604020202020204" pitchFamily="34" charset="0"/>
                <a:ea typeface="新細明體" panose="02020500000000000000" pitchFamily="18" charset="-120"/>
              </a:rPr>
              <a:t>correlation</a:t>
            </a:r>
          </a:p>
        </p:txBody>
      </p:sp>
      <p:cxnSp>
        <p:nvCxnSpPr>
          <p:cNvPr id="9" name="直線單箭頭接點 8">
            <a:extLst>
              <a:ext uri="{FF2B5EF4-FFF2-40B4-BE49-F238E27FC236}">
                <a16:creationId xmlns:a16="http://schemas.microsoft.com/office/drawing/2014/main" id="{CF17EDC1-D12A-E982-8A9E-C469815324C4}"/>
              </a:ext>
            </a:extLst>
          </p:cNvPr>
          <p:cNvCxnSpPr>
            <a:endCxn id="6" idx="3"/>
          </p:cNvCxnSpPr>
          <p:nvPr/>
        </p:nvCxnSpPr>
        <p:spPr>
          <a:xfrm flipH="1">
            <a:off x="1660126" y="2276872"/>
            <a:ext cx="653060" cy="4145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直線單箭頭接點 10">
            <a:extLst>
              <a:ext uri="{FF2B5EF4-FFF2-40B4-BE49-F238E27FC236}">
                <a16:creationId xmlns:a16="http://schemas.microsoft.com/office/drawing/2014/main" id="{AEB0892A-8466-870A-9CB5-C947F56137B9}"/>
              </a:ext>
            </a:extLst>
          </p:cNvPr>
          <p:cNvCxnSpPr>
            <a:cxnSpLocks/>
            <a:endCxn id="7" idx="3"/>
          </p:cNvCxnSpPr>
          <p:nvPr/>
        </p:nvCxnSpPr>
        <p:spPr>
          <a:xfrm flipH="1">
            <a:off x="1427232" y="3481561"/>
            <a:ext cx="957391" cy="3231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投影片編號版面配置區 2">
            <a:extLst>
              <a:ext uri="{FF2B5EF4-FFF2-40B4-BE49-F238E27FC236}">
                <a16:creationId xmlns:a16="http://schemas.microsoft.com/office/drawing/2014/main" id="{1AD22955-8556-0F48-5C07-84B4D0DE775C}"/>
              </a:ext>
            </a:extLst>
          </p:cNvPr>
          <p:cNvSpPr>
            <a:spLocks noGrp="1"/>
          </p:cNvSpPr>
          <p:nvPr>
            <p:ph type="sldNum" sz="quarter" idx="12"/>
          </p:nvPr>
        </p:nvSpPr>
        <p:spPr/>
        <p:txBody>
          <a:bodyPr/>
          <a:lstStyle/>
          <a:p>
            <a:pPr>
              <a:defRPr/>
            </a:pPr>
            <a:fld id="{8416CEBA-2FC2-4A72-90FF-CBCC19CEBAD4}" type="slidenum">
              <a:rPr lang="en-US" altLang="zh-TW" smtClean="0"/>
              <a:pPr>
                <a:defRPr/>
              </a:pPr>
              <a:t>21</a:t>
            </a:fld>
            <a:r>
              <a:rPr lang="en-US" altLang="zh-TW"/>
              <a:t>/53</a:t>
            </a:r>
            <a:endParaRPr lang="en-US" altLang="zh-TW" dirty="0"/>
          </a:p>
        </p:txBody>
      </p:sp>
    </p:spTree>
    <p:extLst>
      <p:ext uri="{BB962C8B-B14F-4D97-AF65-F5344CB8AC3E}">
        <p14:creationId xmlns:p14="http://schemas.microsoft.com/office/powerpoint/2010/main" val="898460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28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28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28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2825"/>
                                        </p:tgtEl>
                                        <p:attrNameLst>
                                          <p:attrName>style.visibility</p:attrName>
                                        </p:attrNameLst>
                                      </p:cBhvr>
                                      <p:to>
                                        <p:strVal val="visible"/>
                                      </p:to>
                                    </p:set>
                                    <p:anim calcmode="lin" valueType="num">
                                      <p:cBhvr additive="base">
                                        <p:cTn id="35" dur="500" fill="hold"/>
                                        <p:tgtEl>
                                          <p:spTgt spid="162825"/>
                                        </p:tgtEl>
                                        <p:attrNameLst>
                                          <p:attrName>ppt_x</p:attrName>
                                        </p:attrNameLst>
                                      </p:cBhvr>
                                      <p:tavLst>
                                        <p:tav tm="0">
                                          <p:val>
                                            <p:strVal val="#ppt_x"/>
                                          </p:val>
                                        </p:tav>
                                        <p:tav tm="100000">
                                          <p:val>
                                            <p:strVal val="#ppt_x"/>
                                          </p:val>
                                        </p:tav>
                                      </p:tavLst>
                                    </p:anim>
                                    <p:anim calcmode="lin" valueType="num">
                                      <p:cBhvr additive="base">
                                        <p:cTn id="36" dur="500" fill="hold"/>
                                        <p:tgtEl>
                                          <p:spTgt spid="162825"/>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16282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28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2829"/>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5" grpId="0" animBg="1"/>
      <p:bldP spid="162829" grpId="0" animBg="1"/>
      <p:bldP spid="13" grpId="0" animBg="1"/>
      <p:bldP spid="4" grpId="0" animBg="1"/>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altLang="zh-TW"/>
              <a:t>Within And Between Analysis</a:t>
            </a:r>
          </a:p>
        </p:txBody>
      </p:sp>
      <p:sp>
        <p:nvSpPr>
          <p:cNvPr id="48138" name="AutoShape 10"/>
          <p:cNvSpPr>
            <a:spLocks noChangeArrowheads="1"/>
          </p:cNvSpPr>
          <p:nvPr/>
        </p:nvSpPr>
        <p:spPr bwMode="auto">
          <a:xfrm>
            <a:off x="179388" y="3055392"/>
            <a:ext cx="4608512" cy="719137"/>
          </a:xfrm>
          <a:prstGeom prst="roundRect">
            <a:avLst>
              <a:gd name="adj" fmla="val 16667"/>
            </a:avLst>
          </a:prstGeom>
          <a:noFill/>
          <a:ln w="9525">
            <a:solidFill>
              <a:srgbClr val="FF0000"/>
            </a:solidFill>
            <a:round/>
            <a:headEnd/>
            <a:tailEnd/>
          </a:ln>
          <a:effectLst/>
          <a:extLst>
            <a:ext uri="{909E8E84-426E-40DD-AFC4-6F175D3DCCD1}">
              <a14:hiddenFill xmlns:a14="http://schemas.microsoft.com/office/drawing/2010/main">
                <a:solidFill>
                  <a:srgbClr val="CCE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pic>
        <p:nvPicPr>
          <p:cNvPr id="4813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198267"/>
            <a:ext cx="4275138"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4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225" y="1831429"/>
            <a:ext cx="150177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1" name="Line 13"/>
          <p:cNvSpPr>
            <a:spLocks noChangeShapeType="1"/>
          </p:cNvSpPr>
          <p:nvPr/>
        </p:nvSpPr>
        <p:spPr bwMode="auto">
          <a:xfrm flipH="1" flipV="1">
            <a:off x="1619250" y="2623592"/>
            <a:ext cx="111125" cy="358775"/>
          </a:xfrm>
          <a:prstGeom prst="line">
            <a:avLst/>
          </a:prstGeom>
          <a:noFill/>
          <a:ln w="28575">
            <a:solidFill>
              <a:srgbClr val="99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4814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5163" y="1831429"/>
            <a:ext cx="148590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43" name="Line 15"/>
          <p:cNvSpPr>
            <a:spLocks noChangeShapeType="1"/>
          </p:cNvSpPr>
          <p:nvPr/>
        </p:nvSpPr>
        <p:spPr bwMode="auto">
          <a:xfrm flipV="1">
            <a:off x="3490913" y="2695029"/>
            <a:ext cx="144462" cy="360363"/>
          </a:xfrm>
          <a:prstGeom prst="line">
            <a:avLst/>
          </a:prstGeom>
          <a:noFill/>
          <a:ln w="28575">
            <a:solidFill>
              <a:srgbClr val="99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44" name="AutoShape 16"/>
          <p:cNvSpPr>
            <a:spLocks noChangeArrowheads="1"/>
          </p:cNvSpPr>
          <p:nvPr/>
        </p:nvSpPr>
        <p:spPr bwMode="auto">
          <a:xfrm>
            <a:off x="830263" y="1686967"/>
            <a:ext cx="1798637" cy="936625"/>
          </a:xfrm>
          <a:prstGeom prst="flowChartAlternateProcess">
            <a:avLst/>
          </a:prstGeom>
          <a:noFill/>
          <a:ln w="9525">
            <a:solidFill>
              <a:srgbClr val="96969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sp>
        <p:nvSpPr>
          <p:cNvPr id="48145" name="AutoShape 17"/>
          <p:cNvSpPr>
            <a:spLocks noChangeArrowheads="1"/>
          </p:cNvSpPr>
          <p:nvPr/>
        </p:nvSpPr>
        <p:spPr bwMode="auto">
          <a:xfrm>
            <a:off x="3060700" y="1686967"/>
            <a:ext cx="1798638" cy="936625"/>
          </a:xfrm>
          <a:prstGeom prst="flowChartAlternateProcess">
            <a:avLst/>
          </a:prstGeom>
          <a:noFill/>
          <a:ln w="9525">
            <a:solidFill>
              <a:srgbClr val="96969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pic>
        <p:nvPicPr>
          <p:cNvPr id="14"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088" y="4279354"/>
            <a:ext cx="20272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0913" y="4236492"/>
            <a:ext cx="22177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ine 10"/>
          <p:cNvSpPr>
            <a:spLocks noChangeShapeType="1"/>
          </p:cNvSpPr>
          <p:nvPr/>
        </p:nvSpPr>
        <p:spPr bwMode="auto">
          <a:xfrm flipH="1">
            <a:off x="2411413" y="3774529"/>
            <a:ext cx="142875" cy="433388"/>
          </a:xfrm>
          <a:prstGeom prst="line">
            <a:avLst/>
          </a:prstGeom>
          <a:noFill/>
          <a:ln w="28575">
            <a:solidFill>
              <a:srgbClr val="99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1"/>
          <p:cNvSpPr>
            <a:spLocks noChangeShapeType="1"/>
          </p:cNvSpPr>
          <p:nvPr/>
        </p:nvSpPr>
        <p:spPr bwMode="auto">
          <a:xfrm>
            <a:off x="4283075" y="3774529"/>
            <a:ext cx="71438" cy="433388"/>
          </a:xfrm>
          <a:prstGeom prst="line">
            <a:avLst/>
          </a:prstGeom>
          <a:noFill/>
          <a:ln w="28575">
            <a:solidFill>
              <a:srgbClr val="99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AutoShape 12"/>
          <p:cNvSpPr>
            <a:spLocks noChangeArrowheads="1"/>
          </p:cNvSpPr>
          <p:nvPr/>
        </p:nvSpPr>
        <p:spPr bwMode="auto">
          <a:xfrm>
            <a:off x="827088" y="4134892"/>
            <a:ext cx="2087562" cy="936625"/>
          </a:xfrm>
          <a:prstGeom prst="flowChartAlternateProcess">
            <a:avLst/>
          </a:prstGeom>
          <a:noFill/>
          <a:ln w="9525">
            <a:solidFill>
              <a:srgbClr val="96969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sp>
        <p:nvSpPr>
          <p:cNvPr id="19" name="AutoShape 13"/>
          <p:cNvSpPr>
            <a:spLocks noChangeArrowheads="1"/>
          </p:cNvSpPr>
          <p:nvPr/>
        </p:nvSpPr>
        <p:spPr bwMode="auto">
          <a:xfrm>
            <a:off x="3490913" y="4134892"/>
            <a:ext cx="2232025" cy="936625"/>
          </a:xfrm>
          <a:prstGeom prst="flowChartAlternateProcess">
            <a:avLst/>
          </a:prstGeom>
          <a:noFill/>
          <a:ln w="9525">
            <a:solidFill>
              <a:srgbClr val="96969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pic>
        <p:nvPicPr>
          <p:cNvPr id="2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67400" y="4855617"/>
            <a:ext cx="3116263" cy="1319212"/>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pic>
      <p:pic>
        <p:nvPicPr>
          <p:cNvPr id="77842" name="Picture 2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89600" y="1556792"/>
            <a:ext cx="3170238" cy="299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頁尾版面配置區 1">
            <a:extLst>
              <a:ext uri="{FF2B5EF4-FFF2-40B4-BE49-F238E27FC236}">
                <a16:creationId xmlns:a16="http://schemas.microsoft.com/office/drawing/2014/main" id="{ABD099F4-1881-AA4B-2A34-560E490779A0}"/>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3" name="投影片編號版面配置區 2">
            <a:extLst>
              <a:ext uri="{FF2B5EF4-FFF2-40B4-BE49-F238E27FC236}">
                <a16:creationId xmlns:a16="http://schemas.microsoft.com/office/drawing/2014/main" id="{29F7A0ED-EA00-6B39-4264-C0743557E233}"/>
              </a:ext>
            </a:extLst>
          </p:cNvPr>
          <p:cNvSpPr>
            <a:spLocks noGrp="1"/>
          </p:cNvSpPr>
          <p:nvPr>
            <p:ph type="sldNum" sz="quarter" idx="12"/>
          </p:nvPr>
        </p:nvSpPr>
        <p:spPr/>
        <p:txBody>
          <a:bodyPr/>
          <a:lstStyle/>
          <a:p>
            <a:pPr>
              <a:defRPr/>
            </a:pPr>
            <a:fld id="{2087E945-3302-46EC-A8AF-D3936530EEE2}" type="slidenum">
              <a:rPr lang="en-US" altLang="zh-TW" smtClean="0"/>
              <a:pPr>
                <a:defRPr/>
              </a:pPr>
              <a:t>22</a:t>
            </a:fld>
            <a:r>
              <a:rPr lang="en-US" altLang="zh-TW"/>
              <a:t>/53</a:t>
            </a:r>
            <a:endParaRPr lang="en-US" altLang="zh-TW" dirty="0"/>
          </a:p>
        </p:txBody>
      </p:sp>
    </p:spTree>
    <p:extLst>
      <p:ext uri="{BB962C8B-B14F-4D97-AF65-F5344CB8AC3E}">
        <p14:creationId xmlns:p14="http://schemas.microsoft.com/office/powerpoint/2010/main" val="1791464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13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81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1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14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814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81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814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8" grpId="0" animBg="1"/>
      <p:bldP spid="48144" grpId="0" animBg="1"/>
      <p:bldP spid="48145" grpId="0" animBg="1"/>
      <p:bldP spid="18"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34925" y="44450"/>
            <a:ext cx="8640763" cy="1008063"/>
          </a:xfrm>
        </p:spPr>
        <p:txBody>
          <a:bodyPr/>
          <a:lstStyle/>
          <a:p>
            <a:pPr eaLnBrk="1" hangingPunct="1"/>
            <a:r>
              <a:rPr lang="en-US" altLang="zh-TW" sz="2800"/>
              <a:t>Continuous Case: Partial Correlations</a:t>
            </a:r>
          </a:p>
        </p:txBody>
      </p:sp>
      <p:sp>
        <p:nvSpPr>
          <p:cNvPr id="172035" name="Rectangle 3"/>
          <p:cNvSpPr>
            <a:spLocks noGrp="1" noChangeArrowheads="1"/>
          </p:cNvSpPr>
          <p:nvPr>
            <p:ph type="body" sz="half" idx="1"/>
          </p:nvPr>
        </p:nvSpPr>
        <p:spPr>
          <a:xfrm>
            <a:off x="612775" y="5707063"/>
            <a:ext cx="8280400" cy="1035050"/>
          </a:xfrm>
        </p:spPr>
        <p:txBody>
          <a:bodyPr/>
          <a:lstStyle/>
          <a:p>
            <a:pPr eaLnBrk="1" hangingPunct="1">
              <a:lnSpc>
                <a:spcPct val="90000"/>
              </a:lnSpc>
            </a:pPr>
            <a:r>
              <a:rPr lang="en-US" altLang="zh-TW" sz="2200" b="1">
                <a:solidFill>
                  <a:srgbClr val="0000FF"/>
                </a:solidFill>
              </a:rPr>
              <a:t>Conditional correlation</a:t>
            </a:r>
            <a:r>
              <a:rPr lang="en-US" altLang="zh-TW" sz="2200"/>
              <a:t> is equivalent to </a:t>
            </a:r>
            <a:r>
              <a:rPr lang="en-US" altLang="zh-TW" sz="2200">
                <a:solidFill>
                  <a:srgbClr val="0000FF"/>
                </a:solidFill>
              </a:rPr>
              <a:t>partial correlation</a:t>
            </a:r>
            <a:r>
              <a:rPr lang="en-US" altLang="zh-TW" sz="2200"/>
              <a:t> under some assumptions (Kurowicka and Cooke, 2000).</a:t>
            </a:r>
          </a:p>
        </p:txBody>
      </p:sp>
      <p:pic>
        <p:nvPicPr>
          <p:cNvPr id="17203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3572446"/>
            <a:ext cx="6607175" cy="81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204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7775" y="4542135"/>
            <a:ext cx="6637338" cy="32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204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7775" y="4916462"/>
            <a:ext cx="30559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204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7775" y="5238402"/>
            <a:ext cx="1951038"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45"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4425" y="2061468"/>
            <a:ext cx="2903538" cy="105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46"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7438" y="1629668"/>
            <a:ext cx="2979737" cy="41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2047" name="AutoShape 15"/>
          <p:cNvSpPr>
            <a:spLocks noChangeArrowheads="1"/>
          </p:cNvSpPr>
          <p:nvPr/>
        </p:nvSpPr>
        <p:spPr bwMode="auto">
          <a:xfrm>
            <a:off x="900113" y="3501008"/>
            <a:ext cx="7559675" cy="936625"/>
          </a:xfrm>
          <a:prstGeom prst="roundRect">
            <a:avLst>
              <a:gd name="adj" fmla="val 16667"/>
            </a:avLst>
          </a:prstGeom>
          <a:noFill/>
          <a:ln w="9525">
            <a:solidFill>
              <a:schemeClr val="accent2"/>
            </a:solidFill>
            <a:round/>
            <a:headEnd/>
            <a:tailEnd/>
          </a:ln>
          <a:effectLst/>
          <a:extLst>
            <a:ext uri="{909E8E84-426E-40DD-AFC4-6F175D3DCCD1}">
              <a14:hiddenFill xmlns:a14="http://schemas.microsoft.com/office/drawing/2010/main">
                <a:solidFill>
                  <a:srgbClr val="CCE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pic>
        <p:nvPicPr>
          <p:cNvPr id="172048"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94275" y="1917254"/>
            <a:ext cx="3322638"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2049" name="AutoShape 17"/>
          <p:cNvSpPr>
            <a:spLocks noChangeArrowheads="1"/>
          </p:cNvSpPr>
          <p:nvPr/>
        </p:nvSpPr>
        <p:spPr bwMode="auto">
          <a:xfrm>
            <a:off x="757238" y="1629668"/>
            <a:ext cx="3743325" cy="1511300"/>
          </a:xfrm>
          <a:prstGeom prst="roundRect">
            <a:avLst>
              <a:gd name="adj" fmla="val 16667"/>
            </a:avLst>
          </a:prstGeom>
          <a:noFill/>
          <a:ln w="9525">
            <a:solidFill>
              <a:schemeClr val="accent2"/>
            </a:solidFill>
            <a:round/>
            <a:headEnd/>
            <a:tailEnd/>
          </a:ln>
          <a:effectLst/>
          <a:extLst>
            <a:ext uri="{909E8E84-426E-40DD-AFC4-6F175D3DCCD1}">
              <a14:hiddenFill xmlns:a14="http://schemas.microsoft.com/office/drawing/2010/main">
                <a:solidFill>
                  <a:srgbClr val="CCE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sp>
        <p:nvSpPr>
          <p:cNvPr id="172050" name="AutoShape 18"/>
          <p:cNvSpPr>
            <a:spLocks noChangeArrowheads="1"/>
          </p:cNvSpPr>
          <p:nvPr/>
        </p:nvSpPr>
        <p:spPr bwMode="auto">
          <a:xfrm>
            <a:off x="4789488" y="1629916"/>
            <a:ext cx="3743325" cy="1511300"/>
          </a:xfrm>
          <a:prstGeom prst="roundRect">
            <a:avLst>
              <a:gd name="adj" fmla="val 16667"/>
            </a:avLst>
          </a:prstGeom>
          <a:noFill/>
          <a:ln w="9525">
            <a:solidFill>
              <a:schemeClr val="accent2"/>
            </a:solidFill>
            <a:round/>
            <a:headEnd/>
            <a:tailEnd/>
          </a:ln>
          <a:effectLst/>
          <a:extLst>
            <a:ext uri="{909E8E84-426E-40DD-AFC4-6F175D3DCCD1}">
              <a14:hiddenFill xmlns:a14="http://schemas.microsoft.com/office/drawing/2010/main">
                <a:solidFill>
                  <a:srgbClr val="CCE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sp>
        <p:nvSpPr>
          <p:cNvPr id="172051" name="AutoShape 19"/>
          <p:cNvSpPr>
            <a:spLocks noChangeArrowheads="1"/>
          </p:cNvSpPr>
          <p:nvPr/>
        </p:nvSpPr>
        <p:spPr bwMode="auto">
          <a:xfrm>
            <a:off x="7020272" y="2956223"/>
            <a:ext cx="647700" cy="719137"/>
          </a:xfrm>
          <a:prstGeom prst="downArrow">
            <a:avLst>
              <a:gd name="adj1" fmla="val 50000"/>
              <a:gd name="adj2" fmla="val 2775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pic>
        <p:nvPicPr>
          <p:cNvPr id="4" name="Picture 10">
            <a:extLst>
              <a:ext uri="{FF2B5EF4-FFF2-40B4-BE49-F238E27FC236}">
                <a16:creationId xmlns:a16="http://schemas.microsoft.com/office/drawing/2014/main" id="{DA83EF84-FE69-A151-03A7-04126377B7B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4574" y="1019968"/>
            <a:ext cx="989459" cy="44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2">
            <a:extLst>
              <a:ext uri="{FF2B5EF4-FFF2-40B4-BE49-F238E27FC236}">
                <a16:creationId xmlns:a16="http://schemas.microsoft.com/office/drawing/2014/main" id="{BC2D79EA-1F0B-39F4-016A-154CB433655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32445" y="1058465"/>
            <a:ext cx="266946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utoShape 13">
            <a:extLst>
              <a:ext uri="{FF2B5EF4-FFF2-40B4-BE49-F238E27FC236}">
                <a16:creationId xmlns:a16="http://schemas.microsoft.com/office/drawing/2014/main" id="{AE5D4A6B-5F7E-FCC8-9135-2FA11F7EFE3B}"/>
              </a:ext>
            </a:extLst>
          </p:cNvPr>
          <p:cNvSpPr>
            <a:spLocks noChangeArrowheads="1"/>
          </p:cNvSpPr>
          <p:nvPr/>
        </p:nvSpPr>
        <p:spPr bwMode="auto">
          <a:xfrm>
            <a:off x="959096" y="724693"/>
            <a:ext cx="1668812" cy="1008063"/>
          </a:xfrm>
          <a:prstGeom prst="rightArrow">
            <a:avLst>
              <a:gd name="adj1" fmla="val 50000"/>
              <a:gd name="adj2" fmla="val 41102"/>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Font typeface="Wingdings" panose="05000000000000000000" pitchFamily="2" charset="2"/>
              <a:buChar char="n"/>
              <a:defRPr kumimoji="1" sz="3200">
                <a:solidFill>
                  <a:schemeClr val="tx1"/>
                </a:solidFill>
                <a:latin typeface="微軟正黑體" panose="020B0604030504040204" pitchFamily="34" charset="-120"/>
                <a:ea typeface="微軟正黑體" panose="020B0604030504040204" pitchFamily="34" charset="-120"/>
              </a:defRPr>
            </a:lvl1pPr>
            <a:lvl2pPr marL="742950" indent="-285750">
              <a:spcBef>
                <a:spcPct val="20000"/>
              </a:spcBef>
              <a:buClr>
                <a:srgbClr val="3333FF"/>
              </a:buClr>
              <a:buFont typeface="Wingdings" panose="05000000000000000000" pitchFamily="2" charset="2"/>
              <a:buChar char="n"/>
              <a:defRPr kumimoji="1" sz="2800">
                <a:solidFill>
                  <a:schemeClr val="tx1"/>
                </a:solidFill>
                <a:latin typeface="微軟正黑體" panose="020B0604030504040204" pitchFamily="34" charset="-120"/>
                <a:ea typeface="微軟正黑體" panose="020B0604030504040204" pitchFamily="34" charset="-120"/>
              </a:defRPr>
            </a:lvl2pPr>
            <a:lvl3pPr marL="1143000" indent="-228600">
              <a:spcBef>
                <a:spcPct val="20000"/>
              </a:spcBef>
              <a:buClr>
                <a:schemeClr val="accent2"/>
              </a:buClr>
              <a:buFont typeface="Wingdings" panose="05000000000000000000" pitchFamily="2" charset="2"/>
              <a:buChar char="n"/>
              <a:defRPr kumimoji="1" sz="2400">
                <a:solidFill>
                  <a:schemeClr val="tx1"/>
                </a:solidFill>
                <a:latin typeface="微軟正黑體" panose="020B0604030504040204" pitchFamily="34" charset="-120"/>
                <a:ea typeface="微軟正黑體" panose="020B0604030504040204" pitchFamily="34" charset="-120"/>
              </a:defRPr>
            </a:lvl3pPr>
            <a:lvl4pPr marL="16002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4pPr>
            <a:lvl5pPr marL="2057400" indent="-228600">
              <a:spcBef>
                <a:spcPct val="20000"/>
              </a:spcBef>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5pPr>
            <a:lvl6pPr marL="25146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6pPr>
            <a:lvl7pPr marL="29718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7pPr>
            <a:lvl8pPr marL="34290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8pPr>
            <a:lvl9pPr marL="3886200" indent="-228600" eaLnBrk="0" fontAlgn="base" hangingPunct="0">
              <a:spcBef>
                <a:spcPct val="20000"/>
              </a:spcBef>
              <a:spcAft>
                <a:spcPct val="0"/>
              </a:spcAft>
              <a:buClr>
                <a:schemeClr val="accent2"/>
              </a:buClr>
              <a:buFont typeface="Wingdings" panose="05000000000000000000" pitchFamily="2" charset="2"/>
              <a:buChar char="n"/>
              <a:defRPr kumimoji="1" sz="2000">
                <a:solidFill>
                  <a:schemeClr val="tx1"/>
                </a:solidFill>
                <a:latin typeface="微軟正黑體" panose="020B0604030504040204" pitchFamily="34" charset="-120"/>
                <a:ea typeface="微軟正黑體" panose="020B0604030504040204" pitchFamily="34" charset="-120"/>
              </a:defRPr>
            </a:lvl9pPr>
          </a:lstStyle>
          <a:p>
            <a:pPr eaLnBrk="1" hangingPunct="1">
              <a:spcBef>
                <a:spcPct val="0"/>
              </a:spcBef>
              <a:buClrTx/>
              <a:buFontTx/>
              <a:buNone/>
            </a:pPr>
            <a:endParaRPr lang="zh-TW" altLang="en-US" sz="1800">
              <a:latin typeface="Arial" panose="020B0604020202020204" pitchFamily="34" charset="0"/>
              <a:ea typeface="新細明體" panose="02020500000000000000" pitchFamily="18" charset="-120"/>
            </a:endParaRPr>
          </a:p>
        </p:txBody>
      </p:sp>
      <p:sp>
        <p:nvSpPr>
          <p:cNvPr id="2" name="投影片編號版面配置區 1">
            <a:extLst>
              <a:ext uri="{FF2B5EF4-FFF2-40B4-BE49-F238E27FC236}">
                <a16:creationId xmlns:a16="http://schemas.microsoft.com/office/drawing/2014/main" id="{D94D68CE-77BB-94BB-4838-77F73FF4B275}"/>
              </a:ext>
            </a:extLst>
          </p:cNvPr>
          <p:cNvSpPr>
            <a:spLocks noGrp="1"/>
          </p:cNvSpPr>
          <p:nvPr>
            <p:ph type="sldNum" sz="quarter" idx="12"/>
          </p:nvPr>
        </p:nvSpPr>
        <p:spPr/>
        <p:txBody>
          <a:bodyPr/>
          <a:lstStyle/>
          <a:p>
            <a:pPr>
              <a:defRPr/>
            </a:pPr>
            <a:fld id="{DA9B26ED-27F3-4CA0-8793-0BC4AEB1E8CB}" type="slidenum">
              <a:rPr lang="en-US" altLang="zh-TW" smtClean="0"/>
              <a:pPr>
                <a:defRPr/>
              </a:pPr>
              <a:t>23</a:t>
            </a:fld>
            <a:r>
              <a:rPr lang="en-US" altLang="zh-TW"/>
              <a:t>/53</a:t>
            </a:r>
            <a:endParaRPr lang="en-US" altLang="zh-TW" dirty="0"/>
          </a:p>
        </p:txBody>
      </p:sp>
    </p:spTree>
    <p:extLst>
      <p:ext uri="{BB962C8B-B14F-4D97-AF65-F5344CB8AC3E}">
        <p14:creationId xmlns:p14="http://schemas.microsoft.com/office/powerpoint/2010/main" val="26896157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204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20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20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7204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205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204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20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205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7204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172041"/>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172042"/>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7203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47" grpId="0" animBg="1"/>
      <p:bldP spid="172049" grpId="0" animBg="1"/>
      <p:bldP spid="172050" grpId="0" animBg="1"/>
      <p:bldP spid="172051"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B5DB00-123C-9DB8-7A1F-A12478CD6113}"/>
              </a:ext>
            </a:extLst>
          </p:cNvPr>
          <p:cNvSpPr>
            <a:spLocks noGrp="1"/>
          </p:cNvSpPr>
          <p:nvPr>
            <p:ph type="title"/>
          </p:nvPr>
        </p:nvSpPr>
        <p:spPr/>
        <p:txBody>
          <a:bodyPr/>
          <a:lstStyle/>
          <a:p>
            <a:r>
              <a:rPr lang="en-US" altLang="zh-TW" sz="2400"/>
              <a:t>Between-class correlation and </a:t>
            </a:r>
            <a:br>
              <a:rPr lang="en-US" altLang="zh-TW" sz="2400"/>
            </a:br>
            <a:r>
              <a:rPr lang="en-US" altLang="zh-TW" sz="2400"/>
              <a:t>S-IGTD supervised distance</a:t>
            </a:r>
            <a:endParaRPr lang="zh-TW" altLang="en-US" sz="2400"/>
          </a:p>
        </p:txBody>
      </p:sp>
      <p:pic>
        <p:nvPicPr>
          <p:cNvPr id="6" name="圖片 5">
            <a:extLst>
              <a:ext uri="{FF2B5EF4-FFF2-40B4-BE49-F238E27FC236}">
                <a16:creationId xmlns:a16="http://schemas.microsoft.com/office/drawing/2014/main" id="{8C3D316D-E838-9F51-7486-D1BB1AC7E064}"/>
              </a:ext>
            </a:extLst>
          </p:cNvPr>
          <p:cNvPicPr>
            <a:picLocks noChangeAspect="1"/>
          </p:cNvPicPr>
          <p:nvPr/>
        </p:nvPicPr>
        <p:blipFill>
          <a:blip r:embed="rId2"/>
          <a:stretch>
            <a:fillRect/>
          </a:stretch>
        </p:blipFill>
        <p:spPr>
          <a:xfrm>
            <a:off x="76710" y="939842"/>
            <a:ext cx="8990580" cy="4219747"/>
          </a:xfrm>
          <a:prstGeom prst="rect">
            <a:avLst/>
          </a:prstGeom>
        </p:spPr>
      </p:pic>
      <p:pic>
        <p:nvPicPr>
          <p:cNvPr id="5" name="圖片 4">
            <a:extLst>
              <a:ext uri="{FF2B5EF4-FFF2-40B4-BE49-F238E27FC236}">
                <a16:creationId xmlns:a16="http://schemas.microsoft.com/office/drawing/2014/main" id="{9120F064-8EE8-1F2C-5019-84E436B29145}"/>
              </a:ext>
            </a:extLst>
          </p:cNvPr>
          <p:cNvPicPr>
            <a:picLocks noChangeAspect="1"/>
          </p:cNvPicPr>
          <p:nvPr/>
        </p:nvPicPr>
        <p:blipFill>
          <a:blip r:embed="rId3"/>
          <a:stretch>
            <a:fillRect/>
          </a:stretch>
        </p:blipFill>
        <p:spPr>
          <a:xfrm>
            <a:off x="1835696" y="5312097"/>
            <a:ext cx="5292080" cy="1129178"/>
          </a:xfrm>
          <a:prstGeom prst="rect">
            <a:avLst/>
          </a:prstGeom>
        </p:spPr>
      </p:pic>
      <p:sp>
        <p:nvSpPr>
          <p:cNvPr id="3" name="頁尾版面配置區 2">
            <a:extLst>
              <a:ext uri="{FF2B5EF4-FFF2-40B4-BE49-F238E27FC236}">
                <a16:creationId xmlns:a16="http://schemas.microsoft.com/office/drawing/2014/main" id="{923E1C8A-84F1-4A81-DAB8-F26931874809}"/>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7" name="投影片編號版面配置區 6">
            <a:extLst>
              <a:ext uri="{FF2B5EF4-FFF2-40B4-BE49-F238E27FC236}">
                <a16:creationId xmlns:a16="http://schemas.microsoft.com/office/drawing/2014/main" id="{01444191-76EF-2073-5AC1-1AAD74DFC62E}"/>
              </a:ext>
            </a:extLst>
          </p:cNvPr>
          <p:cNvSpPr>
            <a:spLocks noGrp="1"/>
          </p:cNvSpPr>
          <p:nvPr>
            <p:ph type="sldNum" sz="quarter" idx="12"/>
          </p:nvPr>
        </p:nvSpPr>
        <p:spPr/>
        <p:txBody>
          <a:bodyPr/>
          <a:lstStyle/>
          <a:p>
            <a:pPr>
              <a:defRPr/>
            </a:pPr>
            <a:fld id="{2087E945-3302-46EC-A8AF-D3936530EEE2}" type="slidenum">
              <a:rPr lang="en-US" altLang="zh-TW" smtClean="0"/>
              <a:pPr>
                <a:defRPr/>
              </a:pPr>
              <a:t>24</a:t>
            </a:fld>
            <a:r>
              <a:rPr lang="en-US" altLang="zh-TW"/>
              <a:t>/53</a:t>
            </a:r>
            <a:endParaRPr lang="en-US" altLang="zh-TW" dirty="0"/>
          </a:p>
        </p:txBody>
      </p:sp>
    </p:spTree>
    <p:extLst>
      <p:ext uri="{BB962C8B-B14F-4D97-AF65-F5344CB8AC3E}">
        <p14:creationId xmlns:p14="http://schemas.microsoft.com/office/powerpoint/2010/main" val="47671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a:extLst>
              <a:ext uri="{FF2B5EF4-FFF2-40B4-BE49-F238E27FC236}">
                <a16:creationId xmlns:a16="http://schemas.microsoft.com/office/drawing/2014/main" id="{639748E5-A49E-E074-9FF2-651461B2C5E2}"/>
              </a:ext>
            </a:extLst>
          </p:cNvPr>
          <p:cNvSpPr>
            <a:spLocks noGrp="1"/>
          </p:cNvSpPr>
          <p:nvPr>
            <p:ph type="title"/>
          </p:nvPr>
        </p:nvSpPr>
        <p:spPr/>
        <p:txBody>
          <a:bodyPr/>
          <a:lstStyle/>
          <a:p>
            <a:r>
              <a:rPr lang="en-US" altLang="zh-TW"/>
              <a:t>Supervised IGTD algorithm</a:t>
            </a:r>
            <a:endParaRPr lang="zh-TW" altLang="en-US"/>
          </a:p>
        </p:txBody>
      </p:sp>
      <p:pic>
        <p:nvPicPr>
          <p:cNvPr id="7" name="圖片 6">
            <a:extLst>
              <a:ext uri="{FF2B5EF4-FFF2-40B4-BE49-F238E27FC236}">
                <a16:creationId xmlns:a16="http://schemas.microsoft.com/office/drawing/2014/main" id="{EFA7E9F1-CCC4-D5DF-6748-EE3CD93BB91F}"/>
              </a:ext>
            </a:extLst>
          </p:cNvPr>
          <p:cNvPicPr>
            <a:picLocks noChangeAspect="1"/>
          </p:cNvPicPr>
          <p:nvPr/>
        </p:nvPicPr>
        <p:blipFill>
          <a:blip r:embed="rId2"/>
          <a:stretch>
            <a:fillRect/>
          </a:stretch>
        </p:blipFill>
        <p:spPr>
          <a:xfrm>
            <a:off x="1259632" y="869447"/>
            <a:ext cx="6912818" cy="5564498"/>
          </a:xfrm>
          <a:prstGeom prst="rect">
            <a:avLst/>
          </a:prstGeom>
        </p:spPr>
      </p:pic>
      <p:sp>
        <p:nvSpPr>
          <p:cNvPr id="2" name="頁尾版面配置區 1">
            <a:extLst>
              <a:ext uri="{FF2B5EF4-FFF2-40B4-BE49-F238E27FC236}">
                <a16:creationId xmlns:a16="http://schemas.microsoft.com/office/drawing/2014/main" id="{76D2FCA3-2E00-3F07-609F-63E3F74F038D}"/>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3" name="投影片編號版面配置區 2">
            <a:extLst>
              <a:ext uri="{FF2B5EF4-FFF2-40B4-BE49-F238E27FC236}">
                <a16:creationId xmlns:a16="http://schemas.microsoft.com/office/drawing/2014/main" id="{7065DB57-528A-9E99-AB63-F858C848EE60}"/>
              </a:ext>
            </a:extLst>
          </p:cNvPr>
          <p:cNvSpPr>
            <a:spLocks noGrp="1"/>
          </p:cNvSpPr>
          <p:nvPr>
            <p:ph type="sldNum" sz="quarter" idx="12"/>
          </p:nvPr>
        </p:nvSpPr>
        <p:spPr/>
        <p:txBody>
          <a:bodyPr/>
          <a:lstStyle/>
          <a:p>
            <a:pPr>
              <a:defRPr/>
            </a:pPr>
            <a:fld id="{2087E945-3302-46EC-A8AF-D3936530EEE2}" type="slidenum">
              <a:rPr lang="en-US" altLang="zh-TW" smtClean="0"/>
              <a:pPr>
                <a:defRPr/>
              </a:pPr>
              <a:t>25</a:t>
            </a:fld>
            <a:r>
              <a:rPr lang="en-US" altLang="zh-TW"/>
              <a:t>/53</a:t>
            </a:r>
            <a:endParaRPr lang="en-US" altLang="zh-TW" dirty="0"/>
          </a:p>
        </p:txBody>
      </p:sp>
    </p:spTree>
    <p:extLst>
      <p:ext uri="{BB962C8B-B14F-4D97-AF65-F5344CB8AC3E}">
        <p14:creationId xmlns:p14="http://schemas.microsoft.com/office/powerpoint/2010/main" val="36979643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429D33-66D7-9BE5-007B-33BAFA1DB5C4}"/>
              </a:ext>
            </a:extLst>
          </p:cNvPr>
          <p:cNvSpPr>
            <a:spLocks noGrp="1"/>
          </p:cNvSpPr>
          <p:nvPr>
            <p:ph type="title"/>
          </p:nvPr>
        </p:nvSpPr>
        <p:spPr/>
        <p:txBody>
          <a:bodyPr/>
          <a:lstStyle/>
          <a:p>
            <a:r>
              <a:rPr lang="en-US" altLang="zh-TW" sz="2800">
                <a:latin typeface="Aptos" panose="020B0004020202020204" pitchFamily="34" charset="0"/>
              </a:rPr>
              <a:t>Theoretical properties: </a:t>
            </a:r>
            <a:br>
              <a:rPr lang="en-US" altLang="zh-TW" sz="2800">
                <a:latin typeface="Aptos" panose="020B0004020202020204" pitchFamily="34" charset="0"/>
              </a:rPr>
            </a:br>
            <a:r>
              <a:rPr lang="en-US" altLang="zh-TW" sz="2800">
                <a:latin typeface="Aptos" panose="020B0004020202020204" pitchFamily="34" charset="0"/>
              </a:rPr>
              <a:t>Asymptotic consistency</a:t>
            </a:r>
            <a:endParaRPr lang="zh-TW" altLang="en-US" sz="2800">
              <a:latin typeface="Aptos" panose="020B0004020202020204" pitchFamily="34" charset="0"/>
            </a:endParaRPr>
          </a:p>
        </p:txBody>
      </p:sp>
      <p:sp>
        <p:nvSpPr>
          <p:cNvPr id="3" name="頁尾版面配置區 2">
            <a:extLst>
              <a:ext uri="{FF2B5EF4-FFF2-40B4-BE49-F238E27FC236}">
                <a16:creationId xmlns:a16="http://schemas.microsoft.com/office/drawing/2014/main" id="{3FC1BD66-73B4-F659-63CE-1CC0D84896E6}"/>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8" name="圖片 7">
            <a:extLst>
              <a:ext uri="{FF2B5EF4-FFF2-40B4-BE49-F238E27FC236}">
                <a16:creationId xmlns:a16="http://schemas.microsoft.com/office/drawing/2014/main" id="{6667B128-3BF6-FFDD-B45F-8D2D2B1F21F8}"/>
              </a:ext>
            </a:extLst>
          </p:cNvPr>
          <p:cNvPicPr>
            <a:picLocks noChangeAspect="1"/>
          </p:cNvPicPr>
          <p:nvPr/>
        </p:nvPicPr>
        <p:blipFill>
          <a:blip r:embed="rId2"/>
          <a:stretch>
            <a:fillRect/>
          </a:stretch>
        </p:blipFill>
        <p:spPr>
          <a:xfrm>
            <a:off x="0" y="801687"/>
            <a:ext cx="9144000" cy="2664328"/>
          </a:xfrm>
          <a:prstGeom prst="rect">
            <a:avLst/>
          </a:prstGeom>
        </p:spPr>
      </p:pic>
      <p:pic>
        <p:nvPicPr>
          <p:cNvPr id="10" name="圖片 9">
            <a:extLst>
              <a:ext uri="{FF2B5EF4-FFF2-40B4-BE49-F238E27FC236}">
                <a16:creationId xmlns:a16="http://schemas.microsoft.com/office/drawing/2014/main" id="{674E04BC-3DAC-D25E-BA07-74C718AFC3EF}"/>
              </a:ext>
            </a:extLst>
          </p:cNvPr>
          <p:cNvPicPr>
            <a:picLocks noChangeAspect="1"/>
          </p:cNvPicPr>
          <p:nvPr/>
        </p:nvPicPr>
        <p:blipFill>
          <a:blip r:embed="rId3"/>
          <a:stretch>
            <a:fillRect/>
          </a:stretch>
        </p:blipFill>
        <p:spPr>
          <a:xfrm>
            <a:off x="0" y="4077072"/>
            <a:ext cx="9144000" cy="1052453"/>
          </a:xfrm>
          <a:prstGeom prst="rect">
            <a:avLst/>
          </a:prstGeom>
        </p:spPr>
      </p:pic>
      <p:pic>
        <p:nvPicPr>
          <p:cNvPr id="15" name="圖片 14">
            <a:extLst>
              <a:ext uri="{FF2B5EF4-FFF2-40B4-BE49-F238E27FC236}">
                <a16:creationId xmlns:a16="http://schemas.microsoft.com/office/drawing/2014/main" id="{A13E932A-DE38-F0DA-E36D-76A132C1DA5E}"/>
              </a:ext>
            </a:extLst>
          </p:cNvPr>
          <p:cNvPicPr>
            <a:picLocks noChangeAspect="1"/>
          </p:cNvPicPr>
          <p:nvPr/>
        </p:nvPicPr>
        <p:blipFill>
          <a:blip r:embed="rId4"/>
          <a:stretch>
            <a:fillRect/>
          </a:stretch>
        </p:blipFill>
        <p:spPr>
          <a:xfrm>
            <a:off x="6660232" y="5238006"/>
            <a:ext cx="1554245" cy="409826"/>
          </a:xfrm>
          <a:prstGeom prst="rect">
            <a:avLst/>
          </a:prstGeom>
          <a:ln>
            <a:solidFill>
              <a:srgbClr val="FF0000"/>
            </a:solidFill>
          </a:ln>
        </p:spPr>
      </p:pic>
      <p:sp>
        <p:nvSpPr>
          <p:cNvPr id="17" name="文字方塊 16">
            <a:extLst>
              <a:ext uri="{FF2B5EF4-FFF2-40B4-BE49-F238E27FC236}">
                <a16:creationId xmlns:a16="http://schemas.microsoft.com/office/drawing/2014/main" id="{CE1A6F31-8013-95C8-2E88-E728EFDC5B05}"/>
              </a:ext>
            </a:extLst>
          </p:cNvPr>
          <p:cNvSpPr txBox="1"/>
          <p:nvPr/>
        </p:nvSpPr>
        <p:spPr>
          <a:xfrm>
            <a:off x="323528" y="5696297"/>
            <a:ext cx="8744112" cy="369332"/>
          </a:xfrm>
          <a:prstGeom prst="rect">
            <a:avLst/>
          </a:prstGeom>
          <a:noFill/>
        </p:spPr>
        <p:txBody>
          <a:bodyPr wrap="square">
            <a:spAutoFit/>
          </a:bodyPr>
          <a:lstStyle/>
          <a:p>
            <a:r>
              <a:rPr lang="zh-TW" altLang="en-US" sz="1800">
                <a:solidFill>
                  <a:srgbClr val="0000FF"/>
                </a:solidFill>
              </a:rPr>
              <a:t>This discourages such features from being placed close to discriminative feature groups.</a:t>
            </a:r>
          </a:p>
        </p:txBody>
      </p:sp>
      <p:sp>
        <p:nvSpPr>
          <p:cNvPr id="6" name="文字方塊 5">
            <a:extLst>
              <a:ext uri="{FF2B5EF4-FFF2-40B4-BE49-F238E27FC236}">
                <a16:creationId xmlns:a16="http://schemas.microsoft.com/office/drawing/2014/main" id="{AD62F159-3022-B4A0-F585-90C964C30313}"/>
              </a:ext>
            </a:extLst>
          </p:cNvPr>
          <p:cNvSpPr txBox="1"/>
          <p:nvPr/>
        </p:nvSpPr>
        <p:spPr>
          <a:xfrm>
            <a:off x="5909295" y="2276872"/>
            <a:ext cx="3199209" cy="646331"/>
          </a:xfrm>
          <a:prstGeom prst="rect">
            <a:avLst/>
          </a:prstGeom>
          <a:noFill/>
        </p:spPr>
        <p:txBody>
          <a:bodyPr wrap="square">
            <a:spAutoFit/>
          </a:bodyPr>
          <a:lstStyle/>
          <a:p>
            <a:r>
              <a:rPr lang="zh-TW" altLang="en-US" sz="1800">
                <a:solidFill>
                  <a:srgbClr val="0000FF"/>
                </a:solidFill>
              </a:rPr>
              <a:t>Weak Law of Large Numbers</a:t>
            </a:r>
          </a:p>
          <a:p>
            <a:r>
              <a:rPr lang="zh-TW" altLang="en-US" sz="1800">
                <a:solidFill>
                  <a:srgbClr val="0000FF"/>
                </a:solidFill>
              </a:rPr>
              <a:t>Continuous Mapping Theorem</a:t>
            </a:r>
          </a:p>
        </p:txBody>
      </p:sp>
      <p:sp>
        <p:nvSpPr>
          <p:cNvPr id="4" name="投影片編號版面配置區 3">
            <a:extLst>
              <a:ext uri="{FF2B5EF4-FFF2-40B4-BE49-F238E27FC236}">
                <a16:creationId xmlns:a16="http://schemas.microsoft.com/office/drawing/2014/main" id="{2656663A-A278-29E5-5A2D-8CF414F92E49}"/>
              </a:ext>
            </a:extLst>
          </p:cNvPr>
          <p:cNvSpPr>
            <a:spLocks noGrp="1"/>
          </p:cNvSpPr>
          <p:nvPr>
            <p:ph type="sldNum" sz="quarter" idx="12"/>
          </p:nvPr>
        </p:nvSpPr>
        <p:spPr/>
        <p:txBody>
          <a:bodyPr/>
          <a:lstStyle/>
          <a:p>
            <a:pPr>
              <a:defRPr/>
            </a:pPr>
            <a:fld id="{2087E945-3302-46EC-A8AF-D3936530EEE2}" type="slidenum">
              <a:rPr lang="en-US" altLang="zh-TW" smtClean="0"/>
              <a:pPr>
                <a:defRPr/>
              </a:pPr>
              <a:t>26</a:t>
            </a:fld>
            <a:r>
              <a:rPr lang="en-US" altLang="zh-TW"/>
              <a:t>/53</a:t>
            </a:r>
            <a:endParaRPr lang="en-US" altLang="zh-TW" dirty="0"/>
          </a:p>
        </p:txBody>
      </p:sp>
    </p:spTree>
    <p:extLst>
      <p:ext uri="{BB962C8B-B14F-4D97-AF65-F5344CB8AC3E}">
        <p14:creationId xmlns:p14="http://schemas.microsoft.com/office/powerpoint/2010/main" val="356280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D3F733E-D2FB-3E6E-995E-C3B31C9E6882}"/>
              </a:ext>
            </a:extLst>
          </p:cNvPr>
          <p:cNvSpPr>
            <a:spLocks noGrp="1"/>
          </p:cNvSpPr>
          <p:nvPr>
            <p:ph type="title"/>
          </p:nvPr>
        </p:nvSpPr>
        <p:spPr/>
        <p:txBody>
          <a:bodyPr/>
          <a:lstStyle/>
          <a:p>
            <a:r>
              <a:rPr lang="en-US" altLang="zh-TW" sz="2400"/>
              <a:t>WABA decomposition and </a:t>
            </a:r>
            <a:br>
              <a:rPr lang="en-US" altLang="zh-TW" sz="2400"/>
            </a:br>
            <a:r>
              <a:rPr lang="en-US" altLang="zh-TW" sz="2400"/>
              <a:t>topological divergence</a:t>
            </a:r>
            <a:endParaRPr lang="zh-TW" altLang="en-US" sz="2400"/>
          </a:p>
        </p:txBody>
      </p:sp>
      <p:sp>
        <p:nvSpPr>
          <p:cNvPr id="7" name="內容版面配置區 6">
            <a:extLst>
              <a:ext uri="{FF2B5EF4-FFF2-40B4-BE49-F238E27FC236}">
                <a16:creationId xmlns:a16="http://schemas.microsoft.com/office/drawing/2014/main" id="{D0716112-7BED-BB11-F1F1-E942EAB76765}"/>
              </a:ext>
            </a:extLst>
          </p:cNvPr>
          <p:cNvSpPr>
            <a:spLocks noGrp="1"/>
          </p:cNvSpPr>
          <p:nvPr>
            <p:ph idx="1"/>
          </p:nvPr>
        </p:nvSpPr>
        <p:spPr>
          <a:xfrm>
            <a:off x="143508" y="1562665"/>
            <a:ext cx="8856984" cy="2990948"/>
          </a:xfrm>
        </p:spPr>
        <p:txBody>
          <a:bodyPr>
            <a:normAutofit fontScale="70000" lnSpcReduction="20000"/>
          </a:bodyPr>
          <a:lstStyle/>
          <a:p>
            <a:pPr>
              <a:lnSpc>
                <a:spcPct val="120000"/>
              </a:lnSpc>
            </a:pPr>
            <a:r>
              <a:rPr lang="en-US" altLang="zh-TW" dirty="0"/>
              <a:t>The practical interpretation is important in biological data. </a:t>
            </a:r>
          </a:p>
          <a:p>
            <a:pPr>
              <a:lnSpc>
                <a:spcPct val="120000"/>
              </a:lnSpc>
            </a:pPr>
            <a:r>
              <a:rPr lang="en-US" altLang="zh-TW" dirty="0">
                <a:solidFill>
                  <a:srgbClr val="FF0000"/>
                </a:solidFill>
              </a:rPr>
              <a:t>In omics classification</a:t>
            </a:r>
            <a:r>
              <a:rPr lang="en-US" altLang="zh-TW" dirty="0"/>
              <a:t>, a large total correlation </a:t>
            </a:r>
            <a:r>
              <a:rPr lang="en-US" altLang="zh-TW" i="1" dirty="0" err="1"/>
              <a:t>ρ</a:t>
            </a:r>
            <a:r>
              <a:rPr lang="en-US" altLang="zh-TW" i="1" baseline="-25000" dirty="0" err="1"/>
              <a:t>T</a:t>
            </a:r>
            <a:r>
              <a:rPr lang="en-US" altLang="zh-TW" dirty="0"/>
              <a:t> may arise from at least two different sources: </a:t>
            </a:r>
          </a:p>
          <a:p>
            <a:pPr lvl="1">
              <a:lnSpc>
                <a:spcPct val="120000"/>
              </a:lnSpc>
            </a:pPr>
            <a:r>
              <a:rPr lang="en-US" altLang="zh-TW" b="1" dirty="0">
                <a:solidFill>
                  <a:srgbClr val="0000FF"/>
                </a:solidFill>
              </a:rPr>
              <a:t>coordinated class-level </a:t>
            </a:r>
            <a:r>
              <a:rPr lang="en-US" altLang="zh-TW" dirty="0">
                <a:solidFill>
                  <a:srgbClr val="0070C0"/>
                </a:solidFill>
              </a:rPr>
              <a:t>shifts that are useful for distinguishing disease, tissue or cell-type groups, or </a:t>
            </a:r>
          </a:p>
          <a:p>
            <a:pPr lvl="1">
              <a:lnSpc>
                <a:spcPct val="120000"/>
              </a:lnSpc>
            </a:pPr>
            <a:r>
              <a:rPr lang="en-US" altLang="zh-TW" b="1" dirty="0">
                <a:solidFill>
                  <a:srgbClr val="0000FF"/>
                </a:solidFill>
              </a:rPr>
              <a:t>within-class covariation</a:t>
            </a:r>
            <a:r>
              <a:rPr lang="en-US" altLang="zh-TW" dirty="0">
                <a:solidFill>
                  <a:srgbClr val="0000FF"/>
                </a:solidFill>
              </a:rPr>
              <a:t> </a:t>
            </a:r>
            <a:r>
              <a:rPr lang="en-US" altLang="zh-TW" dirty="0">
                <a:solidFill>
                  <a:srgbClr val="0070C0"/>
                </a:solidFill>
              </a:rPr>
              <a:t>caused by housekeeping processes, metabolic background, batch effects or other nuisance structure. </a:t>
            </a:r>
          </a:p>
          <a:p>
            <a:pPr>
              <a:lnSpc>
                <a:spcPct val="120000"/>
              </a:lnSpc>
            </a:pPr>
            <a:r>
              <a:rPr lang="en-US" altLang="zh-TW" i="1" dirty="0">
                <a:solidFill>
                  <a:srgbClr val="FF0000"/>
                </a:solidFill>
              </a:rPr>
              <a:t>S-IGTD is designed for the first source. </a:t>
            </a:r>
          </a:p>
        </p:txBody>
      </p:sp>
      <p:sp>
        <p:nvSpPr>
          <p:cNvPr id="4" name="頁尾版面配置區 3">
            <a:extLst>
              <a:ext uri="{FF2B5EF4-FFF2-40B4-BE49-F238E27FC236}">
                <a16:creationId xmlns:a16="http://schemas.microsoft.com/office/drawing/2014/main" id="{D4237C91-7F0D-0508-5957-54FD52BBC080}"/>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6" name="圖片 5">
            <a:extLst>
              <a:ext uri="{FF2B5EF4-FFF2-40B4-BE49-F238E27FC236}">
                <a16:creationId xmlns:a16="http://schemas.microsoft.com/office/drawing/2014/main" id="{182CA0E2-D08D-D538-6F1B-F6C48FC7A5BA}"/>
              </a:ext>
            </a:extLst>
          </p:cNvPr>
          <p:cNvPicPr>
            <a:picLocks noChangeAspect="1"/>
          </p:cNvPicPr>
          <p:nvPr/>
        </p:nvPicPr>
        <p:blipFill>
          <a:blip r:embed="rId2"/>
          <a:stretch>
            <a:fillRect/>
          </a:stretch>
        </p:blipFill>
        <p:spPr>
          <a:xfrm>
            <a:off x="1763688" y="969775"/>
            <a:ext cx="4644008" cy="454067"/>
          </a:xfrm>
          <a:prstGeom prst="rect">
            <a:avLst/>
          </a:prstGeom>
        </p:spPr>
      </p:pic>
      <p:pic>
        <p:nvPicPr>
          <p:cNvPr id="9" name="圖片 8">
            <a:extLst>
              <a:ext uri="{FF2B5EF4-FFF2-40B4-BE49-F238E27FC236}">
                <a16:creationId xmlns:a16="http://schemas.microsoft.com/office/drawing/2014/main" id="{086C46E3-05E3-F055-961F-971413F1C78A}"/>
              </a:ext>
            </a:extLst>
          </p:cNvPr>
          <p:cNvPicPr>
            <a:picLocks noChangeAspect="1"/>
          </p:cNvPicPr>
          <p:nvPr/>
        </p:nvPicPr>
        <p:blipFill>
          <a:blip r:embed="rId3"/>
          <a:stretch>
            <a:fillRect/>
          </a:stretch>
        </p:blipFill>
        <p:spPr>
          <a:xfrm>
            <a:off x="395720" y="4630343"/>
            <a:ext cx="8291080" cy="1893577"/>
          </a:xfrm>
          <a:prstGeom prst="rect">
            <a:avLst/>
          </a:prstGeom>
        </p:spPr>
      </p:pic>
      <p:sp>
        <p:nvSpPr>
          <p:cNvPr id="3" name="投影片編號版面配置區 2">
            <a:extLst>
              <a:ext uri="{FF2B5EF4-FFF2-40B4-BE49-F238E27FC236}">
                <a16:creationId xmlns:a16="http://schemas.microsoft.com/office/drawing/2014/main" id="{FA9D84D6-9E71-626E-5A73-CEA3A7A1FBF0}"/>
              </a:ext>
            </a:extLst>
          </p:cNvPr>
          <p:cNvSpPr>
            <a:spLocks noGrp="1"/>
          </p:cNvSpPr>
          <p:nvPr>
            <p:ph type="sldNum" sz="quarter" idx="12"/>
          </p:nvPr>
        </p:nvSpPr>
        <p:spPr/>
        <p:txBody>
          <a:bodyPr/>
          <a:lstStyle/>
          <a:p>
            <a:pPr>
              <a:defRPr/>
            </a:pPr>
            <a:fld id="{8416CEBA-2FC2-4A72-90FF-CBCC19CEBAD4}" type="slidenum">
              <a:rPr lang="en-US" altLang="zh-TW" smtClean="0"/>
              <a:pPr>
                <a:defRPr/>
              </a:pPr>
              <a:t>27</a:t>
            </a:fld>
            <a:r>
              <a:rPr lang="en-US" altLang="zh-TW"/>
              <a:t>/53</a:t>
            </a:r>
            <a:endParaRPr lang="en-US" altLang="zh-TW" dirty="0"/>
          </a:p>
        </p:txBody>
      </p:sp>
    </p:spTree>
    <p:extLst>
      <p:ext uri="{BB962C8B-B14F-4D97-AF65-F5344CB8AC3E}">
        <p14:creationId xmlns:p14="http://schemas.microsoft.com/office/powerpoint/2010/main" val="128871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29D7379-8081-5F7B-464A-50F59EAC12E8}"/>
              </a:ext>
            </a:extLst>
          </p:cNvPr>
          <p:cNvSpPr>
            <a:spLocks noGrp="1"/>
          </p:cNvSpPr>
          <p:nvPr>
            <p:ph type="title"/>
          </p:nvPr>
        </p:nvSpPr>
        <p:spPr/>
        <p:txBody>
          <a:bodyPr/>
          <a:lstStyle/>
          <a:p>
            <a:r>
              <a:rPr lang="en-US" altLang="zh-TW">
                <a:latin typeface="Aptos" panose="020B0004020202020204" pitchFamily="34" charset="0"/>
              </a:rPr>
              <a:t>WABA decomposition and </a:t>
            </a:r>
            <a:br>
              <a:rPr lang="en-US" altLang="zh-TW">
                <a:latin typeface="Aptos" panose="020B0004020202020204" pitchFamily="34" charset="0"/>
              </a:rPr>
            </a:br>
            <a:r>
              <a:rPr lang="en-US" altLang="zh-TW">
                <a:latin typeface="Aptos" panose="020B0004020202020204" pitchFamily="34" charset="0"/>
              </a:rPr>
              <a:t>topological divergence (1)</a:t>
            </a:r>
            <a:endParaRPr lang="zh-TW" altLang="en-US"/>
          </a:p>
        </p:txBody>
      </p:sp>
      <p:sp>
        <p:nvSpPr>
          <p:cNvPr id="3" name="頁尾版面配置區 2">
            <a:extLst>
              <a:ext uri="{FF2B5EF4-FFF2-40B4-BE49-F238E27FC236}">
                <a16:creationId xmlns:a16="http://schemas.microsoft.com/office/drawing/2014/main" id="{B09B31C6-649B-8529-B46C-0BEFC83D3B74}"/>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5" name="圖片 4">
            <a:extLst>
              <a:ext uri="{FF2B5EF4-FFF2-40B4-BE49-F238E27FC236}">
                <a16:creationId xmlns:a16="http://schemas.microsoft.com/office/drawing/2014/main" id="{7CF45F1F-A110-F92F-167B-51B7B58F91AC}"/>
              </a:ext>
            </a:extLst>
          </p:cNvPr>
          <p:cNvPicPr>
            <a:picLocks noChangeAspect="1"/>
          </p:cNvPicPr>
          <p:nvPr/>
        </p:nvPicPr>
        <p:blipFill>
          <a:blip r:embed="rId2"/>
          <a:stretch>
            <a:fillRect/>
          </a:stretch>
        </p:blipFill>
        <p:spPr>
          <a:xfrm>
            <a:off x="108396" y="2341066"/>
            <a:ext cx="8971874" cy="1420717"/>
          </a:xfrm>
          <a:prstGeom prst="rect">
            <a:avLst/>
          </a:prstGeom>
        </p:spPr>
      </p:pic>
      <p:pic>
        <p:nvPicPr>
          <p:cNvPr id="10" name="圖片 9">
            <a:extLst>
              <a:ext uri="{FF2B5EF4-FFF2-40B4-BE49-F238E27FC236}">
                <a16:creationId xmlns:a16="http://schemas.microsoft.com/office/drawing/2014/main" id="{0DAA1C95-89EB-1434-BEF1-3FC52C728E03}"/>
              </a:ext>
            </a:extLst>
          </p:cNvPr>
          <p:cNvPicPr>
            <a:picLocks noChangeAspect="1"/>
          </p:cNvPicPr>
          <p:nvPr/>
        </p:nvPicPr>
        <p:blipFill>
          <a:blip r:embed="rId3"/>
          <a:stretch>
            <a:fillRect/>
          </a:stretch>
        </p:blipFill>
        <p:spPr>
          <a:xfrm>
            <a:off x="108396" y="3850422"/>
            <a:ext cx="8971874" cy="1136410"/>
          </a:xfrm>
          <a:prstGeom prst="rect">
            <a:avLst/>
          </a:prstGeom>
        </p:spPr>
      </p:pic>
      <p:pic>
        <p:nvPicPr>
          <p:cNvPr id="13" name="圖片 12">
            <a:extLst>
              <a:ext uri="{FF2B5EF4-FFF2-40B4-BE49-F238E27FC236}">
                <a16:creationId xmlns:a16="http://schemas.microsoft.com/office/drawing/2014/main" id="{E8032234-A95E-CE70-F738-60C02E077A11}"/>
              </a:ext>
            </a:extLst>
          </p:cNvPr>
          <p:cNvPicPr>
            <a:picLocks noChangeAspect="1"/>
          </p:cNvPicPr>
          <p:nvPr/>
        </p:nvPicPr>
        <p:blipFill>
          <a:blip r:embed="rId4"/>
          <a:stretch>
            <a:fillRect/>
          </a:stretch>
        </p:blipFill>
        <p:spPr>
          <a:xfrm>
            <a:off x="107504" y="5075646"/>
            <a:ext cx="8971874" cy="1351756"/>
          </a:xfrm>
          <a:prstGeom prst="rect">
            <a:avLst/>
          </a:prstGeom>
        </p:spPr>
      </p:pic>
      <p:pic>
        <p:nvPicPr>
          <p:cNvPr id="15" name="圖片 14">
            <a:extLst>
              <a:ext uri="{FF2B5EF4-FFF2-40B4-BE49-F238E27FC236}">
                <a16:creationId xmlns:a16="http://schemas.microsoft.com/office/drawing/2014/main" id="{AF61778A-F9A6-BD9C-72EE-122F4B7B92A5}"/>
              </a:ext>
            </a:extLst>
          </p:cNvPr>
          <p:cNvPicPr>
            <a:picLocks noChangeAspect="1"/>
          </p:cNvPicPr>
          <p:nvPr/>
        </p:nvPicPr>
        <p:blipFill>
          <a:blip r:embed="rId5"/>
          <a:stretch>
            <a:fillRect/>
          </a:stretch>
        </p:blipFill>
        <p:spPr>
          <a:xfrm>
            <a:off x="0" y="1577492"/>
            <a:ext cx="9144000" cy="555364"/>
          </a:xfrm>
          <a:prstGeom prst="rect">
            <a:avLst/>
          </a:prstGeom>
        </p:spPr>
      </p:pic>
      <p:pic>
        <p:nvPicPr>
          <p:cNvPr id="17" name="圖片 16">
            <a:extLst>
              <a:ext uri="{FF2B5EF4-FFF2-40B4-BE49-F238E27FC236}">
                <a16:creationId xmlns:a16="http://schemas.microsoft.com/office/drawing/2014/main" id="{2595FFB7-838F-55D9-6A09-51A558F9DD13}"/>
              </a:ext>
            </a:extLst>
          </p:cNvPr>
          <p:cNvPicPr>
            <a:picLocks noChangeAspect="1"/>
          </p:cNvPicPr>
          <p:nvPr/>
        </p:nvPicPr>
        <p:blipFill>
          <a:blip r:embed="rId6"/>
          <a:stretch>
            <a:fillRect/>
          </a:stretch>
        </p:blipFill>
        <p:spPr>
          <a:xfrm>
            <a:off x="1907704" y="991834"/>
            <a:ext cx="4644008" cy="454067"/>
          </a:xfrm>
          <a:prstGeom prst="rect">
            <a:avLst/>
          </a:prstGeom>
        </p:spPr>
      </p:pic>
      <p:sp>
        <p:nvSpPr>
          <p:cNvPr id="4" name="投影片編號版面配置區 3">
            <a:extLst>
              <a:ext uri="{FF2B5EF4-FFF2-40B4-BE49-F238E27FC236}">
                <a16:creationId xmlns:a16="http://schemas.microsoft.com/office/drawing/2014/main" id="{3EF93A19-0EC0-F290-BBFF-4ACC984B8FBE}"/>
              </a:ext>
            </a:extLst>
          </p:cNvPr>
          <p:cNvSpPr>
            <a:spLocks noGrp="1"/>
          </p:cNvSpPr>
          <p:nvPr>
            <p:ph type="sldNum" sz="quarter" idx="12"/>
          </p:nvPr>
        </p:nvSpPr>
        <p:spPr/>
        <p:txBody>
          <a:bodyPr/>
          <a:lstStyle/>
          <a:p>
            <a:pPr>
              <a:defRPr/>
            </a:pPr>
            <a:fld id="{2087E945-3302-46EC-A8AF-D3936530EEE2}" type="slidenum">
              <a:rPr lang="en-US" altLang="zh-TW" smtClean="0"/>
              <a:pPr>
                <a:defRPr/>
              </a:pPr>
              <a:t>28</a:t>
            </a:fld>
            <a:r>
              <a:rPr lang="en-US" altLang="zh-TW"/>
              <a:t>/53</a:t>
            </a:r>
            <a:endParaRPr lang="en-US" altLang="zh-TW" dirty="0"/>
          </a:p>
        </p:txBody>
      </p:sp>
    </p:spTree>
    <p:extLst>
      <p:ext uri="{BB962C8B-B14F-4D97-AF65-F5344CB8AC3E}">
        <p14:creationId xmlns:p14="http://schemas.microsoft.com/office/powerpoint/2010/main" val="176091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564277-90ED-DAC9-B40F-3E06CE7D23CE}"/>
              </a:ext>
            </a:extLst>
          </p:cNvPr>
          <p:cNvSpPr>
            <a:spLocks noGrp="1"/>
          </p:cNvSpPr>
          <p:nvPr>
            <p:ph type="title"/>
          </p:nvPr>
        </p:nvSpPr>
        <p:spPr/>
        <p:txBody>
          <a:bodyPr/>
          <a:lstStyle/>
          <a:p>
            <a:r>
              <a:rPr lang="en-US" altLang="zh-TW">
                <a:latin typeface="Aptos" panose="020B0004020202020204" pitchFamily="34" charset="0"/>
              </a:rPr>
              <a:t>WABA decomposition and </a:t>
            </a:r>
            <a:br>
              <a:rPr lang="en-US" altLang="zh-TW">
                <a:latin typeface="Aptos" panose="020B0004020202020204" pitchFamily="34" charset="0"/>
              </a:rPr>
            </a:br>
            <a:r>
              <a:rPr lang="en-US" altLang="zh-TW">
                <a:latin typeface="Aptos" panose="020B0004020202020204" pitchFamily="34" charset="0"/>
              </a:rPr>
              <a:t>topological divergence (2)</a:t>
            </a:r>
            <a:endParaRPr lang="zh-TW" altLang="en-US"/>
          </a:p>
        </p:txBody>
      </p:sp>
      <p:sp>
        <p:nvSpPr>
          <p:cNvPr id="3" name="頁尾版面配置區 2">
            <a:extLst>
              <a:ext uri="{FF2B5EF4-FFF2-40B4-BE49-F238E27FC236}">
                <a16:creationId xmlns:a16="http://schemas.microsoft.com/office/drawing/2014/main" id="{E5692530-C62E-E20C-F432-7E6296700318}"/>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5" name="圖片 4">
            <a:extLst>
              <a:ext uri="{FF2B5EF4-FFF2-40B4-BE49-F238E27FC236}">
                <a16:creationId xmlns:a16="http://schemas.microsoft.com/office/drawing/2014/main" id="{67075F0E-2C8C-B929-08F9-EDEDD050A162}"/>
              </a:ext>
            </a:extLst>
          </p:cNvPr>
          <p:cNvPicPr>
            <a:picLocks noChangeAspect="1"/>
          </p:cNvPicPr>
          <p:nvPr/>
        </p:nvPicPr>
        <p:blipFill>
          <a:blip r:embed="rId2"/>
          <a:stretch>
            <a:fillRect/>
          </a:stretch>
        </p:blipFill>
        <p:spPr>
          <a:xfrm>
            <a:off x="0" y="1481235"/>
            <a:ext cx="9144000" cy="579613"/>
          </a:xfrm>
          <a:prstGeom prst="rect">
            <a:avLst/>
          </a:prstGeom>
        </p:spPr>
      </p:pic>
      <p:pic>
        <p:nvPicPr>
          <p:cNvPr id="7" name="圖片 6">
            <a:extLst>
              <a:ext uri="{FF2B5EF4-FFF2-40B4-BE49-F238E27FC236}">
                <a16:creationId xmlns:a16="http://schemas.microsoft.com/office/drawing/2014/main" id="{7C9C0C23-AE5C-0E1F-D104-84025BDD1BB6}"/>
              </a:ext>
            </a:extLst>
          </p:cNvPr>
          <p:cNvPicPr>
            <a:picLocks noChangeAspect="1"/>
          </p:cNvPicPr>
          <p:nvPr/>
        </p:nvPicPr>
        <p:blipFill>
          <a:blip r:embed="rId3"/>
          <a:stretch>
            <a:fillRect/>
          </a:stretch>
        </p:blipFill>
        <p:spPr>
          <a:xfrm>
            <a:off x="2120525" y="867420"/>
            <a:ext cx="4644008" cy="454067"/>
          </a:xfrm>
          <a:prstGeom prst="rect">
            <a:avLst/>
          </a:prstGeom>
        </p:spPr>
      </p:pic>
      <p:pic>
        <p:nvPicPr>
          <p:cNvPr id="13" name="圖片 12">
            <a:extLst>
              <a:ext uri="{FF2B5EF4-FFF2-40B4-BE49-F238E27FC236}">
                <a16:creationId xmlns:a16="http://schemas.microsoft.com/office/drawing/2014/main" id="{9618D4D6-CF08-3ECF-4965-C8C5B4C7DD3E}"/>
              </a:ext>
            </a:extLst>
          </p:cNvPr>
          <p:cNvPicPr>
            <a:picLocks noChangeAspect="1"/>
          </p:cNvPicPr>
          <p:nvPr/>
        </p:nvPicPr>
        <p:blipFill>
          <a:blip r:embed="rId4"/>
          <a:stretch>
            <a:fillRect/>
          </a:stretch>
        </p:blipFill>
        <p:spPr>
          <a:xfrm>
            <a:off x="72008" y="2371945"/>
            <a:ext cx="9036496" cy="1357378"/>
          </a:xfrm>
          <a:prstGeom prst="rect">
            <a:avLst/>
          </a:prstGeom>
        </p:spPr>
      </p:pic>
      <p:pic>
        <p:nvPicPr>
          <p:cNvPr id="15" name="圖片 14">
            <a:extLst>
              <a:ext uri="{FF2B5EF4-FFF2-40B4-BE49-F238E27FC236}">
                <a16:creationId xmlns:a16="http://schemas.microsoft.com/office/drawing/2014/main" id="{988EC678-4532-D359-195D-0338164C86FC}"/>
              </a:ext>
            </a:extLst>
          </p:cNvPr>
          <p:cNvPicPr>
            <a:picLocks noChangeAspect="1"/>
          </p:cNvPicPr>
          <p:nvPr/>
        </p:nvPicPr>
        <p:blipFill>
          <a:blip r:embed="rId5"/>
          <a:stretch>
            <a:fillRect/>
          </a:stretch>
        </p:blipFill>
        <p:spPr>
          <a:xfrm>
            <a:off x="72008" y="3789040"/>
            <a:ext cx="9036496" cy="1116298"/>
          </a:xfrm>
          <a:prstGeom prst="rect">
            <a:avLst/>
          </a:prstGeom>
        </p:spPr>
      </p:pic>
      <p:pic>
        <p:nvPicPr>
          <p:cNvPr id="17" name="圖片 16">
            <a:extLst>
              <a:ext uri="{FF2B5EF4-FFF2-40B4-BE49-F238E27FC236}">
                <a16:creationId xmlns:a16="http://schemas.microsoft.com/office/drawing/2014/main" id="{C631F950-3FF5-9BF1-22DF-8C42035CC6E3}"/>
              </a:ext>
            </a:extLst>
          </p:cNvPr>
          <p:cNvPicPr>
            <a:picLocks noChangeAspect="1"/>
          </p:cNvPicPr>
          <p:nvPr/>
        </p:nvPicPr>
        <p:blipFill>
          <a:blip r:embed="rId6"/>
          <a:stretch>
            <a:fillRect/>
          </a:stretch>
        </p:blipFill>
        <p:spPr>
          <a:xfrm>
            <a:off x="72008" y="4962188"/>
            <a:ext cx="9036496" cy="1473618"/>
          </a:xfrm>
          <a:prstGeom prst="rect">
            <a:avLst/>
          </a:prstGeom>
        </p:spPr>
      </p:pic>
      <p:sp>
        <p:nvSpPr>
          <p:cNvPr id="4" name="投影片編號版面配置區 3">
            <a:extLst>
              <a:ext uri="{FF2B5EF4-FFF2-40B4-BE49-F238E27FC236}">
                <a16:creationId xmlns:a16="http://schemas.microsoft.com/office/drawing/2014/main" id="{B82043D7-3417-C4B3-59FE-A001EEB2C81D}"/>
              </a:ext>
            </a:extLst>
          </p:cNvPr>
          <p:cNvSpPr>
            <a:spLocks noGrp="1"/>
          </p:cNvSpPr>
          <p:nvPr>
            <p:ph type="sldNum" sz="quarter" idx="12"/>
          </p:nvPr>
        </p:nvSpPr>
        <p:spPr/>
        <p:txBody>
          <a:bodyPr/>
          <a:lstStyle/>
          <a:p>
            <a:pPr>
              <a:defRPr/>
            </a:pPr>
            <a:fld id="{2087E945-3302-46EC-A8AF-D3936530EEE2}" type="slidenum">
              <a:rPr lang="en-US" altLang="zh-TW" smtClean="0"/>
              <a:pPr>
                <a:defRPr/>
              </a:pPr>
              <a:t>29</a:t>
            </a:fld>
            <a:r>
              <a:rPr lang="en-US" altLang="zh-TW"/>
              <a:t>/53</a:t>
            </a:r>
            <a:endParaRPr lang="en-US" altLang="zh-TW" dirty="0"/>
          </a:p>
        </p:txBody>
      </p:sp>
    </p:spTree>
    <p:extLst>
      <p:ext uri="{BB962C8B-B14F-4D97-AF65-F5344CB8AC3E}">
        <p14:creationId xmlns:p14="http://schemas.microsoft.com/office/powerpoint/2010/main" val="214661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sz="2400"/>
              <a:t>Deep Learning Algorithms and Their Applications</a:t>
            </a: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980512"/>
            <a:ext cx="6043925" cy="3168568"/>
          </a:xfrm>
          <a:prstGeom prst="rect">
            <a:avLst/>
          </a:prstGeom>
        </p:spPr>
      </p:pic>
      <p:sp>
        <p:nvSpPr>
          <p:cNvPr id="6" name="矩形 5"/>
          <p:cNvSpPr/>
          <p:nvPr/>
        </p:nvSpPr>
        <p:spPr>
          <a:xfrm>
            <a:off x="363104" y="4280774"/>
            <a:ext cx="3636912" cy="261610"/>
          </a:xfrm>
          <a:prstGeom prst="rect">
            <a:avLst/>
          </a:prstGeom>
        </p:spPr>
        <p:txBody>
          <a:bodyPr wrap="square">
            <a:spAutoFit/>
          </a:bodyPr>
          <a:lstStyle/>
          <a:p>
            <a:r>
              <a:rPr lang="en-US" sz="1100">
                <a:hlinkClick r:id="rId3"/>
              </a:rPr>
              <a:t>https://github.com/gopala-kr/summary/blob/master/20.md</a:t>
            </a:r>
            <a:r>
              <a:rPr lang="en-US" sz="1100"/>
              <a:t> </a:t>
            </a:r>
          </a:p>
        </p:txBody>
      </p:sp>
      <p:sp>
        <p:nvSpPr>
          <p:cNvPr id="8" name="橢圓 7"/>
          <p:cNvSpPr/>
          <p:nvPr/>
        </p:nvSpPr>
        <p:spPr>
          <a:xfrm>
            <a:off x="1187624" y="2492896"/>
            <a:ext cx="864096" cy="828092"/>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文字方塊 8">
            <a:extLst>
              <a:ext uri="{FF2B5EF4-FFF2-40B4-BE49-F238E27FC236}">
                <a16:creationId xmlns:a16="http://schemas.microsoft.com/office/drawing/2014/main" id="{190CCEAE-B098-C56E-F7B4-E9FF70540EC0}"/>
              </a:ext>
            </a:extLst>
          </p:cNvPr>
          <p:cNvSpPr txBox="1"/>
          <p:nvPr/>
        </p:nvSpPr>
        <p:spPr>
          <a:xfrm>
            <a:off x="165438" y="4624788"/>
            <a:ext cx="8589856" cy="1845057"/>
          </a:xfrm>
          <a:prstGeom prst="rect">
            <a:avLst/>
          </a:prstGeom>
          <a:solidFill>
            <a:schemeClr val="accent6">
              <a:lumMod val="20000"/>
              <a:lumOff val="80000"/>
            </a:schemeClr>
          </a:solidFill>
        </p:spPr>
        <p:txBody>
          <a:bodyPr wrap="square">
            <a:spAutoFit/>
          </a:bodyPr>
          <a:lstStyle/>
          <a:p>
            <a:pPr>
              <a:lnSpc>
                <a:spcPct val="120000"/>
              </a:lnSpc>
              <a:defRPr/>
            </a:pPr>
            <a:r>
              <a:rPr lang="en-US" altLang="zh-TW" sz="1800" b="1">
                <a:latin typeface="+mj-ea"/>
                <a:ea typeface="+mj-ea"/>
              </a:rPr>
              <a:t>Strengths:</a:t>
            </a:r>
            <a:endParaRPr lang="en-US" altLang="zh-TW" sz="1000" b="1">
              <a:latin typeface="+mj-ea"/>
              <a:ea typeface="+mj-ea"/>
            </a:endParaRPr>
          </a:p>
          <a:p>
            <a:pPr marL="285750" indent="-285750">
              <a:lnSpc>
                <a:spcPct val="120000"/>
              </a:lnSpc>
              <a:buFont typeface="Arial" panose="020B0604020202020204" pitchFamily="34" charset="0"/>
              <a:buChar char="•"/>
              <a:defRPr/>
            </a:pPr>
            <a:r>
              <a:rPr lang="en-US" altLang="zh-TW" sz="1200" b="1">
                <a:latin typeface="+mj-ea"/>
                <a:ea typeface="+mj-ea"/>
              </a:rPr>
              <a:t>Exceptional at </a:t>
            </a:r>
            <a:r>
              <a:rPr lang="en-US" altLang="zh-TW" sz="1200" b="1">
                <a:solidFill>
                  <a:srgbClr val="FF0000"/>
                </a:solidFill>
                <a:latin typeface="+mj-ea"/>
                <a:ea typeface="+mj-ea"/>
              </a:rPr>
              <a:t>image data</a:t>
            </a:r>
            <a:r>
              <a:rPr lang="en-US" altLang="zh-TW" sz="1200" b="1">
                <a:latin typeface="+mj-ea"/>
                <a:ea typeface="+mj-ea"/>
              </a:rPr>
              <a:t> processing: Achieves state-of-the-art classification performance.</a:t>
            </a:r>
          </a:p>
          <a:p>
            <a:pPr marL="285750" indent="-285750">
              <a:lnSpc>
                <a:spcPct val="120000"/>
              </a:lnSpc>
              <a:buFont typeface="Arial" panose="020B0604020202020204" pitchFamily="34" charset="0"/>
              <a:buChar char="•"/>
              <a:defRPr/>
            </a:pPr>
            <a:r>
              <a:rPr lang="en-US" altLang="zh-TW" sz="1200" b="1">
                <a:latin typeface="+mj-ea"/>
                <a:ea typeface="+mj-ea"/>
              </a:rPr>
              <a:t>High </a:t>
            </a:r>
            <a:r>
              <a:rPr lang="en-US" altLang="zh-TW" sz="1200" b="1">
                <a:solidFill>
                  <a:srgbClr val="FF0000"/>
                </a:solidFill>
                <a:latin typeface="+mj-ea"/>
                <a:ea typeface="+mj-ea"/>
              </a:rPr>
              <a:t>feature extraction</a:t>
            </a:r>
            <a:r>
              <a:rPr lang="en-US" altLang="zh-TW" sz="1200" b="1">
                <a:latin typeface="+mj-ea"/>
                <a:ea typeface="+mj-ea"/>
              </a:rPr>
              <a:t> capability: Automatically learns hierarchical patterns (edges → textures → objects).</a:t>
            </a:r>
          </a:p>
          <a:p>
            <a:pPr>
              <a:lnSpc>
                <a:spcPct val="120000"/>
              </a:lnSpc>
              <a:defRPr/>
            </a:pPr>
            <a:r>
              <a:rPr lang="en-US" altLang="zh-TW" sz="1800" b="1">
                <a:latin typeface="+mj-ea"/>
                <a:ea typeface="+mj-ea"/>
              </a:rPr>
              <a:t>Weaknesses:</a:t>
            </a:r>
          </a:p>
          <a:p>
            <a:pPr marL="285750" indent="-285750">
              <a:lnSpc>
                <a:spcPct val="120000"/>
              </a:lnSpc>
              <a:buFont typeface="Arial" panose="020B0604020202020204" pitchFamily="34" charset="0"/>
              <a:buChar char="•"/>
              <a:defRPr/>
            </a:pPr>
            <a:r>
              <a:rPr lang="en-US" altLang="zh-TW" sz="1200" b="1">
                <a:solidFill>
                  <a:srgbClr val="FF0000"/>
                </a:solidFill>
                <a:latin typeface="+mj-ea"/>
                <a:ea typeface="+mj-ea"/>
              </a:rPr>
              <a:t>Low interpretability</a:t>
            </a:r>
            <a:r>
              <a:rPr lang="en-US" altLang="zh-TW" sz="1200" b="1">
                <a:latin typeface="+mj-ea"/>
                <a:ea typeface="+mj-ea"/>
              </a:rPr>
              <a:t>: Acts as a "black box" (difficult to trace decision logic).</a:t>
            </a:r>
          </a:p>
          <a:p>
            <a:pPr marL="285750" indent="-285750">
              <a:lnSpc>
                <a:spcPct val="120000"/>
              </a:lnSpc>
              <a:buFont typeface="Arial" panose="020B0604020202020204" pitchFamily="34" charset="0"/>
              <a:buChar char="•"/>
              <a:defRPr/>
            </a:pPr>
            <a:r>
              <a:rPr lang="en-US" altLang="zh-TW" sz="1200" b="1">
                <a:latin typeface="+mj-ea"/>
                <a:ea typeface="+mj-ea"/>
              </a:rPr>
              <a:t>No native </a:t>
            </a:r>
            <a:r>
              <a:rPr lang="en-US" altLang="zh-TW" sz="1200" b="1">
                <a:solidFill>
                  <a:srgbClr val="FF0000"/>
                </a:solidFill>
                <a:latin typeface="+mj-ea"/>
                <a:ea typeface="+mj-ea"/>
              </a:rPr>
              <a:t>tabular data support</a:t>
            </a:r>
            <a:r>
              <a:rPr lang="en-US" altLang="zh-TW" sz="1200" b="1">
                <a:latin typeface="+mj-ea"/>
                <a:ea typeface="+mj-ea"/>
              </a:rPr>
              <a:t>: Requires preprocessing (e.g., tabular-to-image conversion) for traditional datasets.</a:t>
            </a:r>
            <a:endParaRPr lang="en-US" altLang="zh-TW" sz="1200" dirty="0">
              <a:latin typeface="+mj-ea"/>
              <a:ea typeface="+mj-ea"/>
            </a:endParaRPr>
          </a:p>
        </p:txBody>
      </p:sp>
      <p:pic>
        <p:nvPicPr>
          <p:cNvPr id="14" name="圖片 13">
            <a:extLst>
              <a:ext uri="{FF2B5EF4-FFF2-40B4-BE49-F238E27FC236}">
                <a16:creationId xmlns:a16="http://schemas.microsoft.com/office/drawing/2014/main" id="{55A74714-9BAA-DF44-B838-C682D38CC74F}"/>
              </a:ext>
            </a:extLst>
          </p:cNvPr>
          <p:cNvPicPr>
            <a:picLocks noChangeAspect="1"/>
          </p:cNvPicPr>
          <p:nvPr/>
        </p:nvPicPr>
        <p:blipFill>
          <a:blip r:embed="rId4"/>
          <a:stretch>
            <a:fillRect/>
          </a:stretch>
        </p:blipFill>
        <p:spPr>
          <a:xfrm>
            <a:off x="6228184" y="2758372"/>
            <a:ext cx="2687574" cy="1257615"/>
          </a:xfrm>
          <a:prstGeom prst="rect">
            <a:avLst/>
          </a:prstGeom>
        </p:spPr>
      </p:pic>
      <p:pic>
        <p:nvPicPr>
          <p:cNvPr id="19" name="圖片 18">
            <a:extLst>
              <a:ext uri="{FF2B5EF4-FFF2-40B4-BE49-F238E27FC236}">
                <a16:creationId xmlns:a16="http://schemas.microsoft.com/office/drawing/2014/main" id="{687D919E-C7A8-85F8-3573-2DEA552E27C5}"/>
              </a:ext>
            </a:extLst>
          </p:cNvPr>
          <p:cNvPicPr>
            <a:picLocks noChangeAspect="1"/>
          </p:cNvPicPr>
          <p:nvPr/>
        </p:nvPicPr>
        <p:blipFill>
          <a:blip r:embed="rId5"/>
          <a:stretch>
            <a:fillRect/>
          </a:stretch>
        </p:blipFill>
        <p:spPr>
          <a:xfrm>
            <a:off x="7460815" y="4156101"/>
            <a:ext cx="1573713" cy="798779"/>
          </a:xfrm>
          <a:prstGeom prst="rect">
            <a:avLst/>
          </a:prstGeom>
        </p:spPr>
      </p:pic>
      <p:sp>
        <p:nvSpPr>
          <p:cNvPr id="23" name="文字方塊 22">
            <a:extLst>
              <a:ext uri="{FF2B5EF4-FFF2-40B4-BE49-F238E27FC236}">
                <a16:creationId xmlns:a16="http://schemas.microsoft.com/office/drawing/2014/main" id="{D17F1B2C-D489-D65D-EA7A-933EECD622A7}"/>
              </a:ext>
            </a:extLst>
          </p:cNvPr>
          <p:cNvSpPr txBox="1"/>
          <p:nvPr/>
        </p:nvSpPr>
        <p:spPr>
          <a:xfrm>
            <a:off x="4716016" y="905289"/>
            <a:ext cx="4248472" cy="1277273"/>
          </a:xfrm>
          <a:prstGeom prst="rect">
            <a:avLst/>
          </a:prstGeom>
          <a:noFill/>
        </p:spPr>
        <p:txBody>
          <a:bodyPr wrap="square">
            <a:spAutoFit/>
          </a:bodyPr>
          <a:lstStyle/>
          <a:p>
            <a:pPr marL="171450" indent="-171450">
              <a:buFont typeface="Arial" panose="020B0604020202020204" pitchFamily="34" charset="0"/>
              <a:buChar char="•"/>
            </a:pPr>
            <a:r>
              <a:rPr lang="zh-TW" altLang="en-US" sz="1100" b="1"/>
              <a:t>LeCun</a:t>
            </a:r>
            <a:r>
              <a:rPr lang="zh-TW" altLang="en-US" sz="1100"/>
              <a:t>, Y., Bottou, L., Bengio, Y., &amp; Haffner, P. (2002). Gradient-based learning applied to document recognition. Proceedings of the IEEE, 86(11), 2278-2324. </a:t>
            </a:r>
            <a:r>
              <a:rPr lang="zh-TW" altLang="en-US" sz="1100" b="1">
                <a:solidFill>
                  <a:srgbClr val="0000FF"/>
                </a:solidFill>
              </a:rPr>
              <a:t>(</a:t>
            </a:r>
            <a:r>
              <a:rPr lang="zh-TW" altLang="en-US" sz="1100" b="1" i="1">
                <a:solidFill>
                  <a:srgbClr val="0000FF"/>
                </a:solidFill>
              </a:rPr>
              <a:t>#cites: 86446</a:t>
            </a:r>
            <a:r>
              <a:rPr lang="zh-TW" altLang="en-US" sz="1100" b="1">
                <a:solidFill>
                  <a:srgbClr val="0000FF"/>
                </a:solidFill>
              </a:rPr>
              <a:t>)</a:t>
            </a:r>
          </a:p>
          <a:p>
            <a:endParaRPr lang="zh-TW" altLang="en-US" sz="1100"/>
          </a:p>
          <a:p>
            <a:pPr marL="171450" indent="-171450">
              <a:buFont typeface="Arial" panose="020B0604020202020204" pitchFamily="34" charset="0"/>
              <a:buChar char="•"/>
            </a:pPr>
            <a:r>
              <a:rPr lang="zh-TW" altLang="en-US" sz="1100"/>
              <a:t>Krizhevsky, A., Sutskever, I., &amp; Hinton, G. E. (2012). </a:t>
            </a:r>
            <a:r>
              <a:rPr lang="zh-TW" altLang="en-US" sz="1100" b="1"/>
              <a:t>ImageNet</a:t>
            </a:r>
            <a:r>
              <a:rPr lang="zh-TW" altLang="en-US" sz="1100"/>
              <a:t> classification with deep convolutional neural networks. Advances in neural information processing systems, 25.  </a:t>
            </a:r>
            <a:r>
              <a:rPr lang="zh-TW" altLang="en-US" sz="1100" b="1">
                <a:solidFill>
                  <a:srgbClr val="0000FF"/>
                </a:solidFill>
              </a:rPr>
              <a:t>(</a:t>
            </a:r>
            <a:r>
              <a:rPr lang="zh-TW" altLang="en-US" sz="1100" b="1" i="1">
                <a:solidFill>
                  <a:srgbClr val="0000FF"/>
                </a:solidFill>
              </a:rPr>
              <a:t>#cites: 155382</a:t>
            </a:r>
            <a:r>
              <a:rPr lang="zh-TW" altLang="en-US" sz="1100" b="1">
                <a:solidFill>
                  <a:srgbClr val="0000FF"/>
                </a:solidFill>
              </a:rPr>
              <a:t>)</a:t>
            </a:r>
          </a:p>
        </p:txBody>
      </p:sp>
      <p:sp>
        <p:nvSpPr>
          <p:cNvPr id="3" name="頁尾版面配置區 2">
            <a:extLst>
              <a:ext uri="{FF2B5EF4-FFF2-40B4-BE49-F238E27FC236}">
                <a16:creationId xmlns:a16="http://schemas.microsoft.com/office/drawing/2014/main" id="{77BB097E-624C-00C8-8AF5-D182E4C8CB8C}"/>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4" name="投影片編號版面配置區 3">
            <a:extLst>
              <a:ext uri="{FF2B5EF4-FFF2-40B4-BE49-F238E27FC236}">
                <a16:creationId xmlns:a16="http://schemas.microsoft.com/office/drawing/2014/main" id="{429F2916-33FB-1897-DF71-1B1B40219524}"/>
              </a:ext>
            </a:extLst>
          </p:cNvPr>
          <p:cNvSpPr>
            <a:spLocks noGrp="1"/>
          </p:cNvSpPr>
          <p:nvPr>
            <p:ph type="sldNum" sz="quarter" idx="12"/>
          </p:nvPr>
        </p:nvSpPr>
        <p:spPr/>
        <p:txBody>
          <a:bodyPr/>
          <a:lstStyle/>
          <a:p>
            <a:pPr>
              <a:defRPr/>
            </a:pPr>
            <a:fld id="{2087E945-3302-46EC-A8AF-D3936530EEE2}" type="slidenum">
              <a:rPr lang="en-US" altLang="zh-TW" smtClean="0"/>
              <a:pPr>
                <a:defRPr/>
              </a:pPr>
              <a:t>3</a:t>
            </a:fld>
            <a:r>
              <a:rPr lang="en-US" altLang="zh-TW"/>
              <a:t>/53</a:t>
            </a:r>
            <a:endParaRPr lang="en-US" altLang="zh-TW" dirty="0"/>
          </a:p>
        </p:txBody>
      </p:sp>
    </p:spTree>
    <p:extLst>
      <p:ext uri="{BB962C8B-B14F-4D97-AF65-F5344CB8AC3E}">
        <p14:creationId xmlns:p14="http://schemas.microsoft.com/office/powerpoint/2010/main" val="49580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0C37FD-77CA-8E9C-5D90-26D5B2EDA4C9}"/>
              </a:ext>
            </a:extLst>
          </p:cNvPr>
          <p:cNvSpPr>
            <a:spLocks noGrp="1"/>
          </p:cNvSpPr>
          <p:nvPr>
            <p:ph type="title"/>
          </p:nvPr>
        </p:nvSpPr>
        <p:spPr/>
        <p:txBody>
          <a:bodyPr/>
          <a:lstStyle/>
          <a:p>
            <a:r>
              <a:rPr lang="en-US" altLang="zh-TW">
                <a:latin typeface="Aptos" panose="020B0004020202020204" pitchFamily="34" charset="0"/>
              </a:rPr>
              <a:t>WABA decomposition and </a:t>
            </a:r>
            <a:br>
              <a:rPr lang="en-US" altLang="zh-TW">
                <a:latin typeface="Aptos" panose="020B0004020202020204" pitchFamily="34" charset="0"/>
              </a:rPr>
            </a:br>
            <a:r>
              <a:rPr lang="en-US" altLang="zh-TW">
                <a:latin typeface="Aptos" panose="020B0004020202020204" pitchFamily="34" charset="0"/>
              </a:rPr>
              <a:t>topological divergence (3)</a:t>
            </a:r>
            <a:endParaRPr lang="zh-TW" altLang="en-US"/>
          </a:p>
        </p:txBody>
      </p:sp>
      <p:sp>
        <p:nvSpPr>
          <p:cNvPr id="3" name="頁尾版面配置區 2">
            <a:extLst>
              <a:ext uri="{FF2B5EF4-FFF2-40B4-BE49-F238E27FC236}">
                <a16:creationId xmlns:a16="http://schemas.microsoft.com/office/drawing/2014/main" id="{336D7948-B33D-EC64-87EF-392E31AFFE42}"/>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5" name="圖片 4">
            <a:extLst>
              <a:ext uri="{FF2B5EF4-FFF2-40B4-BE49-F238E27FC236}">
                <a16:creationId xmlns:a16="http://schemas.microsoft.com/office/drawing/2014/main" id="{06BAC413-E048-2E28-0D4C-1EBF55B9D41A}"/>
              </a:ext>
            </a:extLst>
          </p:cNvPr>
          <p:cNvPicPr>
            <a:picLocks noChangeAspect="1"/>
          </p:cNvPicPr>
          <p:nvPr/>
        </p:nvPicPr>
        <p:blipFill>
          <a:blip r:embed="rId2"/>
          <a:stretch>
            <a:fillRect/>
          </a:stretch>
        </p:blipFill>
        <p:spPr>
          <a:xfrm>
            <a:off x="0" y="1391056"/>
            <a:ext cx="9144000" cy="597784"/>
          </a:xfrm>
          <a:prstGeom prst="rect">
            <a:avLst/>
          </a:prstGeom>
        </p:spPr>
      </p:pic>
      <p:pic>
        <p:nvPicPr>
          <p:cNvPr id="7" name="圖片 6">
            <a:extLst>
              <a:ext uri="{FF2B5EF4-FFF2-40B4-BE49-F238E27FC236}">
                <a16:creationId xmlns:a16="http://schemas.microsoft.com/office/drawing/2014/main" id="{38CE97BB-ADDC-7A1F-2814-84A6AA206987}"/>
              </a:ext>
            </a:extLst>
          </p:cNvPr>
          <p:cNvPicPr>
            <a:picLocks noChangeAspect="1"/>
          </p:cNvPicPr>
          <p:nvPr/>
        </p:nvPicPr>
        <p:blipFill>
          <a:blip r:embed="rId3"/>
          <a:stretch>
            <a:fillRect/>
          </a:stretch>
        </p:blipFill>
        <p:spPr>
          <a:xfrm>
            <a:off x="2120525" y="867420"/>
            <a:ext cx="4644008" cy="454067"/>
          </a:xfrm>
          <a:prstGeom prst="rect">
            <a:avLst/>
          </a:prstGeom>
        </p:spPr>
      </p:pic>
      <p:pic>
        <p:nvPicPr>
          <p:cNvPr id="13" name="圖片 12">
            <a:extLst>
              <a:ext uri="{FF2B5EF4-FFF2-40B4-BE49-F238E27FC236}">
                <a16:creationId xmlns:a16="http://schemas.microsoft.com/office/drawing/2014/main" id="{78D50B8E-C18C-900A-7AA4-2AE96BA490A7}"/>
              </a:ext>
            </a:extLst>
          </p:cNvPr>
          <p:cNvPicPr>
            <a:picLocks noChangeAspect="1"/>
          </p:cNvPicPr>
          <p:nvPr/>
        </p:nvPicPr>
        <p:blipFill>
          <a:blip r:embed="rId4"/>
          <a:stretch>
            <a:fillRect/>
          </a:stretch>
        </p:blipFill>
        <p:spPr>
          <a:xfrm>
            <a:off x="424800" y="2214652"/>
            <a:ext cx="8261072" cy="1384192"/>
          </a:xfrm>
          <a:prstGeom prst="rect">
            <a:avLst/>
          </a:prstGeom>
        </p:spPr>
      </p:pic>
      <p:pic>
        <p:nvPicPr>
          <p:cNvPr id="17" name="圖片 16">
            <a:extLst>
              <a:ext uri="{FF2B5EF4-FFF2-40B4-BE49-F238E27FC236}">
                <a16:creationId xmlns:a16="http://schemas.microsoft.com/office/drawing/2014/main" id="{9C05F854-DF1A-2F34-1DB3-F0039DEF721C}"/>
              </a:ext>
            </a:extLst>
          </p:cNvPr>
          <p:cNvPicPr>
            <a:picLocks noChangeAspect="1"/>
          </p:cNvPicPr>
          <p:nvPr/>
        </p:nvPicPr>
        <p:blipFill>
          <a:blip r:embed="rId5"/>
          <a:stretch>
            <a:fillRect/>
          </a:stretch>
        </p:blipFill>
        <p:spPr>
          <a:xfrm>
            <a:off x="424800" y="3670848"/>
            <a:ext cx="8261072" cy="1126308"/>
          </a:xfrm>
          <a:prstGeom prst="rect">
            <a:avLst/>
          </a:prstGeom>
        </p:spPr>
      </p:pic>
      <p:pic>
        <p:nvPicPr>
          <p:cNvPr id="19" name="圖片 18">
            <a:extLst>
              <a:ext uri="{FF2B5EF4-FFF2-40B4-BE49-F238E27FC236}">
                <a16:creationId xmlns:a16="http://schemas.microsoft.com/office/drawing/2014/main" id="{A752503D-B9BB-92C4-EDD3-8165A31492F0}"/>
              </a:ext>
            </a:extLst>
          </p:cNvPr>
          <p:cNvPicPr>
            <a:picLocks noChangeAspect="1"/>
          </p:cNvPicPr>
          <p:nvPr/>
        </p:nvPicPr>
        <p:blipFill>
          <a:blip r:embed="rId6"/>
          <a:stretch>
            <a:fillRect/>
          </a:stretch>
        </p:blipFill>
        <p:spPr>
          <a:xfrm>
            <a:off x="424800" y="4869161"/>
            <a:ext cx="8261072" cy="1591054"/>
          </a:xfrm>
          <a:prstGeom prst="rect">
            <a:avLst/>
          </a:prstGeom>
        </p:spPr>
      </p:pic>
      <p:sp>
        <p:nvSpPr>
          <p:cNvPr id="4" name="投影片編號版面配置區 3">
            <a:extLst>
              <a:ext uri="{FF2B5EF4-FFF2-40B4-BE49-F238E27FC236}">
                <a16:creationId xmlns:a16="http://schemas.microsoft.com/office/drawing/2014/main" id="{5013461C-FAD9-B58F-C981-B5553271D2ED}"/>
              </a:ext>
            </a:extLst>
          </p:cNvPr>
          <p:cNvSpPr>
            <a:spLocks noGrp="1"/>
          </p:cNvSpPr>
          <p:nvPr>
            <p:ph type="sldNum" sz="quarter" idx="12"/>
          </p:nvPr>
        </p:nvSpPr>
        <p:spPr/>
        <p:txBody>
          <a:bodyPr/>
          <a:lstStyle/>
          <a:p>
            <a:pPr>
              <a:defRPr/>
            </a:pPr>
            <a:fld id="{2087E945-3302-46EC-A8AF-D3936530EEE2}" type="slidenum">
              <a:rPr lang="en-US" altLang="zh-TW" smtClean="0"/>
              <a:pPr>
                <a:defRPr/>
              </a:pPr>
              <a:t>30</a:t>
            </a:fld>
            <a:r>
              <a:rPr lang="en-US" altLang="zh-TW"/>
              <a:t>/53</a:t>
            </a:r>
            <a:endParaRPr lang="en-US" altLang="zh-TW" dirty="0"/>
          </a:p>
        </p:txBody>
      </p:sp>
    </p:spTree>
    <p:extLst>
      <p:ext uri="{BB962C8B-B14F-4D97-AF65-F5344CB8AC3E}">
        <p14:creationId xmlns:p14="http://schemas.microsoft.com/office/powerpoint/2010/main" val="328600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A0F5454-B7A5-20C2-4DED-92004989A37E}"/>
              </a:ext>
            </a:extLst>
          </p:cNvPr>
          <p:cNvSpPr>
            <a:spLocks noGrp="1"/>
          </p:cNvSpPr>
          <p:nvPr>
            <p:ph type="title"/>
          </p:nvPr>
        </p:nvSpPr>
        <p:spPr/>
        <p:txBody>
          <a:bodyPr/>
          <a:lstStyle/>
          <a:p>
            <a:r>
              <a:rPr lang="en-US" altLang="zh-TW">
                <a:latin typeface="Aptos" panose="020B0004020202020204" pitchFamily="34" charset="0"/>
              </a:rPr>
              <a:t>WABA decomposition and </a:t>
            </a:r>
            <a:br>
              <a:rPr lang="en-US" altLang="zh-TW">
                <a:latin typeface="Aptos" panose="020B0004020202020204" pitchFamily="34" charset="0"/>
              </a:rPr>
            </a:br>
            <a:r>
              <a:rPr lang="en-US" altLang="zh-TW">
                <a:latin typeface="Aptos" panose="020B0004020202020204" pitchFamily="34" charset="0"/>
              </a:rPr>
              <a:t>topological divergence (4)</a:t>
            </a:r>
            <a:endParaRPr lang="zh-TW" altLang="en-US"/>
          </a:p>
        </p:txBody>
      </p:sp>
      <p:sp>
        <p:nvSpPr>
          <p:cNvPr id="3" name="頁尾版面配置區 2">
            <a:extLst>
              <a:ext uri="{FF2B5EF4-FFF2-40B4-BE49-F238E27FC236}">
                <a16:creationId xmlns:a16="http://schemas.microsoft.com/office/drawing/2014/main" id="{99FE9465-3135-1808-66BA-470FBE012F43}"/>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5" name="圖片 4">
            <a:extLst>
              <a:ext uri="{FF2B5EF4-FFF2-40B4-BE49-F238E27FC236}">
                <a16:creationId xmlns:a16="http://schemas.microsoft.com/office/drawing/2014/main" id="{6C27020C-FF87-BA03-212F-CF97EA732B57}"/>
              </a:ext>
            </a:extLst>
          </p:cNvPr>
          <p:cNvPicPr>
            <a:picLocks noChangeAspect="1"/>
          </p:cNvPicPr>
          <p:nvPr/>
        </p:nvPicPr>
        <p:blipFill>
          <a:blip r:embed="rId2"/>
          <a:stretch>
            <a:fillRect/>
          </a:stretch>
        </p:blipFill>
        <p:spPr>
          <a:xfrm>
            <a:off x="897" y="1456486"/>
            <a:ext cx="9144000" cy="604362"/>
          </a:xfrm>
          <a:prstGeom prst="rect">
            <a:avLst/>
          </a:prstGeom>
        </p:spPr>
      </p:pic>
      <p:pic>
        <p:nvPicPr>
          <p:cNvPr id="7" name="圖片 6">
            <a:extLst>
              <a:ext uri="{FF2B5EF4-FFF2-40B4-BE49-F238E27FC236}">
                <a16:creationId xmlns:a16="http://schemas.microsoft.com/office/drawing/2014/main" id="{C24C0BFF-0726-14A4-0491-4B62639F55B5}"/>
              </a:ext>
            </a:extLst>
          </p:cNvPr>
          <p:cNvPicPr>
            <a:picLocks noChangeAspect="1"/>
          </p:cNvPicPr>
          <p:nvPr/>
        </p:nvPicPr>
        <p:blipFill>
          <a:blip r:embed="rId3"/>
          <a:stretch>
            <a:fillRect/>
          </a:stretch>
        </p:blipFill>
        <p:spPr>
          <a:xfrm>
            <a:off x="2120525" y="867420"/>
            <a:ext cx="4644008" cy="454067"/>
          </a:xfrm>
          <a:prstGeom prst="rect">
            <a:avLst/>
          </a:prstGeom>
        </p:spPr>
      </p:pic>
      <p:pic>
        <p:nvPicPr>
          <p:cNvPr id="13" name="圖片 12">
            <a:extLst>
              <a:ext uri="{FF2B5EF4-FFF2-40B4-BE49-F238E27FC236}">
                <a16:creationId xmlns:a16="http://schemas.microsoft.com/office/drawing/2014/main" id="{E4CAF336-D2D9-1A43-2BD8-A6A94ED36208}"/>
              </a:ext>
            </a:extLst>
          </p:cNvPr>
          <p:cNvPicPr>
            <a:picLocks noChangeAspect="1"/>
          </p:cNvPicPr>
          <p:nvPr/>
        </p:nvPicPr>
        <p:blipFill>
          <a:blip r:embed="rId4"/>
          <a:stretch>
            <a:fillRect/>
          </a:stretch>
        </p:blipFill>
        <p:spPr>
          <a:xfrm>
            <a:off x="107504" y="2412525"/>
            <a:ext cx="8964488" cy="1577709"/>
          </a:xfrm>
          <a:prstGeom prst="rect">
            <a:avLst/>
          </a:prstGeom>
        </p:spPr>
      </p:pic>
      <p:pic>
        <p:nvPicPr>
          <p:cNvPr id="15" name="圖片 14">
            <a:extLst>
              <a:ext uri="{FF2B5EF4-FFF2-40B4-BE49-F238E27FC236}">
                <a16:creationId xmlns:a16="http://schemas.microsoft.com/office/drawing/2014/main" id="{52A19B94-4893-7EB4-9AA3-7DC3CE8D4F0C}"/>
              </a:ext>
            </a:extLst>
          </p:cNvPr>
          <p:cNvPicPr>
            <a:picLocks noChangeAspect="1"/>
          </p:cNvPicPr>
          <p:nvPr/>
        </p:nvPicPr>
        <p:blipFill>
          <a:blip r:embed="rId5"/>
          <a:stretch>
            <a:fillRect/>
          </a:stretch>
        </p:blipFill>
        <p:spPr>
          <a:xfrm>
            <a:off x="107504" y="4110775"/>
            <a:ext cx="8964488" cy="975303"/>
          </a:xfrm>
          <a:prstGeom prst="rect">
            <a:avLst/>
          </a:prstGeom>
        </p:spPr>
      </p:pic>
      <p:pic>
        <p:nvPicPr>
          <p:cNvPr id="19" name="圖片 18">
            <a:extLst>
              <a:ext uri="{FF2B5EF4-FFF2-40B4-BE49-F238E27FC236}">
                <a16:creationId xmlns:a16="http://schemas.microsoft.com/office/drawing/2014/main" id="{D3A5F8F8-4980-E9E6-8488-6B2EFCE8BA30}"/>
              </a:ext>
            </a:extLst>
          </p:cNvPr>
          <p:cNvPicPr>
            <a:picLocks noChangeAspect="1"/>
          </p:cNvPicPr>
          <p:nvPr/>
        </p:nvPicPr>
        <p:blipFill>
          <a:blip r:embed="rId6"/>
          <a:stretch>
            <a:fillRect/>
          </a:stretch>
        </p:blipFill>
        <p:spPr>
          <a:xfrm>
            <a:off x="107504" y="5195953"/>
            <a:ext cx="8964488" cy="1231130"/>
          </a:xfrm>
          <a:prstGeom prst="rect">
            <a:avLst/>
          </a:prstGeom>
        </p:spPr>
      </p:pic>
      <p:sp>
        <p:nvSpPr>
          <p:cNvPr id="4" name="投影片編號版面配置區 3">
            <a:extLst>
              <a:ext uri="{FF2B5EF4-FFF2-40B4-BE49-F238E27FC236}">
                <a16:creationId xmlns:a16="http://schemas.microsoft.com/office/drawing/2014/main" id="{B895B3C2-A0A0-5AAC-95CC-A0D0638D6733}"/>
              </a:ext>
            </a:extLst>
          </p:cNvPr>
          <p:cNvSpPr>
            <a:spLocks noGrp="1"/>
          </p:cNvSpPr>
          <p:nvPr>
            <p:ph type="sldNum" sz="quarter" idx="12"/>
          </p:nvPr>
        </p:nvSpPr>
        <p:spPr/>
        <p:txBody>
          <a:bodyPr/>
          <a:lstStyle/>
          <a:p>
            <a:pPr>
              <a:defRPr/>
            </a:pPr>
            <a:fld id="{2087E945-3302-46EC-A8AF-D3936530EEE2}" type="slidenum">
              <a:rPr lang="en-US" altLang="zh-TW" smtClean="0"/>
              <a:pPr>
                <a:defRPr/>
              </a:pPr>
              <a:t>31</a:t>
            </a:fld>
            <a:r>
              <a:rPr lang="en-US" altLang="zh-TW"/>
              <a:t>/53</a:t>
            </a:r>
            <a:endParaRPr lang="en-US" altLang="zh-TW" dirty="0"/>
          </a:p>
        </p:txBody>
      </p:sp>
    </p:spTree>
    <p:extLst>
      <p:ext uri="{BB962C8B-B14F-4D97-AF65-F5344CB8AC3E}">
        <p14:creationId xmlns:p14="http://schemas.microsoft.com/office/powerpoint/2010/main" val="257930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B4F70AF-505D-3DAE-A82F-35EE2FA3E4E1}"/>
              </a:ext>
            </a:extLst>
          </p:cNvPr>
          <p:cNvSpPr>
            <a:spLocks noGrp="1"/>
          </p:cNvSpPr>
          <p:nvPr>
            <p:ph type="title"/>
          </p:nvPr>
        </p:nvSpPr>
        <p:spPr/>
        <p:txBody>
          <a:bodyPr/>
          <a:lstStyle/>
          <a:p>
            <a:r>
              <a:rPr lang="en-US" altLang="zh-TW" sz="2400"/>
              <a:t>Goal of simulation studies</a:t>
            </a:r>
            <a:br>
              <a:rPr lang="en-US" altLang="zh-TW" sz="2400"/>
            </a:br>
            <a:r>
              <a:rPr lang="en-US" altLang="zh-TW" sz="2400"/>
              <a:t>Balanced Labels and Feature Partition</a:t>
            </a:r>
            <a:endParaRPr lang="zh-TW" altLang="en-US" sz="2400"/>
          </a:p>
        </p:txBody>
      </p:sp>
      <p:sp>
        <p:nvSpPr>
          <p:cNvPr id="5" name="內容版面配置區 4">
            <a:extLst>
              <a:ext uri="{FF2B5EF4-FFF2-40B4-BE49-F238E27FC236}">
                <a16:creationId xmlns:a16="http://schemas.microsoft.com/office/drawing/2014/main" id="{95801140-0150-2BB7-3B6A-DA0258865092}"/>
              </a:ext>
            </a:extLst>
          </p:cNvPr>
          <p:cNvSpPr>
            <a:spLocks noGrp="1"/>
          </p:cNvSpPr>
          <p:nvPr>
            <p:ph idx="1"/>
          </p:nvPr>
        </p:nvSpPr>
        <p:spPr>
          <a:xfrm>
            <a:off x="457200" y="836613"/>
            <a:ext cx="8507288" cy="5576331"/>
          </a:xfrm>
        </p:spPr>
        <p:txBody>
          <a:bodyPr>
            <a:normAutofit/>
          </a:bodyPr>
          <a:lstStyle/>
          <a:p>
            <a:pPr marL="0" indent="0">
              <a:lnSpc>
                <a:spcPct val="120000"/>
              </a:lnSpc>
              <a:buNone/>
            </a:pPr>
            <a:r>
              <a:rPr lang="en-US" altLang="zh-TW" sz="1800" b="1">
                <a:solidFill>
                  <a:srgbClr val="0000FF"/>
                </a:solidFill>
              </a:rPr>
              <a:t>Goal of simulation studies:</a:t>
            </a:r>
          </a:p>
          <a:p>
            <a:pPr>
              <a:lnSpc>
                <a:spcPct val="120000"/>
              </a:lnSpc>
            </a:pPr>
            <a:r>
              <a:rPr lang="en-US" altLang="zh-TW" sz="1600" b="1"/>
              <a:t>Four controlled simulation</a:t>
            </a:r>
            <a:r>
              <a:rPr lang="en-US" altLang="zh-TW" sz="1600"/>
              <a:t> studies </a:t>
            </a:r>
            <a:r>
              <a:rPr lang="en-US" altLang="zh-TW" sz="1600" b="1">
                <a:solidFill>
                  <a:srgbClr val="FF0000"/>
                </a:solidFill>
              </a:rPr>
              <a:t>isolate the effect </a:t>
            </a:r>
            <a:r>
              <a:rPr lang="en-US" altLang="zh-TW" sz="1600"/>
              <a:t>of replacing IGTD's unsupervised feature distance with the S-IGTD between-class WABA distance.</a:t>
            </a:r>
          </a:p>
          <a:p>
            <a:pPr>
              <a:lnSpc>
                <a:spcPct val="120000"/>
              </a:lnSpc>
            </a:pPr>
            <a:r>
              <a:rPr lang="en-US" altLang="zh-TW" sz="1600"/>
              <a:t>Primary endpoint: </a:t>
            </a:r>
            <a:r>
              <a:rPr lang="en-US" altLang="zh-TW" sz="1600" b="1">
                <a:solidFill>
                  <a:srgbClr val="FF0000"/>
                </a:solidFill>
              </a:rPr>
              <a:t>topology compactness</a:t>
            </a:r>
            <a:r>
              <a:rPr lang="en-US" altLang="zh-TW" sz="1600"/>
              <a:t> of true signal features, measured by </a:t>
            </a:r>
            <a:r>
              <a:rPr lang="en-US" altLang="zh-TW" sz="1600" b="1">
                <a:solidFill>
                  <a:srgbClr val="FF0000"/>
                </a:solidFill>
              </a:rPr>
              <a:t>SDS</a:t>
            </a:r>
            <a:r>
              <a:rPr lang="en-US" altLang="zh-TW" sz="1600"/>
              <a:t>.</a:t>
            </a:r>
          </a:p>
          <a:p>
            <a:pPr>
              <a:lnSpc>
                <a:spcPct val="120000"/>
              </a:lnSpc>
            </a:pPr>
            <a:r>
              <a:rPr lang="en-US" altLang="zh-TW" sz="1600"/>
              <a:t>Secondary diagnostics: </a:t>
            </a:r>
            <a:r>
              <a:rPr lang="en-US" altLang="zh-TW" sz="1600" b="1">
                <a:solidFill>
                  <a:srgbClr val="FF0000"/>
                </a:solidFill>
              </a:rPr>
              <a:t>test-set accuracy</a:t>
            </a:r>
            <a:r>
              <a:rPr lang="en-US" altLang="zh-TW" sz="1600"/>
              <a:t> and macro-F1 from a Conv-BatchNorm-ReLU.</a:t>
            </a:r>
          </a:p>
          <a:p>
            <a:pPr>
              <a:lnSpc>
                <a:spcPct val="120000"/>
              </a:lnSpc>
            </a:pPr>
            <a:endParaRPr lang="en-US" altLang="zh-TW" sz="1600"/>
          </a:p>
          <a:p>
            <a:pPr marL="0" indent="0">
              <a:lnSpc>
                <a:spcPct val="120000"/>
              </a:lnSpc>
              <a:buNone/>
            </a:pPr>
            <a:r>
              <a:rPr lang="en-US" altLang="zh-TW" sz="1800" b="1">
                <a:solidFill>
                  <a:srgbClr val="0000FF"/>
                </a:solidFill>
              </a:rPr>
              <a:t>Balanced Labels and Feature Partition:</a:t>
            </a:r>
          </a:p>
          <a:p>
            <a:pPr>
              <a:lnSpc>
                <a:spcPct val="120000"/>
              </a:lnSpc>
            </a:pPr>
            <a:r>
              <a:rPr lang="en-US" altLang="zh-TW" sz="1600"/>
              <a:t>All simulation studies use </a:t>
            </a:r>
            <a:r>
              <a:rPr lang="en-US" altLang="zh-TW" sz="1600" i="1"/>
              <a:t>K=6 </a:t>
            </a:r>
            <a:r>
              <a:rPr lang="en-US" altLang="zh-TW" sz="1600" b="1">
                <a:solidFill>
                  <a:srgbClr val="FF0000"/>
                </a:solidFill>
              </a:rPr>
              <a:t>balanced classes</a:t>
            </a:r>
            <a:r>
              <a:rPr lang="en-US" altLang="zh-TW" sz="1600"/>
              <a:t>.</a:t>
            </a:r>
          </a:p>
          <a:p>
            <a:pPr>
              <a:lnSpc>
                <a:spcPct val="120000"/>
              </a:lnSpc>
            </a:pPr>
            <a:endParaRPr lang="en-US" altLang="zh-TW" sz="1600"/>
          </a:p>
          <a:p>
            <a:pPr>
              <a:lnSpc>
                <a:spcPct val="120000"/>
              </a:lnSpc>
            </a:pPr>
            <a:endParaRPr lang="en-US" altLang="zh-TW" sz="1600"/>
          </a:p>
          <a:p>
            <a:pPr>
              <a:lnSpc>
                <a:spcPct val="120000"/>
              </a:lnSpc>
            </a:pPr>
            <a:r>
              <a:rPr lang="en-US" altLang="zh-TW" sz="1600"/>
              <a:t>Class labels are fixed with exactly equal class sizes</a:t>
            </a:r>
          </a:p>
          <a:p>
            <a:pPr>
              <a:lnSpc>
                <a:spcPct val="120000"/>
              </a:lnSpc>
            </a:pPr>
            <a:r>
              <a:rPr lang="en-US" altLang="zh-TW" sz="1600"/>
              <a:t>The full feature set is split into </a:t>
            </a:r>
            <a:r>
              <a:rPr lang="en-US" altLang="zh-TW" sz="1600" b="1">
                <a:solidFill>
                  <a:srgbClr val="FF0000"/>
                </a:solidFill>
              </a:rPr>
              <a:t>true signal </a:t>
            </a:r>
            <a:r>
              <a:rPr lang="en-US" altLang="zh-TW" sz="1600"/>
              <a:t>and </a:t>
            </a:r>
            <a:r>
              <a:rPr lang="en-US" altLang="zh-TW" sz="1600" b="1">
                <a:solidFill>
                  <a:srgbClr val="FF0000"/>
                </a:solidFill>
              </a:rPr>
              <a:t>nuisance features</a:t>
            </a:r>
          </a:p>
          <a:p>
            <a:pPr>
              <a:lnSpc>
                <a:spcPct val="120000"/>
              </a:lnSpc>
            </a:pPr>
            <a:r>
              <a:rPr lang="en-US" altLang="zh-TW" sz="1600"/>
              <a:t>The </a:t>
            </a:r>
            <a:r>
              <a:rPr lang="en-US" altLang="zh-TW" sz="1600" b="1">
                <a:solidFill>
                  <a:srgbClr val="FF0000"/>
                </a:solidFill>
              </a:rPr>
              <a:t>three signal blocks</a:t>
            </a:r>
            <a:r>
              <a:rPr lang="en-US" altLang="zh-TW" sz="1600"/>
              <a:t> are disjoint and equal in size.</a:t>
            </a:r>
          </a:p>
          <a:p>
            <a:pPr>
              <a:lnSpc>
                <a:spcPct val="120000"/>
              </a:lnSpc>
            </a:pPr>
            <a:endParaRPr lang="zh-TW" altLang="en-US" sz="1600"/>
          </a:p>
        </p:txBody>
      </p:sp>
      <p:sp>
        <p:nvSpPr>
          <p:cNvPr id="4" name="頁尾版面配置區 3">
            <a:extLst>
              <a:ext uri="{FF2B5EF4-FFF2-40B4-BE49-F238E27FC236}">
                <a16:creationId xmlns:a16="http://schemas.microsoft.com/office/drawing/2014/main" id="{E3541DDF-40DF-DC3E-C1C6-46CF1009DBA2}"/>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7" name="圖片 6">
            <a:extLst>
              <a:ext uri="{FF2B5EF4-FFF2-40B4-BE49-F238E27FC236}">
                <a16:creationId xmlns:a16="http://schemas.microsoft.com/office/drawing/2014/main" id="{D4459562-9D70-F671-E900-1E0F10C5A1FC}"/>
              </a:ext>
            </a:extLst>
          </p:cNvPr>
          <p:cNvPicPr>
            <a:picLocks noChangeAspect="1"/>
          </p:cNvPicPr>
          <p:nvPr/>
        </p:nvPicPr>
        <p:blipFill>
          <a:blip r:embed="rId2"/>
          <a:stretch>
            <a:fillRect/>
          </a:stretch>
        </p:blipFill>
        <p:spPr>
          <a:xfrm>
            <a:off x="2195736" y="4112132"/>
            <a:ext cx="4536504" cy="411363"/>
          </a:xfrm>
          <a:prstGeom prst="rect">
            <a:avLst/>
          </a:prstGeom>
        </p:spPr>
      </p:pic>
      <p:pic>
        <p:nvPicPr>
          <p:cNvPr id="9" name="圖片 8">
            <a:extLst>
              <a:ext uri="{FF2B5EF4-FFF2-40B4-BE49-F238E27FC236}">
                <a16:creationId xmlns:a16="http://schemas.microsoft.com/office/drawing/2014/main" id="{7150F7C2-7473-81EC-4B01-75E100B06E99}"/>
              </a:ext>
            </a:extLst>
          </p:cNvPr>
          <p:cNvPicPr>
            <a:picLocks noChangeAspect="1"/>
          </p:cNvPicPr>
          <p:nvPr/>
        </p:nvPicPr>
        <p:blipFill>
          <a:blip r:embed="rId3"/>
          <a:stretch>
            <a:fillRect/>
          </a:stretch>
        </p:blipFill>
        <p:spPr>
          <a:xfrm>
            <a:off x="1619672" y="5796059"/>
            <a:ext cx="5429678" cy="398304"/>
          </a:xfrm>
          <a:prstGeom prst="rect">
            <a:avLst/>
          </a:prstGeom>
        </p:spPr>
      </p:pic>
      <p:sp>
        <p:nvSpPr>
          <p:cNvPr id="3" name="投影片編號版面配置區 2">
            <a:extLst>
              <a:ext uri="{FF2B5EF4-FFF2-40B4-BE49-F238E27FC236}">
                <a16:creationId xmlns:a16="http://schemas.microsoft.com/office/drawing/2014/main" id="{38D2E996-664A-B4CC-5853-876DC35AE412}"/>
              </a:ext>
            </a:extLst>
          </p:cNvPr>
          <p:cNvSpPr>
            <a:spLocks noGrp="1"/>
          </p:cNvSpPr>
          <p:nvPr>
            <p:ph type="sldNum" sz="quarter" idx="12"/>
          </p:nvPr>
        </p:nvSpPr>
        <p:spPr/>
        <p:txBody>
          <a:bodyPr/>
          <a:lstStyle/>
          <a:p>
            <a:pPr>
              <a:defRPr/>
            </a:pPr>
            <a:fld id="{8416CEBA-2FC2-4A72-90FF-CBCC19CEBAD4}" type="slidenum">
              <a:rPr lang="en-US" altLang="zh-TW" smtClean="0"/>
              <a:pPr>
                <a:defRPr/>
              </a:pPr>
              <a:t>32</a:t>
            </a:fld>
            <a:r>
              <a:rPr lang="en-US" altLang="zh-TW"/>
              <a:t>/53</a:t>
            </a:r>
            <a:endParaRPr lang="en-US" altLang="zh-TW" dirty="0"/>
          </a:p>
        </p:txBody>
      </p:sp>
    </p:spTree>
    <p:extLst>
      <p:ext uri="{BB962C8B-B14F-4D97-AF65-F5344CB8AC3E}">
        <p14:creationId xmlns:p14="http://schemas.microsoft.com/office/powerpoint/2010/main" val="15375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E88F95B-B323-0982-9910-7F120A7D29AF}"/>
              </a:ext>
            </a:extLst>
          </p:cNvPr>
          <p:cNvSpPr>
            <a:spLocks noGrp="1"/>
          </p:cNvSpPr>
          <p:nvPr>
            <p:ph type="title"/>
          </p:nvPr>
        </p:nvSpPr>
        <p:spPr/>
        <p:txBody>
          <a:bodyPr/>
          <a:lstStyle/>
          <a:p>
            <a:r>
              <a:rPr lang="en-US" altLang="zh-TW"/>
              <a:t>How Signal Features Are Generated</a:t>
            </a:r>
            <a:endParaRPr lang="zh-TW" altLang="en-US"/>
          </a:p>
        </p:txBody>
      </p:sp>
      <p:sp>
        <p:nvSpPr>
          <p:cNvPr id="5" name="頁尾版面配置區 4">
            <a:extLst>
              <a:ext uri="{FF2B5EF4-FFF2-40B4-BE49-F238E27FC236}">
                <a16:creationId xmlns:a16="http://schemas.microsoft.com/office/drawing/2014/main" id="{C31C0962-DB86-A91D-97EE-A5E70A2A90A0}"/>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7" name="圖片 6">
            <a:extLst>
              <a:ext uri="{FF2B5EF4-FFF2-40B4-BE49-F238E27FC236}">
                <a16:creationId xmlns:a16="http://schemas.microsoft.com/office/drawing/2014/main" id="{26502B59-D817-31C9-0ADB-080D2CAD75B2}"/>
              </a:ext>
            </a:extLst>
          </p:cNvPr>
          <p:cNvPicPr>
            <a:picLocks noChangeAspect="1"/>
          </p:cNvPicPr>
          <p:nvPr/>
        </p:nvPicPr>
        <p:blipFill>
          <a:blip r:embed="rId2"/>
          <a:stretch>
            <a:fillRect/>
          </a:stretch>
        </p:blipFill>
        <p:spPr>
          <a:xfrm>
            <a:off x="35496" y="1285360"/>
            <a:ext cx="8928992" cy="1260227"/>
          </a:xfrm>
          <a:prstGeom prst="rect">
            <a:avLst/>
          </a:prstGeom>
        </p:spPr>
      </p:pic>
      <p:pic>
        <p:nvPicPr>
          <p:cNvPr id="9" name="圖片 8">
            <a:extLst>
              <a:ext uri="{FF2B5EF4-FFF2-40B4-BE49-F238E27FC236}">
                <a16:creationId xmlns:a16="http://schemas.microsoft.com/office/drawing/2014/main" id="{5689DE4D-B12F-4A07-044D-37950E10277E}"/>
              </a:ext>
            </a:extLst>
          </p:cNvPr>
          <p:cNvPicPr>
            <a:picLocks noChangeAspect="1"/>
          </p:cNvPicPr>
          <p:nvPr/>
        </p:nvPicPr>
        <p:blipFill>
          <a:blip r:embed="rId3"/>
          <a:stretch>
            <a:fillRect/>
          </a:stretch>
        </p:blipFill>
        <p:spPr>
          <a:xfrm>
            <a:off x="35496" y="3164614"/>
            <a:ext cx="8928992" cy="1157529"/>
          </a:xfrm>
          <a:prstGeom prst="rect">
            <a:avLst/>
          </a:prstGeom>
        </p:spPr>
      </p:pic>
      <p:pic>
        <p:nvPicPr>
          <p:cNvPr id="11" name="圖片 10">
            <a:extLst>
              <a:ext uri="{FF2B5EF4-FFF2-40B4-BE49-F238E27FC236}">
                <a16:creationId xmlns:a16="http://schemas.microsoft.com/office/drawing/2014/main" id="{C52FB1EB-D077-294E-D7FF-3E1EFEF429EF}"/>
              </a:ext>
            </a:extLst>
          </p:cNvPr>
          <p:cNvPicPr>
            <a:picLocks noChangeAspect="1"/>
          </p:cNvPicPr>
          <p:nvPr/>
        </p:nvPicPr>
        <p:blipFill>
          <a:blip r:embed="rId4"/>
          <a:stretch>
            <a:fillRect/>
          </a:stretch>
        </p:blipFill>
        <p:spPr>
          <a:xfrm>
            <a:off x="35496" y="4941169"/>
            <a:ext cx="8928992" cy="1037582"/>
          </a:xfrm>
          <a:prstGeom prst="rect">
            <a:avLst/>
          </a:prstGeom>
        </p:spPr>
      </p:pic>
      <p:sp>
        <p:nvSpPr>
          <p:cNvPr id="3" name="投影片編號版面配置區 2">
            <a:extLst>
              <a:ext uri="{FF2B5EF4-FFF2-40B4-BE49-F238E27FC236}">
                <a16:creationId xmlns:a16="http://schemas.microsoft.com/office/drawing/2014/main" id="{96DE9C3A-61DF-6ADE-0493-F54F431AD6FA}"/>
              </a:ext>
            </a:extLst>
          </p:cNvPr>
          <p:cNvSpPr>
            <a:spLocks noGrp="1"/>
          </p:cNvSpPr>
          <p:nvPr>
            <p:ph type="sldNum" sz="quarter" idx="12"/>
          </p:nvPr>
        </p:nvSpPr>
        <p:spPr/>
        <p:txBody>
          <a:bodyPr/>
          <a:lstStyle/>
          <a:p>
            <a:pPr>
              <a:defRPr/>
            </a:pPr>
            <a:fld id="{2087E945-3302-46EC-A8AF-D3936530EEE2}" type="slidenum">
              <a:rPr lang="en-US" altLang="zh-TW" smtClean="0"/>
              <a:pPr>
                <a:defRPr/>
              </a:pPr>
              <a:t>33</a:t>
            </a:fld>
            <a:r>
              <a:rPr lang="en-US" altLang="zh-TW"/>
              <a:t>/53</a:t>
            </a:r>
            <a:endParaRPr lang="en-US" altLang="zh-TW" dirty="0"/>
          </a:p>
        </p:txBody>
      </p:sp>
    </p:spTree>
    <p:extLst>
      <p:ext uri="{BB962C8B-B14F-4D97-AF65-F5344CB8AC3E}">
        <p14:creationId xmlns:p14="http://schemas.microsoft.com/office/powerpoint/2010/main" val="148376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BA3093B-9F23-C085-6599-F12AF9DC048B}"/>
              </a:ext>
            </a:extLst>
          </p:cNvPr>
          <p:cNvSpPr>
            <a:spLocks noGrp="1"/>
          </p:cNvSpPr>
          <p:nvPr>
            <p:ph type="title"/>
          </p:nvPr>
        </p:nvSpPr>
        <p:spPr/>
        <p:txBody>
          <a:bodyPr/>
          <a:lstStyle/>
          <a:p>
            <a:r>
              <a:rPr lang="en-US" altLang="zh-TW"/>
              <a:t>Class Profiles for Studies 1, 2 and 4</a:t>
            </a:r>
            <a:endParaRPr lang="zh-TW" altLang="en-US"/>
          </a:p>
        </p:txBody>
      </p:sp>
      <p:sp>
        <p:nvSpPr>
          <p:cNvPr id="4" name="頁尾版面配置區 3">
            <a:extLst>
              <a:ext uri="{FF2B5EF4-FFF2-40B4-BE49-F238E27FC236}">
                <a16:creationId xmlns:a16="http://schemas.microsoft.com/office/drawing/2014/main" id="{32745017-068D-DFBB-7322-F4A8F9C7F0EB}"/>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6" name="圖片 5">
            <a:extLst>
              <a:ext uri="{FF2B5EF4-FFF2-40B4-BE49-F238E27FC236}">
                <a16:creationId xmlns:a16="http://schemas.microsoft.com/office/drawing/2014/main" id="{A237EF30-21F5-2F4F-B11D-F8BD35C16316}"/>
              </a:ext>
            </a:extLst>
          </p:cNvPr>
          <p:cNvPicPr>
            <a:picLocks noChangeAspect="1"/>
          </p:cNvPicPr>
          <p:nvPr/>
        </p:nvPicPr>
        <p:blipFill>
          <a:blip r:embed="rId2"/>
          <a:stretch>
            <a:fillRect/>
          </a:stretch>
        </p:blipFill>
        <p:spPr>
          <a:xfrm>
            <a:off x="0" y="980729"/>
            <a:ext cx="9001000" cy="1984188"/>
          </a:xfrm>
          <a:prstGeom prst="rect">
            <a:avLst/>
          </a:prstGeom>
        </p:spPr>
      </p:pic>
      <p:pic>
        <p:nvPicPr>
          <p:cNvPr id="8" name="圖片 7">
            <a:extLst>
              <a:ext uri="{FF2B5EF4-FFF2-40B4-BE49-F238E27FC236}">
                <a16:creationId xmlns:a16="http://schemas.microsoft.com/office/drawing/2014/main" id="{6B16C44E-B302-1377-6318-AB44F8D4F12D}"/>
              </a:ext>
            </a:extLst>
          </p:cNvPr>
          <p:cNvPicPr>
            <a:picLocks noChangeAspect="1"/>
          </p:cNvPicPr>
          <p:nvPr/>
        </p:nvPicPr>
        <p:blipFill>
          <a:blip r:embed="rId3"/>
          <a:stretch>
            <a:fillRect/>
          </a:stretch>
        </p:blipFill>
        <p:spPr>
          <a:xfrm>
            <a:off x="0" y="3317529"/>
            <a:ext cx="9001000" cy="1226755"/>
          </a:xfrm>
          <a:prstGeom prst="rect">
            <a:avLst/>
          </a:prstGeom>
        </p:spPr>
      </p:pic>
      <p:pic>
        <p:nvPicPr>
          <p:cNvPr id="10" name="圖片 9">
            <a:extLst>
              <a:ext uri="{FF2B5EF4-FFF2-40B4-BE49-F238E27FC236}">
                <a16:creationId xmlns:a16="http://schemas.microsoft.com/office/drawing/2014/main" id="{2E028A9E-2E97-DE28-860D-640AF0339426}"/>
              </a:ext>
            </a:extLst>
          </p:cNvPr>
          <p:cNvPicPr>
            <a:picLocks noChangeAspect="1"/>
          </p:cNvPicPr>
          <p:nvPr/>
        </p:nvPicPr>
        <p:blipFill>
          <a:blip r:embed="rId4"/>
          <a:stretch>
            <a:fillRect/>
          </a:stretch>
        </p:blipFill>
        <p:spPr>
          <a:xfrm>
            <a:off x="0" y="4896896"/>
            <a:ext cx="9001000" cy="411741"/>
          </a:xfrm>
          <a:prstGeom prst="rect">
            <a:avLst/>
          </a:prstGeom>
        </p:spPr>
      </p:pic>
      <p:pic>
        <p:nvPicPr>
          <p:cNvPr id="12" name="圖片 11">
            <a:extLst>
              <a:ext uri="{FF2B5EF4-FFF2-40B4-BE49-F238E27FC236}">
                <a16:creationId xmlns:a16="http://schemas.microsoft.com/office/drawing/2014/main" id="{4408DF41-C059-AA85-D418-C720F6C085CC}"/>
              </a:ext>
            </a:extLst>
          </p:cNvPr>
          <p:cNvPicPr>
            <a:picLocks noChangeAspect="1"/>
          </p:cNvPicPr>
          <p:nvPr/>
        </p:nvPicPr>
        <p:blipFill>
          <a:blip r:embed="rId5"/>
          <a:stretch>
            <a:fillRect/>
          </a:stretch>
        </p:blipFill>
        <p:spPr>
          <a:xfrm>
            <a:off x="0" y="5661248"/>
            <a:ext cx="9001000" cy="408151"/>
          </a:xfrm>
          <a:prstGeom prst="rect">
            <a:avLst/>
          </a:prstGeom>
        </p:spPr>
      </p:pic>
      <p:sp>
        <p:nvSpPr>
          <p:cNvPr id="3" name="投影片編號版面配置區 2">
            <a:extLst>
              <a:ext uri="{FF2B5EF4-FFF2-40B4-BE49-F238E27FC236}">
                <a16:creationId xmlns:a16="http://schemas.microsoft.com/office/drawing/2014/main" id="{D72FAC8E-E018-7397-4E45-B7154B3CA156}"/>
              </a:ext>
            </a:extLst>
          </p:cNvPr>
          <p:cNvSpPr>
            <a:spLocks noGrp="1"/>
          </p:cNvSpPr>
          <p:nvPr>
            <p:ph type="sldNum" sz="quarter" idx="12"/>
          </p:nvPr>
        </p:nvSpPr>
        <p:spPr/>
        <p:txBody>
          <a:bodyPr/>
          <a:lstStyle/>
          <a:p>
            <a:pPr>
              <a:defRPr/>
            </a:pPr>
            <a:fld id="{2087E945-3302-46EC-A8AF-D3936530EEE2}" type="slidenum">
              <a:rPr lang="en-US" altLang="zh-TW" smtClean="0"/>
              <a:pPr>
                <a:defRPr/>
              </a:pPr>
              <a:t>34</a:t>
            </a:fld>
            <a:r>
              <a:rPr lang="en-US" altLang="zh-TW"/>
              <a:t>/53</a:t>
            </a:r>
            <a:endParaRPr lang="en-US" altLang="zh-TW" dirty="0"/>
          </a:p>
        </p:txBody>
      </p:sp>
    </p:spTree>
    <p:extLst>
      <p:ext uri="{BB962C8B-B14F-4D97-AF65-F5344CB8AC3E}">
        <p14:creationId xmlns:p14="http://schemas.microsoft.com/office/powerpoint/2010/main" val="203261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276D05-0CD8-E877-DDB4-867875E65FFA}"/>
              </a:ext>
            </a:extLst>
          </p:cNvPr>
          <p:cNvSpPr>
            <a:spLocks noGrp="1"/>
          </p:cNvSpPr>
          <p:nvPr>
            <p:ph type="title"/>
          </p:nvPr>
        </p:nvSpPr>
        <p:spPr/>
        <p:txBody>
          <a:bodyPr/>
          <a:lstStyle/>
          <a:p>
            <a:r>
              <a:rPr lang="en-US" altLang="zh-TW" sz="2800"/>
              <a:t>How Nuisance Features Are Generated</a:t>
            </a:r>
            <a:endParaRPr lang="zh-TW" altLang="en-US" sz="2800"/>
          </a:p>
        </p:txBody>
      </p:sp>
      <p:sp>
        <p:nvSpPr>
          <p:cNvPr id="4" name="頁尾版面配置區 3">
            <a:extLst>
              <a:ext uri="{FF2B5EF4-FFF2-40B4-BE49-F238E27FC236}">
                <a16:creationId xmlns:a16="http://schemas.microsoft.com/office/drawing/2014/main" id="{4743DDEF-390B-D981-74B9-E68538C05217}"/>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6" name="圖片 5">
            <a:extLst>
              <a:ext uri="{FF2B5EF4-FFF2-40B4-BE49-F238E27FC236}">
                <a16:creationId xmlns:a16="http://schemas.microsoft.com/office/drawing/2014/main" id="{EDB04C7E-292C-9F17-E4B4-B8B107A1F488}"/>
              </a:ext>
            </a:extLst>
          </p:cNvPr>
          <p:cNvPicPr>
            <a:picLocks noChangeAspect="1"/>
          </p:cNvPicPr>
          <p:nvPr/>
        </p:nvPicPr>
        <p:blipFill>
          <a:blip r:embed="rId2"/>
          <a:stretch>
            <a:fillRect/>
          </a:stretch>
        </p:blipFill>
        <p:spPr>
          <a:xfrm>
            <a:off x="252536" y="1286483"/>
            <a:ext cx="8711952" cy="1030306"/>
          </a:xfrm>
          <a:prstGeom prst="rect">
            <a:avLst/>
          </a:prstGeom>
        </p:spPr>
      </p:pic>
      <p:pic>
        <p:nvPicPr>
          <p:cNvPr id="8" name="圖片 7">
            <a:extLst>
              <a:ext uri="{FF2B5EF4-FFF2-40B4-BE49-F238E27FC236}">
                <a16:creationId xmlns:a16="http://schemas.microsoft.com/office/drawing/2014/main" id="{125EC814-740D-DE26-9746-137CEA3196A6}"/>
              </a:ext>
            </a:extLst>
          </p:cNvPr>
          <p:cNvPicPr>
            <a:picLocks noChangeAspect="1"/>
          </p:cNvPicPr>
          <p:nvPr/>
        </p:nvPicPr>
        <p:blipFill>
          <a:blip r:embed="rId3"/>
          <a:stretch>
            <a:fillRect/>
          </a:stretch>
        </p:blipFill>
        <p:spPr>
          <a:xfrm>
            <a:off x="252536" y="2822783"/>
            <a:ext cx="8711952" cy="392022"/>
          </a:xfrm>
          <a:prstGeom prst="rect">
            <a:avLst/>
          </a:prstGeom>
        </p:spPr>
      </p:pic>
      <p:pic>
        <p:nvPicPr>
          <p:cNvPr id="10" name="圖片 9">
            <a:extLst>
              <a:ext uri="{FF2B5EF4-FFF2-40B4-BE49-F238E27FC236}">
                <a16:creationId xmlns:a16="http://schemas.microsoft.com/office/drawing/2014/main" id="{6D913AD5-BD22-064C-4EE2-9CDD92F100DE}"/>
              </a:ext>
            </a:extLst>
          </p:cNvPr>
          <p:cNvPicPr>
            <a:picLocks noChangeAspect="1"/>
          </p:cNvPicPr>
          <p:nvPr/>
        </p:nvPicPr>
        <p:blipFill>
          <a:blip r:embed="rId4"/>
          <a:stretch>
            <a:fillRect/>
          </a:stretch>
        </p:blipFill>
        <p:spPr>
          <a:xfrm>
            <a:off x="252536" y="3689144"/>
            <a:ext cx="8711952" cy="1102489"/>
          </a:xfrm>
          <a:prstGeom prst="rect">
            <a:avLst/>
          </a:prstGeom>
        </p:spPr>
      </p:pic>
      <p:pic>
        <p:nvPicPr>
          <p:cNvPr id="12" name="圖片 11">
            <a:extLst>
              <a:ext uri="{FF2B5EF4-FFF2-40B4-BE49-F238E27FC236}">
                <a16:creationId xmlns:a16="http://schemas.microsoft.com/office/drawing/2014/main" id="{C5417E93-0FE4-48E3-C6A9-F0EC3C194D15}"/>
              </a:ext>
            </a:extLst>
          </p:cNvPr>
          <p:cNvPicPr>
            <a:picLocks noChangeAspect="1"/>
          </p:cNvPicPr>
          <p:nvPr/>
        </p:nvPicPr>
        <p:blipFill>
          <a:blip r:embed="rId5"/>
          <a:stretch>
            <a:fillRect/>
          </a:stretch>
        </p:blipFill>
        <p:spPr>
          <a:xfrm>
            <a:off x="252536" y="5301209"/>
            <a:ext cx="8711952" cy="980216"/>
          </a:xfrm>
          <a:prstGeom prst="rect">
            <a:avLst/>
          </a:prstGeom>
        </p:spPr>
      </p:pic>
      <p:sp>
        <p:nvSpPr>
          <p:cNvPr id="3" name="投影片編號版面配置區 2">
            <a:extLst>
              <a:ext uri="{FF2B5EF4-FFF2-40B4-BE49-F238E27FC236}">
                <a16:creationId xmlns:a16="http://schemas.microsoft.com/office/drawing/2014/main" id="{CE429898-5E29-11F5-EEDB-E13D601F754E}"/>
              </a:ext>
            </a:extLst>
          </p:cNvPr>
          <p:cNvSpPr>
            <a:spLocks noGrp="1"/>
          </p:cNvSpPr>
          <p:nvPr>
            <p:ph type="sldNum" sz="quarter" idx="12"/>
          </p:nvPr>
        </p:nvSpPr>
        <p:spPr/>
        <p:txBody>
          <a:bodyPr/>
          <a:lstStyle/>
          <a:p>
            <a:pPr>
              <a:defRPr/>
            </a:pPr>
            <a:fld id="{2087E945-3302-46EC-A8AF-D3936530EEE2}" type="slidenum">
              <a:rPr lang="en-US" altLang="zh-TW" smtClean="0"/>
              <a:pPr>
                <a:defRPr/>
              </a:pPr>
              <a:t>35</a:t>
            </a:fld>
            <a:r>
              <a:rPr lang="en-US" altLang="zh-TW"/>
              <a:t>/53</a:t>
            </a:r>
            <a:endParaRPr lang="en-US" altLang="zh-TW" dirty="0"/>
          </a:p>
        </p:txBody>
      </p:sp>
    </p:spTree>
    <p:extLst>
      <p:ext uri="{BB962C8B-B14F-4D97-AF65-F5344CB8AC3E}">
        <p14:creationId xmlns:p14="http://schemas.microsoft.com/office/powerpoint/2010/main" val="279443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0829D537-B548-E82A-D25C-C6DFC0C2E8CF}"/>
              </a:ext>
            </a:extLst>
          </p:cNvPr>
          <p:cNvSpPr>
            <a:spLocks noGrp="1"/>
          </p:cNvSpPr>
          <p:nvPr>
            <p:ph type="title"/>
          </p:nvPr>
        </p:nvSpPr>
        <p:spPr/>
        <p:txBody>
          <a:bodyPr/>
          <a:lstStyle/>
          <a:p>
            <a:r>
              <a:rPr lang="en-US" altLang="zh-TW"/>
              <a:t>Heatmap: Generated </a:t>
            </a:r>
            <a:r>
              <a:rPr lang="en-US" altLang="zh-TW" i="1"/>
              <a:t>n × p </a:t>
            </a:r>
            <a:r>
              <a:rPr lang="en-US" altLang="zh-TW"/>
              <a:t>Data</a:t>
            </a:r>
            <a:endParaRPr lang="zh-TW" altLang="en-US"/>
          </a:p>
        </p:txBody>
      </p:sp>
      <p:sp>
        <p:nvSpPr>
          <p:cNvPr id="5" name="頁尾版面配置區 4">
            <a:extLst>
              <a:ext uri="{FF2B5EF4-FFF2-40B4-BE49-F238E27FC236}">
                <a16:creationId xmlns:a16="http://schemas.microsoft.com/office/drawing/2014/main" id="{16F11DB7-DF48-F7DD-C85B-A6228D64DB83}"/>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16" name="圖片 15">
            <a:extLst>
              <a:ext uri="{FF2B5EF4-FFF2-40B4-BE49-F238E27FC236}">
                <a16:creationId xmlns:a16="http://schemas.microsoft.com/office/drawing/2014/main" id="{5D748D9D-BCB6-D78A-26E5-255AA9B773C2}"/>
              </a:ext>
            </a:extLst>
          </p:cNvPr>
          <p:cNvPicPr>
            <a:picLocks noChangeAspect="1"/>
          </p:cNvPicPr>
          <p:nvPr/>
        </p:nvPicPr>
        <p:blipFill>
          <a:blip r:embed="rId2"/>
          <a:stretch>
            <a:fillRect/>
          </a:stretch>
        </p:blipFill>
        <p:spPr>
          <a:xfrm>
            <a:off x="909971" y="3068959"/>
            <a:ext cx="7056784" cy="3407577"/>
          </a:xfrm>
          <a:prstGeom prst="rect">
            <a:avLst/>
          </a:prstGeom>
        </p:spPr>
      </p:pic>
      <p:pic>
        <p:nvPicPr>
          <p:cNvPr id="18" name="圖片 17">
            <a:extLst>
              <a:ext uri="{FF2B5EF4-FFF2-40B4-BE49-F238E27FC236}">
                <a16:creationId xmlns:a16="http://schemas.microsoft.com/office/drawing/2014/main" id="{CC06D267-0D76-B697-6B8E-ADA7859EA933}"/>
              </a:ext>
            </a:extLst>
          </p:cNvPr>
          <p:cNvPicPr>
            <a:picLocks noChangeAspect="1"/>
          </p:cNvPicPr>
          <p:nvPr/>
        </p:nvPicPr>
        <p:blipFill>
          <a:blip r:embed="rId3"/>
          <a:stretch>
            <a:fillRect/>
          </a:stretch>
        </p:blipFill>
        <p:spPr>
          <a:xfrm>
            <a:off x="909971" y="3068959"/>
            <a:ext cx="7056784" cy="3419395"/>
          </a:xfrm>
          <a:prstGeom prst="rect">
            <a:avLst/>
          </a:prstGeom>
        </p:spPr>
      </p:pic>
      <p:pic>
        <p:nvPicPr>
          <p:cNvPr id="20" name="圖片 19">
            <a:extLst>
              <a:ext uri="{FF2B5EF4-FFF2-40B4-BE49-F238E27FC236}">
                <a16:creationId xmlns:a16="http://schemas.microsoft.com/office/drawing/2014/main" id="{9E838826-29D2-8B7F-CD0E-81B19879B482}"/>
              </a:ext>
            </a:extLst>
          </p:cNvPr>
          <p:cNvPicPr>
            <a:picLocks noChangeAspect="1"/>
          </p:cNvPicPr>
          <p:nvPr/>
        </p:nvPicPr>
        <p:blipFill>
          <a:blip r:embed="rId4"/>
          <a:stretch>
            <a:fillRect/>
          </a:stretch>
        </p:blipFill>
        <p:spPr>
          <a:xfrm>
            <a:off x="909971" y="3068959"/>
            <a:ext cx="7056784" cy="3368364"/>
          </a:xfrm>
          <a:prstGeom prst="rect">
            <a:avLst/>
          </a:prstGeom>
        </p:spPr>
      </p:pic>
      <p:pic>
        <p:nvPicPr>
          <p:cNvPr id="22" name="圖片 21">
            <a:extLst>
              <a:ext uri="{FF2B5EF4-FFF2-40B4-BE49-F238E27FC236}">
                <a16:creationId xmlns:a16="http://schemas.microsoft.com/office/drawing/2014/main" id="{424B6C04-8B97-5830-8431-DF8D4809DDD3}"/>
              </a:ext>
            </a:extLst>
          </p:cNvPr>
          <p:cNvPicPr>
            <a:picLocks noChangeAspect="1"/>
          </p:cNvPicPr>
          <p:nvPr/>
        </p:nvPicPr>
        <p:blipFill>
          <a:blip r:embed="rId5"/>
          <a:stretch>
            <a:fillRect/>
          </a:stretch>
        </p:blipFill>
        <p:spPr>
          <a:xfrm>
            <a:off x="611560" y="908720"/>
            <a:ext cx="7747957" cy="1890026"/>
          </a:xfrm>
          <a:prstGeom prst="rect">
            <a:avLst/>
          </a:prstGeom>
        </p:spPr>
      </p:pic>
      <p:sp>
        <p:nvSpPr>
          <p:cNvPr id="2" name="投影片編號版面配置區 1">
            <a:extLst>
              <a:ext uri="{FF2B5EF4-FFF2-40B4-BE49-F238E27FC236}">
                <a16:creationId xmlns:a16="http://schemas.microsoft.com/office/drawing/2014/main" id="{6A2F3B89-94A0-5488-3605-52F318BD79E6}"/>
              </a:ext>
            </a:extLst>
          </p:cNvPr>
          <p:cNvSpPr>
            <a:spLocks noGrp="1"/>
          </p:cNvSpPr>
          <p:nvPr>
            <p:ph type="sldNum" sz="quarter" idx="12"/>
          </p:nvPr>
        </p:nvSpPr>
        <p:spPr/>
        <p:txBody>
          <a:bodyPr/>
          <a:lstStyle/>
          <a:p>
            <a:pPr>
              <a:defRPr/>
            </a:pPr>
            <a:fld id="{2087E945-3302-46EC-A8AF-D3936530EEE2}" type="slidenum">
              <a:rPr lang="en-US" altLang="zh-TW" smtClean="0"/>
              <a:pPr>
                <a:defRPr/>
              </a:pPr>
              <a:t>36</a:t>
            </a:fld>
            <a:r>
              <a:rPr lang="en-US" altLang="zh-TW"/>
              <a:t>/53</a:t>
            </a:r>
            <a:endParaRPr lang="en-US" altLang="zh-TW" dirty="0"/>
          </a:p>
        </p:txBody>
      </p:sp>
    </p:spTree>
    <p:extLst>
      <p:ext uri="{BB962C8B-B14F-4D97-AF65-F5344CB8AC3E}">
        <p14:creationId xmlns:p14="http://schemas.microsoft.com/office/powerpoint/2010/main" val="2632338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27131-A551-00AC-7F02-4E9F340D63C3}"/>
            </a:ext>
          </a:extLst>
        </p:cNvPr>
        <p:cNvGrpSpPr/>
        <p:nvPr/>
      </p:nvGrpSpPr>
      <p:grpSpPr>
        <a:xfrm>
          <a:off x="0" y="0"/>
          <a:ext cx="0" cy="0"/>
          <a:chOff x="0" y="0"/>
          <a:chExt cx="0" cy="0"/>
        </a:xfrm>
      </p:grpSpPr>
      <p:sp>
        <p:nvSpPr>
          <p:cNvPr id="6146" name="標題 2">
            <a:extLst>
              <a:ext uri="{FF2B5EF4-FFF2-40B4-BE49-F238E27FC236}">
                <a16:creationId xmlns:a16="http://schemas.microsoft.com/office/drawing/2014/main" id="{650368AD-5699-B8CA-B108-C9F05A2543FC}"/>
              </a:ext>
            </a:extLst>
          </p:cNvPr>
          <p:cNvSpPr>
            <a:spLocks noGrp="1"/>
          </p:cNvSpPr>
          <p:nvPr>
            <p:ph type="title" idx="4294967295"/>
          </p:nvPr>
        </p:nvSpPr>
        <p:spPr>
          <a:xfrm>
            <a:off x="714375" y="40407"/>
            <a:ext cx="7715250" cy="711200"/>
          </a:xfrm>
        </p:spPr>
        <p:txBody>
          <a:bodyPr/>
          <a:lstStyle/>
          <a:p>
            <a:pPr eaLnBrk="1" hangingPunct="1"/>
            <a:r>
              <a:rPr lang="en-US" altLang="zh-TW"/>
              <a:t>CNN</a:t>
            </a:r>
            <a:r>
              <a:rPr lang="zh-TW" altLang="en-US"/>
              <a:t> </a:t>
            </a:r>
            <a:r>
              <a:rPr lang="en-US" altLang="zh-TW"/>
              <a:t>Structure In our Study</a:t>
            </a:r>
            <a:endParaRPr lang="zh-TW" altLang="en-US" dirty="0"/>
          </a:p>
        </p:txBody>
      </p:sp>
      <p:pic>
        <p:nvPicPr>
          <p:cNvPr id="12" name="圖片 11">
            <a:extLst>
              <a:ext uri="{FF2B5EF4-FFF2-40B4-BE49-F238E27FC236}">
                <a16:creationId xmlns:a16="http://schemas.microsoft.com/office/drawing/2014/main" id="{38EEFE70-86CD-D5DC-2CEC-024556EF832F}"/>
              </a:ext>
            </a:extLst>
          </p:cNvPr>
          <p:cNvPicPr>
            <a:picLocks noChangeAspect="1"/>
          </p:cNvPicPr>
          <p:nvPr/>
        </p:nvPicPr>
        <p:blipFill>
          <a:blip r:embed="rId3"/>
          <a:stretch>
            <a:fillRect/>
          </a:stretch>
        </p:blipFill>
        <p:spPr>
          <a:xfrm>
            <a:off x="0" y="1844824"/>
            <a:ext cx="9144000" cy="2817759"/>
          </a:xfrm>
          <a:prstGeom prst="rect">
            <a:avLst/>
          </a:prstGeom>
        </p:spPr>
      </p:pic>
      <p:sp>
        <p:nvSpPr>
          <p:cNvPr id="14" name="文字方塊 13">
            <a:extLst>
              <a:ext uri="{FF2B5EF4-FFF2-40B4-BE49-F238E27FC236}">
                <a16:creationId xmlns:a16="http://schemas.microsoft.com/office/drawing/2014/main" id="{03492029-048B-ACFF-F7C5-C06E109D4912}"/>
              </a:ext>
            </a:extLst>
          </p:cNvPr>
          <p:cNvSpPr txBox="1"/>
          <p:nvPr/>
        </p:nvSpPr>
        <p:spPr>
          <a:xfrm>
            <a:off x="940846" y="983751"/>
            <a:ext cx="7452828" cy="707886"/>
          </a:xfrm>
          <a:prstGeom prst="rect">
            <a:avLst/>
          </a:prstGeom>
          <a:noFill/>
        </p:spPr>
        <p:txBody>
          <a:bodyPr wrap="square">
            <a:spAutoFit/>
          </a:bodyPr>
          <a:lstStyle/>
          <a:p>
            <a:pPr algn="ctr"/>
            <a:r>
              <a:rPr lang="en-US" altLang="zh-TW" sz="2000">
                <a:latin typeface="+mj-ea"/>
                <a:ea typeface="+mj-ea"/>
              </a:rPr>
              <a:t>To ensure fairness in the comparison between methods, all CNN models adopted</a:t>
            </a:r>
            <a:r>
              <a:rPr lang="en-US" altLang="zh-TW" sz="2000">
                <a:solidFill>
                  <a:srgbClr val="FF0000"/>
                </a:solidFill>
                <a:latin typeface="+mj-ea"/>
                <a:ea typeface="+mj-ea"/>
              </a:rPr>
              <a:t> identical parameter settings.</a:t>
            </a:r>
            <a:endParaRPr lang="zh-TW" altLang="en-US" sz="2000">
              <a:solidFill>
                <a:srgbClr val="FF0000"/>
              </a:solidFill>
              <a:latin typeface="+mj-ea"/>
              <a:ea typeface="+mj-ea"/>
            </a:endParaRPr>
          </a:p>
        </p:txBody>
      </p:sp>
      <p:pic>
        <p:nvPicPr>
          <p:cNvPr id="16" name="圖片 15">
            <a:extLst>
              <a:ext uri="{FF2B5EF4-FFF2-40B4-BE49-F238E27FC236}">
                <a16:creationId xmlns:a16="http://schemas.microsoft.com/office/drawing/2014/main" id="{96176A6F-5F53-7758-2DB0-C937DF0423C0}"/>
              </a:ext>
            </a:extLst>
          </p:cNvPr>
          <p:cNvPicPr>
            <a:picLocks noChangeAspect="1"/>
          </p:cNvPicPr>
          <p:nvPr/>
        </p:nvPicPr>
        <p:blipFill>
          <a:blip r:embed="rId4"/>
          <a:stretch>
            <a:fillRect/>
          </a:stretch>
        </p:blipFill>
        <p:spPr>
          <a:xfrm>
            <a:off x="845183" y="5013176"/>
            <a:ext cx="7560840" cy="922979"/>
          </a:xfrm>
          <a:prstGeom prst="rect">
            <a:avLst/>
          </a:prstGeom>
        </p:spPr>
      </p:pic>
      <p:sp>
        <p:nvSpPr>
          <p:cNvPr id="3" name="矩形 2">
            <a:extLst>
              <a:ext uri="{FF2B5EF4-FFF2-40B4-BE49-F238E27FC236}">
                <a16:creationId xmlns:a16="http://schemas.microsoft.com/office/drawing/2014/main" id="{78B19276-90ED-1370-1F0B-D82A5D741E5F}"/>
              </a:ext>
            </a:extLst>
          </p:cNvPr>
          <p:cNvSpPr/>
          <p:nvPr/>
        </p:nvSpPr>
        <p:spPr>
          <a:xfrm>
            <a:off x="5364088" y="4941168"/>
            <a:ext cx="3096344" cy="360040"/>
          </a:xfrm>
          <a:prstGeom prst="rect">
            <a:avLst/>
          </a:prstGeom>
          <a:solidFill>
            <a:srgbClr val="FF000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頁尾版面配置區 1">
            <a:extLst>
              <a:ext uri="{FF2B5EF4-FFF2-40B4-BE49-F238E27FC236}">
                <a16:creationId xmlns:a16="http://schemas.microsoft.com/office/drawing/2014/main" id="{5929E65C-4F9B-0B73-4F6E-43014665B56D}"/>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4" name="投影片編號版面配置區 3">
            <a:extLst>
              <a:ext uri="{FF2B5EF4-FFF2-40B4-BE49-F238E27FC236}">
                <a16:creationId xmlns:a16="http://schemas.microsoft.com/office/drawing/2014/main" id="{C1AAF05F-7A7F-CB69-959B-88CA12BD09C2}"/>
              </a:ext>
            </a:extLst>
          </p:cNvPr>
          <p:cNvSpPr>
            <a:spLocks noGrp="1"/>
          </p:cNvSpPr>
          <p:nvPr>
            <p:ph type="sldNum" sz="quarter" idx="12"/>
          </p:nvPr>
        </p:nvSpPr>
        <p:spPr/>
        <p:txBody>
          <a:bodyPr/>
          <a:lstStyle/>
          <a:p>
            <a:fld id="{4E774F2B-9C5C-4DFE-B2D8-C92000BE4F7C}" type="slidenum">
              <a:rPr lang="en-US" smtClean="0"/>
              <a:pPr/>
              <a:t>37</a:t>
            </a:fld>
            <a:r>
              <a:rPr lang="en-US"/>
              <a:t>/53</a:t>
            </a:r>
          </a:p>
        </p:txBody>
      </p:sp>
    </p:spTree>
    <p:extLst>
      <p:ext uri="{BB962C8B-B14F-4D97-AF65-F5344CB8AC3E}">
        <p14:creationId xmlns:p14="http://schemas.microsoft.com/office/powerpoint/2010/main" val="4293640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FDC046C-DAEB-F423-29D5-EAAD4A24B871}"/>
              </a:ext>
            </a:extLst>
          </p:cNvPr>
          <p:cNvSpPr>
            <a:spLocks noGrp="1"/>
          </p:cNvSpPr>
          <p:nvPr>
            <p:ph type="title"/>
          </p:nvPr>
        </p:nvSpPr>
        <p:spPr/>
        <p:txBody>
          <a:bodyPr/>
          <a:lstStyle/>
          <a:p>
            <a:r>
              <a:rPr lang="en-US" altLang="zh-TW" sz="3600">
                <a:latin typeface="Aptos" panose="020B0004020202020204" pitchFamily="34" charset="0"/>
              </a:rPr>
              <a:t>Evalution metrics</a:t>
            </a:r>
            <a:endParaRPr lang="zh-TW" altLang="en-US" sz="3600">
              <a:latin typeface="Aptos" panose="020B0004020202020204" pitchFamily="34" charset="0"/>
            </a:endParaRPr>
          </a:p>
        </p:txBody>
      </p:sp>
      <p:sp>
        <p:nvSpPr>
          <p:cNvPr id="3" name="頁尾版面配置區 2">
            <a:extLst>
              <a:ext uri="{FF2B5EF4-FFF2-40B4-BE49-F238E27FC236}">
                <a16:creationId xmlns:a16="http://schemas.microsoft.com/office/drawing/2014/main" id="{770DB2A2-02E8-C451-A264-22EE72CD15C8}"/>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9" name="圖片 8">
            <a:extLst>
              <a:ext uri="{FF2B5EF4-FFF2-40B4-BE49-F238E27FC236}">
                <a16:creationId xmlns:a16="http://schemas.microsoft.com/office/drawing/2014/main" id="{EC1EEE3C-E520-CA3B-2D3D-EF34489EB089}"/>
              </a:ext>
            </a:extLst>
          </p:cNvPr>
          <p:cNvPicPr>
            <a:picLocks noChangeAspect="1"/>
          </p:cNvPicPr>
          <p:nvPr/>
        </p:nvPicPr>
        <p:blipFill>
          <a:blip r:embed="rId2"/>
          <a:stretch>
            <a:fillRect/>
          </a:stretch>
        </p:blipFill>
        <p:spPr>
          <a:xfrm>
            <a:off x="192840" y="5464542"/>
            <a:ext cx="8699640" cy="843065"/>
          </a:xfrm>
          <a:prstGeom prst="rect">
            <a:avLst/>
          </a:prstGeom>
        </p:spPr>
      </p:pic>
      <p:pic>
        <p:nvPicPr>
          <p:cNvPr id="12" name="圖片 11">
            <a:extLst>
              <a:ext uri="{FF2B5EF4-FFF2-40B4-BE49-F238E27FC236}">
                <a16:creationId xmlns:a16="http://schemas.microsoft.com/office/drawing/2014/main" id="{38988DAC-024A-40FE-543F-4BF9B9FD5E15}"/>
              </a:ext>
            </a:extLst>
          </p:cNvPr>
          <p:cNvPicPr>
            <a:picLocks noChangeAspect="1"/>
          </p:cNvPicPr>
          <p:nvPr/>
        </p:nvPicPr>
        <p:blipFill>
          <a:blip r:embed="rId3"/>
          <a:stretch>
            <a:fillRect/>
          </a:stretch>
        </p:blipFill>
        <p:spPr>
          <a:xfrm>
            <a:off x="48918" y="2223120"/>
            <a:ext cx="8567936" cy="2141984"/>
          </a:xfrm>
          <a:prstGeom prst="rect">
            <a:avLst/>
          </a:prstGeom>
        </p:spPr>
      </p:pic>
      <p:pic>
        <p:nvPicPr>
          <p:cNvPr id="16" name="圖片 15">
            <a:extLst>
              <a:ext uri="{FF2B5EF4-FFF2-40B4-BE49-F238E27FC236}">
                <a16:creationId xmlns:a16="http://schemas.microsoft.com/office/drawing/2014/main" id="{CAFFF755-A63A-F787-77CB-573351ACEE61}"/>
              </a:ext>
            </a:extLst>
          </p:cNvPr>
          <p:cNvPicPr>
            <a:picLocks noChangeAspect="1"/>
          </p:cNvPicPr>
          <p:nvPr/>
        </p:nvPicPr>
        <p:blipFill>
          <a:blip r:embed="rId4"/>
          <a:stretch>
            <a:fillRect/>
          </a:stretch>
        </p:blipFill>
        <p:spPr>
          <a:xfrm>
            <a:off x="30595" y="896945"/>
            <a:ext cx="7668344" cy="1235911"/>
          </a:xfrm>
          <a:prstGeom prst="rect">
            <a:avLst/>
          </a:prstGeom>
        </p:spPr>
      </p:pic>
      <p:pic>
        <p:nvPicPr>
          <p:cNvPr id="11" name="圖片 10">
            <a:extLst>
              <a:ext uri="{FF2B5EF4-FFF2-40B4-BE49-F238E27FC236}">
                <a16:creationId xmlns:a16="http://schemas.microsoft.com/office/drawing/2014/main" id="{D8D796A5-6DF1-D4B3-8F29-CA2BFD1454AF}"/>
              </a:ext>
            </a:extLst>
          </p:cNvPr>
          <p:cNvPicPr>
            <a:picLocks noChangeAspect="1"/>
          </p:cNvPicPr>
          <p:nvPr/>
        </p:nvPicPr>
        <p:blipFill>
          <a:blip r:embed="rId5"/>
          <a:stretch>
            <a:fillRect/>
          </a:stretch>
        </p:blipFill>
        <p:spPr>
          <a:xfrm>
            <a:off x="6892153" y="5145520"/>
            <a:ext cx="2059007" cy="774154"/>
          </a:xfrm>
          <a:prstGeom prst="rect">
            <a:avLst/>
          </a:prstGeom>
        </p:spPr>
      </p:pic>
      <p:pic>
        <p:nvPicPr>
          <p:cNvPr id="7" name="圖片 6">
            <a:extLst>
              <a:ext uri="{FF2B5EF4-FFF2-40B4-BE49-F238E27FC236}">
                <a16:creationId xmlns:a16="http://schemas.microsoft.com/office/drawing/2014/main" id="{214D93CC-7FE7-5B68-7E2A-C8815AC6EA82}"/>
              </a:ext>
            </a:extLst>
          </p:cNvPr>
          <p:cNvPicPr>
            <a:picLocks noChangeAspect="1"/>
          </p:cNvPicPr>
          <p:nvPr/>
        </p:nvPicPr>
        <p:blipFill>
          <a:blip r:embed="rId6"/>
          <a:stretch>
            <a:fillRect/>
          </a:stretch>
        </p:blipFill>
        <p:spPr>
          <a:xfrm>
            <a:off x="5004048" y="4354505"/>
            <a:ext cx="1872208" cy="1582030"/>
          </a:xfrm>
          <a:prstGeom prst="rect">
            <a:avLst/>
          </a:prstGeom>
        </p:spPr>
      </p:pic>
      <p:sp>
        <p:nvSpPr>
          <p:cNvPr id="4" name="投影片編號版面配置區 3">
            <a:extLst>
              <a:ext uri="{FF2B5EF4-FFF2-40B4-BE49-F238E27FC236}">
                <a16:creationId xmlns:a16="http://schemas.microsoft.com/office/drawing/2014/main" id="{4A3EA054-FBF7-B53E-DB54-4F3F2F260B6B}"/>
              </a:ext>
            </a:extLst>
          </p:cNvPr>
          <p:cNvSpPr>
            <a:spLocks noGrp="1"/>
          </p:cNvSpPr>
          <p:nvPr>
            <p:ph type="sldNum" sz="quarter" idx="10"/>
          </p:nvPr>
        </p:nvSpPr>
        <p:spPr/>
        <p:txBody>
          <a:bodyPr/>
          <a:lstStyle/>
          <a:p>
            <a:fld id="{9438BC7D-AD21-4A8F-B78B-3AE750128CD3}" type="slidenum">
              <a:rPr lang="zh-TW" altLang="en-US" smtClean="0"/>
              <a:pPr/>
              <a:t>38</a:t>
            </a:fld>
            <a:r>
              <a:rPr lang="en-US" altLang="zh-TW"/>
              <a:t>/53</a:t>
            </a:r>
            <a:endParaRPr lang="zh-TW" altLang="en-US"/>
          </a:p>
        </p:txBody>
      </p:sp>
    </p:spTree>
    <p:extLst>
      <p:ext uri="{BB962C8B-B14F-4D97-AF65-F5344CB8AC3E}">
        <p14:creationId xmlns:p14="http://schemas.microsoft.com/office/powerpoint/2010/main" val="59885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873CDAB-05E5-31D6-56AF-7A487105814C}"/>
              </a:ext>
            </a:extLst>
          </p:cNvPr>
          <p:cNvSpPr>
            <a:spLocks noGrp="1"/>
          </p:cNvSpPr>
          <p:nvPr>
            <p:ph type="title"/>
          </p:nvPr>
        </p:nvSpPr>
        <p:spPr/>
        <p:txBody>
          <a:bodyPr/>
          <a:lstStyle/>
          <a:p>
            <a:r>
              <a:rPr lang="en-US" altLang="zh-TW"/>
              <a:t>Signal-feature layout maps</a:t>
            </a:r>
            <a:endParaRPr lang="zh-TW" altLang="en-US"/>
          </a:p>
        </p:txBody>
      </p:sp>
      <p:sp>
        <p:nvSpPr>
          <p:cNvPr id="3" name="頁尾版面配置區 2">
            <a:extLst>
              <a:ext uri="{FF2B5EF4-FFF2-40B4-BE49-F238E27FC236}">
                <a16:creationId xmlns:a16="http://schemas.microsoft.com/office/drawing/2014/main" id="{280324AF-0945-27AF-CBCA-E108F1E79F46}"/>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7" name="圖片 6">
            <a:extLst>
              <a:ext uri="{FF2B5EF4-FFF2-40B4-BE49-F238E27FC236}">
                <a16:creationId xmlns:a16="http://schemas.microsoft.com/office/drawing/2014/main" id="{BD16A069-6B63-0CF5-492E-EAA09B552525}"/>
              </a:ext>
            </a:extLst>
          </p:cNvPr>
          <p:cNvPicPr>
            <a:picLocks noChangeAspect="1"/>
          </p:cNvPicPr>
          <p:nvPr/>
        </p:nvPicPr>
        <p:blipFill>
          <a:blip r:embed="rId2"/>
          <a:stretch>
            <a:fillRect/>
          </a:stretch>
        </p:blipFill>
        <p:spPr>
          <a:xfrm>
            <a:off x="107504" y="894926"/>
            <a:ext cx="5688632" cy="5474700"/>
          </a:xfrm>
          <a:prstGeom prst="rect">
            <a:avLst/>
          </a:prstGeom>
        </p:spPr>
      </p:pic>
      <p:sp>
        <p:nvSpPr>
          <p:cNvPr id="10" name="文字方塊 9">
            <a:extLst>
              <a:ext uri="{FF2B5EF4-FFF2-40B4-BE49-F238E27FC236}">
                <a16:creationId xmlns:a16="http://schemas.microsoft.com/office/drawing/2014/main" id="{FDA2040D-CE48-DCBE-1DB2-D23371BAF8D7}"/>
              </a:ext>
            </a:extLst>
          </p:cNvPr>
          <p:cNvSpPr txBox="1"/>
          <p:nvPr/>
        </p:nvSpPr>
        <p:spPr>
          <a:xfrm>
            <a:off x="5891050" y="1290057"/>
            <a:ext cx="3217454" cy="4708981"/>
          </a:xfrm>
          <a:prstGeom prst="rect">
            <a:avLst/>
          </a:prstGeom>
          <a:noFill/>
        </p:spPr>
        <p:txBody>
          <a:bodyPr wrap="square">
            <a:spAutoFit/>
          </a:bodyPr>
          <a:lstStyle/>
          <a:p>
            <a:pPr marL="285750" indent="-285750">
              <a:buFont typeface="Arial" panose="020B0604020202020204" pitchFamily="34" charset="0"/>
              <a:buChar char="•"/>
            </a:pPr>
            <a:r>
              <a:rPr lang="zh-TW" altLang="en-US" sz="2000" b="1"/>
              <a:t>Signal-feature layout maps for the same representative Study~1/2/4 settings</a:t>
            </a:r>
            <a:r>
              <a:rPr lang="en-US" altLang="zh-TW" sz="2000" b="1"/>
              <a:t>.</a:t>
            </a:r>
          </a:p>
          <a:p>
            <a:pPr marL="285750" indent="-285750">
              <a:buFont typeface="Arial" panose="020B0604020202020204" pitchFamily="34" charset="0"/>
              <a:buChar char="•"/>
            </a:pPr>
            <a:endParaRPr lang="en-US" altLang="zh-TW" sz="2000" b="1"/>
          </a:p>
          <a:p>
            <a:pPr marL="285750" indent="-285750">
              <a:buFont typeface="Arial" panose="020B0604020202020204" pitchFamily="34" charset="0"/>
              <a:buChar char="•"/>
            </a:pPr>
            <a:r>
              <a:rPr lang="zh-TW" altLang="en-US" sz="2000" b="1"/>
              <a:t>Bright pixels indicate true signal features. </a:t>
            </a:r>
            <a:endParaRPr lang="en-US" altLang="zh-TW" sz="2000" b="1"/>
          </a:p>
          <a:p>
            <a:pPr marL="285750" indent="-285750">
              <a:buFont typeface="Arial" panose="020B0604020202020204" pitchFamily="34" charset="0"/>
              <a:buChar char="•"/>
            </a:pPr>
            <a:endParaRPr lang="en-US" altLang="zh-TW" sz="2000" b="1"/>
          </a:p>
          <a:p>
            <a:pPr marL="285750" indent="-285750">
              <a:buFont typeface="Arial" panose="020B0604020202020204" pitchFamily="34" charset="0"/>
              <a:buChar char="•"/>
            </a:pPr>
            <a:r>
              <a:rPr lang="zh-TW" altLang="en-US" sz="2000" b="1">
                <a:solidFill>
                  <a:srgbClr val="FF0000"/>
                </a:solidFill>
              </a:rPr>
              <a:t>S-IGTD may show two or more compact subregions</a:t>
            </a:r>
            <a:r>
              <a:rPr lang="zh-TW" altLang="en-US" sz="2000" b="1"/>
              <a:t> because the simulator contains multiple signal blocks with different class-centroid profiles. </a:t>
            </a:r>
            <a:endParaRPr lang="en-US" altLang="zh-TW" sz="2000" b="1"/>
          </a:p>
        </p:txBody>
      </p:sp>
      <p:sp>
        <p:nvSpPr>
          <p:cNvPr id="4" name="投影片編號版面配置區 3">
            <a:extLst>
              <a:ext uri="{FF2B5EF4-FFF2-40B4-BE49-F238E27FC236}">
                <a16:creationId xmlns:a16="http://schemas.microsoft.com/office/drawing/2014/main" id="{16B21EBF-0E7F-D569-1AE2-2EDE56B61682}"/>
              </a:ext>
            </a:extLst>
          </p:cNvPr>
          <p:cNvSpPr>
            <a:spLocks noGrp="1"/>
          </p:cNvSpPr>
          <p:nvPr>
            <p:ph type="sldNum" sz="quarter" idx="12"/>
          </p:nvPr>
        </p:nvSpPr>
        <p:spPr/>
        <p:txBody>
          <a:bodyPr/>
          <a:lstStyle/>
          <a:p>
            <a:pPr>
              <a:defRPr/>
            </a:pPr>
            <a:fld id="{2087E945-3302-46EC-A8AF-D3936530EEE2}" type="slidenum">
              <a:rPr lang="en-US" altLang="zh-TW" smtClean="0"/>
              <a:pPr>
                <a:defRPr/>
              </a:pPr>
              <a:t>39</a:t>
            </a:fld>
            <a:r>
              <a:rPr lang="en-US" altLang="zh-TW"/>
              <a:t>/53</a:t>
            </a:r>
            <a:endParaRPr lang="en-US" altLang="zh-TW" dirty="0"/>
          </a:p>
        </p:txBody>
      </p:sp>
    </p:spTree>
    <p:extLst>
      <p:ext uri="{BB962C8B-B14F-4D97-AF65-F5344CB8AC3E}">
        <p14:creationId xmlns:p14="http://schemas.microsoft.com/office/powerpoint/2010/main" val="394501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圓角矩形 429"/>
          <p:cNvSpPr/>
          <p:nvPr/>
        </p:nvSpPr>
        <p:spPr>
          <a:xfrm>
            <a:off x="7077125" y="1807710"/>
            <a:ext cx="1237715" cy="369572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p:txBody>
          <a:bodyPr/>
          <a:lstStyle/>
          <a:p>
            <a:r>
              <a:rPr lang="en-US" altLang="zh-TW" sz="2800"/>
              <a:t>Convolutional Neural Networks (CNNs)</a:t>
            </a:r>
            <a:endParaRPr lang="zh-TW" altLang="en-US" sz="2800" dirty="0"/>
          </a:p>
        </p:txBody>
      </p:sp>
      <p:pic>
        <p:nvPicPr>
          <p:cNvPr id="4" name="圖片 3"/>
          <p:cNvPicPr preferRelativeResize="0">
            <a:picLocks/>
          </p:cNvPicPr>
          <p:nvPr/>
        </p:nvPicPr>
        <p:blipFill>
          <a:blip r:embed="rId2"/>
          <a:stretch>
            <a:fillRect/>
          </a:stretch>
        </p:blipFill>
        <p:spPr>
          <a:xfrm>
            <a:off x="52235" y="2709483"/>
            <a:ext cx="1440000" cy="1440000"/>
          </a:xfrm>
          <a:prstGeom prst="rect">
            <a:avLst/>
          </a:prstGeom>
          <a:ln>
            <a:solidFill>
              <a:srgbClr val="002060"/>
            </a:solidFill>
          </a:ln>
        </p:spPr>
      </p:pic>
      <p:sp>
        <p:nvSpPr>
          <p:cNvPr id="5" name="向右箭號 4"/>
          <p:cNvSpPr/>
          <p:nvPr/>
        </p:nvSpPr>
        <p:spPr>
          <a:xfrm rot="19682483" flipV="1">
            <a:off x="1558673" y="3079020"/>
            <a:ext cx="53689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片 9"/>
          <p:cNvPicPr>
            <a:picLocks noChangeAspect="1"/>
          </p:cNvPicPr>
          <p:nvPr/>
        </p:nvPicPr>
        <p:blipFill>
          <a:blip r:embed="rId3"/>
          <a:stretch>
            <a:fillRect/>
          </a:stretch>
        </p:blipFill>
        <p:spPr>
          <a:xfrm>
            <a:off x="2196711" y="2492896"/>
            <a:ext cx="503081" cy="473776"/>
          </a:xfrm>
          <a:prstGeom prst="rect">
            <a:avLst/>
          </a:prstGeom>
        </p:spPr>
      </p:pic>
      <p:pic>
        <p:nvPicPr>
          <p:cNvPr id="12" name="圖片 11"/>
          <p:cNvPicPr>
            <a:picLocks noChangeAspect="1"/>
          </p:cNvPicPr>
          <p:nvPr/>
        </p:nvPicPr>
        <p:blipFill>
          <a:blip r:embed="rId4"/>
          <a:stretch>
            <a:fillRect/>
          </a:stretch>
        </p:blipFill>
        <p:spPr>
          <a:xfrm>
            <a:off x="2199153" y="3212976"/>
            <a:ext cx="498197" cy="449354"/>
          </a:xfrm>
          <a:prstGeom prst="rect">
            <a:avLst/>
          </a:prstGeom>
        </p:spPr>
      </p:pic>
      <p:grpSp>
        <p:nvGrpSpPr>
          <p:cNvPr id="23" name="群組 22"/>
          <p:cNvGrpSpPr/>
          <p:nvPr/>
        </p:nvGrpSpPr>
        <p:grpSpPr>
          <a:xfrm>
            <a:off x="3299262" y="1212868"/>
            <a:ext cx="1440000" cy="1440000"/>
            <a:chOff x="4363647" y="1057280"/>
            <a:chExt cx="1440000" cy="1440000"/>
          </a:xfrm>
        </p:grpSpPr>
        <p:pic>
          <p:nvPicPr>
            <p:cNvPr id="8" name="圖片 7"/>
            <p:cNvPicPr>
              <a:picLocks/>
            </p:cNvPicPr>
            <p:nvPr/>
          </p:nvPicPr>
          <p:blipFill>
            <a:blip r:embed="rId5"/>
            <a:stretch>
              <a:fillRect/>
            </a:stretch>
          </p:blipFill>
          <p:spPr>
            <a:xfrm>
              <a:off x="4363647" y="1057280"/>
              <a:ext cx="1440000" cy="1440000"/>
            </a:xfrm>
            <a:prstGeom prst="rect">
              <a:avLst/>
            </a:prstGeom>
          </p:spPr>
        </p:pic>
        <p:sp>
          <p:nvSpPr>
            <p:cNvPr id="14" name="矩形 13"/>
            <p:cNvSpPr/>
            <p:nvPr/>
          </p:nvSpPr>
          <p:spPr>
            <a:xfrm>
              <a:off x="4363647" y="1057280"/>
              <a:ext cx="1440000" cy="1440000"/>
            </a:xfrm>
            <a:prstGeom prst="rect">
              <a:avLst/>
            </a:prstGeom>
            <a:solidFill>
              <a:srgbClr val="FF0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8" name="圖片 17"/>
          <p:cNvPicPr>
            <a:picLocks noChangeAspect="1"/>
          </p:cNvPicPr>
          <p:nvPr/>
        </p:nvPicPr>
        <p:blipFill>
          <a:blip r:embed="rId6"/>
          <a:stretch>
            <a:fillRect/>
          </a:stretch>
        </p:blipFill>
        <p:spPr>
          <a:xfrm>
            <a:off x="2199153" y="4189129"/>
            <a:ext cx="498197" cy="464007"/>
          </a:xfrm>
          <a:prstGeom prst="rect">
            <a:avLst/>
          </a:prstGeom>
        </p:spPr>
      </p:pic>
      <p:grpSp>
        <p:nvGrpSpPr>
          <p:cNvPr id="24" name="群組 23"/>
          <p:cNvGrpSpPr/>
          <p:nvPr/>
        </p:nvGrpSpPr>
        <p:grpSpPr>
          <a:xfrm>
            <a:off x="3299262" y="2861074"/>
            <a:ext cx="1440000" cy="1440000"/>
            <a:chOff x="4338892" y="2620800"/>
            <a:chExt cx="1440000" cy="1440000"/>
          </a:xfrm>
        </p:grpSpPr>
        <p:pic>
          <p:nvPicPr>
            <p:cNvPr id="21" name="圖片 20"/>
            <p:cNvPicPr>
              <a:picLocks/>
            </p:cNvPicPr>
            <p:nvPr/>
          </p:nvPicPr>
          <p:blipFill>
            <a:blip r:embed="rId7"/>
            <a:stretch>
              <a:fillRect/>
            </a:stretch>
          </p:blipFill>
          <p:spPr>
            <a:xfrm>
              <a:off x="4338892" y="2620800"/>
              <a:ext cx="1440000" cy="1440000"/>
            </a:xfrm>
            <a:prstGeom prst="rect">
              <a:avLst/>
            </a:prstGeom>
          </p:spPr>
        </p:pic>
        <p:sp>
          <p:nvSpPr>
            <p:cNvPr id="15" name="矩形 14"/>
            <p:cNvSpPr/>
            <p:nvPr/>
          </p:nvSpPr>
          <p:spPr>
            <a:xfrm>
              <a:off x="4338892" y="2620800"/>
              <a:ext cx="1440000" cy="1440000"/>
            </a:xfrm>
            <a:prstGeom prst="rect">
              <a:avLst/>
            </a:prstGeom>
            <a:solidFill>
              <a:srgbClr val="92D05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5" name="群組 24"/>
          <p:cNvGrpSpPr/>
          <p:nvPr/>
        </p:nvGrpSpPr>
        <p:grpSpPr>
          <a:xfrm>
            <a:off x="3299262" y="4509280"/>
            <a:ext cx="1440000" cy="1440000"/>
            <a:chOff x="4414243" y="4361686"/>
            <a:chExt cx="1440000" cy="1440000"/>
          </a:xfrm>
        </p:grpSpPr>
        <p:pic>
          <p:nvPicPr>
            <p:cNvPr id="20" name="圖片 19"/>
            <p:cNvPicPr>
              <a:picLocks/>
            </p:cNvPicPr>
            <p:nvPr/>
          </p:nvPicPr>
          <p:blipFill>
            <a:blip r:embed="rId8"/>
            <a:stretch>
              <a:fillRect/>
            </a:stretch>
          </p:blipFill>
          <p:spPr>
            <a:xfrm>
              <a:off x="4414243" y="4361686"/>
              <a:ext cx="1440000" cy="1440000"/>
            </a:xfrm>
            <a:prstGeom prst="rect">
              <a:avLst/>
            </a:prstGeom>
          </p:spPr>
        </p:pic>
        <p:sp>
          <p:nvSpPr>
            <p:cNvPr id="22" name="矩形 21"/>
            <p:cNvSpPr/>
            <p:nvPr/>
          </p:nvSpPr>
          <p:spPr>
            <a:xfrm>
              <a:off x="4414243" y="4361686"/>
              <a:ext cx="1440000" cy="1440000"/>
            </a:xfrm>
            <a:prstGeom prst="rect">
              <a:avLst/>
            </a:prstGeom>
            <a:solidFill>
              <a:srgbClr val="0070C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6" name="群組 25"/>
          <p:cNvGrpSpPr>
            <a:grpSpLocks noChangeAspect="1"/>
          </p:cNvGrpSpPr>
          <p:nvPr/>
        </p:nvGrpSpPr>
        <p:grpSpPr>
          <a:xfrm>
            <a:off x="5122507" y="1588268"/>
            <a:ext cx="720000" cy="720000"/>
            <a:chOff x="4363647" y="1057280"/>
            <a:chExt cx="1440000" cy="1440000"/>
          </a:xfrm>
        </p:grpSpPr>
        <p:pic>
          <p:nvPicPr>
            <p:cNvPr id="27" name="圖片 26"/>
            <p:cNvPicPr>
              <a:picLocks/>
            </p:cNvPicPr>
            <p:nvPr/>
          </p:nvPicPr>
          <p:blipFill>
            <a:blip r:embed="rId5"/>
            <a:stretch>
              <a:fillRect/>
            </a:stretch>
          </p:blipFill>
          <p:spPr>
            <a:xfrm>
              <a:off x="4363647" y="1057280"/>
              <a:ext cx="1440000" cy="1440000"/>
            </a:xfrm>
            <a:prstGeom prst="rect">
              <a:avLst/>
            </a:prstGeom>
          </p:spPr>
        </p:pic>
        <p:sp>
          <p:nvSpPr>
            <p:cNvPr id="28" name="矩形 27"/>
            <p:cNvSpPr/>
            <p:nvPr/>
          </p:nvSpPr>
          <p:spPr>
            <a:xfrm>
              <a:off x="4363647" y="1057280"/>
              <a:ext cx="1440000" cy="1440000"/>
            </a:xfrm>
            <a:prstGeom prst="rect">
              <a:avLst/>
            </a:prstGeom>
            <a:solidFill>
              <a:srgbClr val="FF0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9" name="群組 28"/>
          <p:cNvGrpSpPr>
            <a:grpSpLocks noChangeAspect="1"/>
          </p:cNvGrpSpPr>
          <p:nvPr/>
        </p:nvGrpSpPr>
        <p:grpSpPr>
          <a:xfrm>
            <a:off x="5122507" y="3240471"/>
            <a:ext cx="720000" cy="720000"/>
            <a:chOff x="4338892" y="2620800"/>
            <a:chExt cx="1440000" cy="1440000"/>
          </a:xfrm>
        </p:grpSpPr>
        <p:pic>
          <p:nvPicPr>
            <p:cNvPr id="30" name="圖片 29"/>
            <p:cNvPicPr>
              <a:picLocks/>
            </p:cNvPicPr>
            <p:nvPr/>
          </p:nvPicPr>
          <p:blipFill>
            <a:blip r:embed="rId7"/>
            <a:stretch>
              <a:fillRect/>
            </a:stretch>
          </p:blipFill>
          <p:spPr>
            <a:xfrm>
              <a:off x="4338892" y="2620800"/>
              <a:ext cx="1440000" cy="1440000"/>
            </a:xfrm>
            <a:prstGeom prst="rect">
              <a:avLst/>
            </a:prstGeom>
          </p:spPr>
        </p:pic>
        <p:sp>
          <p:nvSpPr>
            <p:cNvPr id="31" name="矩形 30"/>
            <p:cNvSpPr/>
            <p:nvPr/>
          </p:nvSpPr>
          <p:spPr>
            <a:xfrm>
              <a:off x="4338892" y="2620800"/>
              <a:ext cx="1440000" cy="1440000"/>
            </a:xfrm>
            <a:prstGeom prst="rect">
              <a:avLst/>
            </a:prstGeom>
            <a:solidFill>
              <a:srgbClr val="92D05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2" name="群組 31"/>
          <p:cNvGrpSpPr>
            <a:grpSpLocks noChangeAspect="1"/>
          </p:cNvGrpSpPr>
          <p:nvPr/>
        </p:nvGrpSpPr>
        <p:grpSpPr>
          <a:xfrm>
            <a:off x="5122507" y="4892674"/>
            <a:ext cx="720000" cy="720000"/>
            <a:chOff x="4414243" y="4361686"/>
            <a:chExt cx="1440000" cy="1440000"/>
          </a:xfrm>
        </p:grpSpPr>
        <p:pic>
          <p:nvPicPr>
            <p:cNvPr id="33" name="圖片 32"/>
            <p:cNvPicPr>
              <a:picLocks/>
            </p:cNvPicPr>
            <p:nvPr/>
          </p:nvPicPr>
          <p:blipFill>
            <a:blip r:embed="rId8"/>
            <a:stretch>
              <a:fillRect/>
            </a:stretch>
          </p:blipFill>
          <p:spPr>
            <a:xfrm>
              <a:off x="4414243" y="4361686"/>
              <a:ext cx="1440000" cy="1440000"/>
            </a:xfrm>
            <a:prstGeom prst="rect">
              <a:avLst/>
            </a:prstGeom>
          </p:spPr>
        </p:pic>
        <p:sp>
          <p:nvSpPr>
            <p:cNvPr id="34" name="矩形 33"/>
            <p:cNvSpPr/>
            <p:nvPr/>
          </p:nvSpPr>
          <p:spPr>
            <a:xfrm>
              <a:off x="4414243" y="4361686"/>
              <a:ext cx="1440000" cy="1440000"/>
            </a:xfrm>
            <a:prstGeom prst="rect">
              <a:avLst/>
            </a:prstGeom>
            <a:solidFill>
              <a:srgbClr val="0070C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4" name="群組 43"/>
          <p:cNvGrpSpPr/>
          <p:nvPr/>
        </p:nvGrpSpPr>
        <p:grpSpPr>
          <a:xfrm rot="5400000">
            <a:off x="5946887" y="2139470"/>
            <a:ext cx="1080000" cy="58659"/>
            <a:chOff x="7454205" y="1457038"/>
            <a:chExt cx="2876550" cy="152400"/>
          </a:xfrm>
        </p:grpSpPr>
        <p:pic>
          <p:nvPicPr>
            <p:cNvPr id="35" name="圖片 34"/>
            <p:cNvPicPr>
              <a:picLocks noChangeAspect="1"/>
            </p:cNvPicPr>
            <p:nvPr/>
          </p:nvPicPr>
          <p:blipFill>
            <a:blip r:embed="rId9"/>
            <a:stretch>
              <a:fillRect/>
            </a:stretch>
          </p:blipFill>
          <p:spPr>
            <a:xfrm>
              <a:off x="7454205" y="1457038"/>
              <a:ext cx="1438275" cy="152400"/>
            </a:xfrm>
            <a:prstGeom prst="rect">
              <a:avLst/>
            </a:prstGeom>
          </p:spPr>
        </p:pic>
        <p:pic>
          <p:nvPicPr>
            <p:cNvPr id="36" name="圖片 35"/>
            <p:cNvPicPr>
              <a:picLocks noChangeAspect="1"/>
            </p:cNvPicPr>
            <p:nvPr/>
          </p:nvPicPr>
          <p:blipFill>
            <a:blip r:embed="rId10"/>
            <a:stretch>
              <a:fillRect/>
            </a:stretch>
          </p:blipFill>
          <p:spPr>
            <a:xfrm>
              <a:off x="8892480" y="1457038"/>
              <a:ext cx="1438275" cy="152400"/>
            </a:xfrm>
            <a:prstGeom prst="rect">
              <a:avLst/>
            </a:prstGeom>
          </p:spPr>
        </p:pic>
      </p:grpSp>
      <p:grpSp>
        <p:nvGrpSpPr>
          <p:cNvPr id="45" name="群組 44"/>
          <p:cNvGrpSpPr/>
          <p:nvPr/>
        </p:nvGrpSpPr>
        <p:grpSpPr>
          <a:xfrm rot="16200000">
            <a:off x="5766887" y="3399591"/>
            <a:ext cx="1440000" cy="58659"/>
            <a:chOff x="6588224" y="2297196"/>
            <a:chExt cx="2878435" cy="152400"/>
          </a:xfrm>
        </p:grpSpPr>
        <p:pic>
          <p:nvPicPr>
            <p:cNvPr id="38" name="圖片 37"/>
            <p:cNvPicPr>
              <a:picLocks noChangeAspect="1"/>
            </p:cNvPicPr>
            <p:nvPr/>
          </p:nvPicPr>
          <p:blipFill>
            <a:blip r:embed="rId11"/>
            <a:stretch>
              <a:fillRect/>
            </a:stretch>
          </p:blipFill>
          <p:spPr>
            <a:xfrm>
              <a:off x="6588224" y="2297196"/>
              <a:ext cx="1438275" cy="152400"/>
            </a:xfrm>
            <a:prstGeom prst="rect">
              <a:avLst/>
            </a:prstGeom>
          </p:spPr>
        </p:pic>
        <p:pic>
          <p:nvPicPr>
            <p:cNvPr id="39" name="圖片 38"/>
            <p:cNvPicPr>
              <a:picLocks noChangeAspect="1"/>
            </p:cNvPicPr>
            <p:nvPr/>
          </p:nvPicPr>
          <p:blipFill>
            <a:blip r:embed="rId12"/>
            <a:stretch>
              <a:fillRect/>
            </a:stretch>
          </p:blipFill>
          <p:spPr>
            <a:xfrm>
              <a:off x="8028384" y="2297196"/>
              <a:ext cx="1438275" cy="152400"/>
            </a:xfrm>
            <a:prstGeom prst="rect">
              <a:avLst/>
            </a:prstGeom>
          </p:spPr>
        </p:pic>
      </p:grpSp>
      <p:grpSp>
        <p:nvGrpSpPr>
          <p:cNvPr id="46" name="群組 45"/>
          <p:cNvGrpSpPr/>
          <p:nvPr/>
        </p:nvGrpSpPr>
        <p:grpSpPr>
          <a:xfrm rot="16200000">
            <a:off x="5766887" y="4839751"/>
            <a:ext cx="1440000" cy="58659"/>
            <a:chOff x="6321592" y="3997293"/>
            <a:chExt cx="2885456" cy="152400"/>
          </a:xfrm>
        </p:grpSpPr>
        <p:pic>
          <p:nvPicPr>
            <p:cNvPr id="41" name="圖片 40"/>
            <p:cNvPicPr>
              <a:picLocks noChangeAspect="1"/>
            </p:cNvPicPr>
            <p:nvPr/>
          </p:nvPicPr>
          <p:blipFill>
            <a:blip r:embed="rId13"/>
            <a:stretch>
              <a:fillRect/>
            </a:stretch>
          </p:blipFill>
          <p:spPr>
            <a:xfrm>
              <a:off x="7759248" y="3997293"/>
              <a:ext cx="1447800" cy="152400"/>
            </a:xfrm>
            <a:prstGeom prst="rect">
              <a:avLst/>
            </a:prstGeom>
          </p:spPr>
        </p:pic>
        <p:pic>
          <p:nvPicPr>
            <p:cNvPr id="42" name="圖片 41"/>
            <p:cNvPicPr>
              <a:picLocks noChangeAspect="1"/>
            </p:cNvPicPr>
            <p:nvPr/>
          </p:nvPicPr>
          <p:blipFill>
            <a:blip r:embed="rId14"/>
            <a:stretch>
              <a:fillRect/>
            </a:stretch>
          </p:blipFill>
          <p:spPr>
            <a:xfrm>
              <a:off x="6321592" y="3997293"/>
              <a:ext cx="1447800" cy="152400"/>
            </a:xfrm>
            <a:prstGeom prst="rect">
              <a:avLst/>
            </a:prstGeom>
          </p:spPr>
        </p:pic>
      </p:grpSp>
      <p:sp>
        <p:nvSpPr>
          <p:cNvPr id="47" name="橢圓 46"/>
          <p:cNvSpPr/>
          <p:nvPr/>
        </p:nvSpPr>
        <p:spPr>
          <a:xfrm>
            <a:off x="6588224" y="1700808"/>
            <a:ext cx="72008" cy="7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橢圓 47"/>
          <p:cNvSpPr/>
          <p:nvPr/>
        </p:nvSpPr>
        <p:spPr>
          <a:xfrm>
            <a:off x="6588224" y="1879114"/>
            <a:ext cx="72008" cy="7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橢圓 48"/>
          <p:cNvSpPr/>
          <p:nvPr/>
        </p:nvSpPr>
        <p:spPr>
          <a:xfrm>
            <a:off x="6588224" y="2057420"/>
            <a:ext cx="72008" cy="7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0" name="橢圓 49"/>
          <p:cNvSpPr/>
          <p:nvPr/>
        </p:nvSpPr>
        <p:spPr>
          <a:xfrm>
            <a:off x="6588224" y="2235726"/>
            <a:ext cx="72008" cy="7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橢圓 50"/>
          <p:cNvSpPr/>
          <p:nvPr/>
        </p:nvSpPr>
        <p:spPr>
          <a:xfrm>
            <a:off x="6588224" y="3127256"/>
            <a:ext cx="72008" cy="72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橢圓 51"/>
          <p:cNvSpPr/>
          <p:nvPr/>
        </p:nvSpPr>
        <p:spPr>
          <a:xfrm>
            <a:off x="6588224" y="3305562"/>
            <a:ext cx="72008" cy="72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橢圓 52"/>
          <p:cNvSpPr/>
          <p:nvPr/>
        </p:nvSpPr>
        <p:spPr>
          <a:xfrm>
            <a:off x="6588224" y="3483868"/>
            <a:ext cx="72008" cy="72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橢圓 53"/>
          <p:cNvSpPr/>
          <p:nvPr/>
        </p:nvSpPr>
        <p:spPr>
          <a:xfrm>
            <a:off x="6588224" y="3662174"/>
            <a:ext cx="72008" cy="72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橢圓 54"/>
          <p:cNvSpPr/>
          <p:nvPr/>
        </p:nvSpPr>
        <p:spPr>
          <a:xfrm>
            <a:off x="6588224" y="4910316"/>
            <a:ext cx="72008" cy="72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橢圓 55"/>
          <p:cNvSpPr/>
          <p:nvPr/>
        </p:nvSpPr>
        <p:spPr>
          <a:xfrm>
            <a:off x="6588224" y="5088622"/>
            <a:ext cx="72008" cy="72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橢圓 56"/>
          <p:cNvSpPr/>
          <p:nvPr/>
        </p:nvSpPr>
        <p:spPr>
          <a:xfrm>
            <a:off x="6588224" y="5266928"/>
            <a:ext cx="72008" cy="72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橢圓 57"/>
          <p:cNvSpPr/>
          <p:nvPr/>
        </p:nvSpPr>
        <p:spPr>
          <a:xfrm>
            <a:off x="6588224" y="5445232"/>
            <a:ext cx="72008" cy="72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4" name="橢圓 73"/>
          <p:cNvSpPr/>
          <p:nvPr/>
        </p:nvSpPr>
        <p:spPr>
          <a:xfrm>
            <a:off x="7313576" y="2930946"/>
            <a:ext cx="108000" cy="1080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4" name="橢圓 83"/>
          <p:cNvSpPr/>
          <p:nvPr/>
        </p:nvSpPr>
        <p:spPr>
          <a:xfrm>
            <a:off x="7888560" y="2492896"/>
            <a:ext cx="108000" cy="1080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橢圓 86"/>
          <p:cNvSpPr/>
          <p:nvPr/>
        </p:nvSpPr>
        <p:spPr>
          <a:xfrm>
            <a:off x="7888560" y="2995167"/>
            <a:ext cx="108000" cy="1080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橢圓 90"/>
          <p:cNvSpPr/>
          <p:nvPr/>
        </p:nvSpPr>
        <p:spPr>
          <a:xfrm>
            <a:off x="7888560" y="3497438"/>
            <a:ext cx="108000" cy="1080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4" name="橢圓 93"/>
          <p:cNvSpPr/>
          <p:nvPr/>
        </p:nvSpPr>
        <p:spPr>
          <a:xfrm>
            <a:off x="7888560" y="3999709"/>
            <a:ext cx="108000" cy="1080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7" name="橢圓 96"/>
          <p:cNvSpPr/>
          <p:nvPr/>
        </p:nvSpPr>
        <p:spPr>
          <a:xfrm>
            <a:off x="8593863" y="2636912"/>
            <a:ext cx="144000" cy="144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橢圓 98"/>
          <p:cNvSpPr/>
          <p:nvPr/>
        </p:nvSpPr>
        <p:spPr>
          <a:xfrm>
            <a:off x="8593863" y="3111341"/>
            <a:ext cx="144000" cy="144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p:cNvSpPr/>
          <p:nvPr/>
        </p:nvSpPr>
        <p:spPr>
          <a:xfrm>
            <a:off x="98901" y="2308230"/>
            <a:ext cx="1293944" cy="369332"/>
          </a:xfrm>
          <a:prstGeom prst="rect">
            <a:avLst/>
          </a:prstGeom>
        </p:spPr>
        <p:txBody>
          <a:bodyPr wrap="none">
            <a:spAutoFit/>
          </a:bodyPr>
          <a:lstStyle/>
          <a:p>
            <a:r>
              <a:rPr lang="zh-TW" altLang="en-US" sz="1800" dirty="0">
                <a:solidFill>
                  <a:srgbClr val="0000CC"/>
                </a:solidFill>
              </a:rPr>
              <a:t>Input image</a:t>
            </a:r>
          </a:p>
        </p:txBody>
      </p:sp>
      <p:sp>
        <p:nvSpPr>
          <p:cNvPr id="108" name="矩形 107"/>
          <p:cNvSpPr/>
          <p:nvPr/>
        </p:nvSpPr>
        <p:spPr>
          <a:xfrm>
            <a:off x="2080062" y="1974041"/>
            <a:ext cx="761747" cy="369332"/>
          </a:xfrm>
          <a:prstGeom prst="rect">
            <a:avLst/>
          </a:prstGeom>
        </p:spPr>
        <p:txBody>
          <a:bodyPr wrap="none">
            <a:spAutoFit/>
          </a:bodyPr>
          <a:lstStyle/>
          <a:p>
            <a:r>
              <a:rPr lang="zh-TW" altLang="en-US" sz="1800" dirty="0">
                <a:solidFill>
                  <a:srgbClr val="0000CC"/>
                </a:solidFill>
              </a:rPr>
              <a:t>kernel</a:t>
            </a:r>
          </a:p>
        </p:txBody>
      </p:sp>
      <p:sp>
        <p:nvSpPr>
          <p:cNvPr id="109" name="矩形 108"/>
          <p:cNvSpPr/>
          <p:nvPr/>
        </p:nvSpPr>
        <p:spPr>
          <a:xfrm>
            <a:off x="3402240" y="857136"/>
            <a:ext cx="1332416" cy="369332"/>
          </a:xfrm>
          <a:prstGeom prst="rect">
            <a:avLst/>
          </a:prstGeom>
        </p:spPr>
        <p:txBody>
          <a:bodyPr wrap="none">
            <a:spAutoFit/>
          </a:bodyPr>
          <a:lstStyle/>
          <a:p>
            <a:r>
              <a:rPr lang="zh-TW" altLang="en-US" sz="1800" dirty="0">
                <a:solidFill>
                  <a:srgbClr val="0000CC"/>
                </a:solidFill>
              </a:rPr>
              <a:t>Feature map</a:t>
            </a:r>
          </a:p>
        </p:txBody>
      </p:sp>
      <p:sp>
        <p:nvSpPr>
          <p:cNvPr id="110" name="矩形 109"/>
          <p:cNvSpPr/>
          <p:nvPr/>
        </p:nvSpPr>
        <p:spPr>
          <a:xfrm>
            <a:off x="4427984" y="6165304"/>
            <a:ext cx="902811" cy="369332"/>
          </a:xfrm>
          <a:prstGeom prst="rect">
            <a:avLst/>
          </a:prstGeom>
        </p:spPr>
        <p:txBody>
          <a:bodyPr wrap="none">
            <a:spAutoFit/>
          </a:bodyPr>
          <a:lstStyle/>
          <a:p>
            <a:r>
              <a:rPr lang="zh-TW" altLang="en-US" sz="1800" dirty="0"/>
              <a:t>Pooling</a:t>
            </a:r>
          </a:p>
        </p:txBody>
      </p:sp>
      <p:sp>
        <p:nvSpPr>
          <p:cNvPr id="111" name="矩形 110"/>
          <p:cNvSpPr/>
          <p:nvPr/>
        </p:nvSpPr>
        <p:spPr>
          <a:xfrm>
            <a:off x="2410500" y="6165304"/>
            <a:ext cx="1441420" cy="369332"/>
          </a:xfrm>
          <a:prstGeom prst="rect">
            <a:avLst/>
          </a:prstGeom>
        </p:spPr>
        <p:txBody>
          <a:bodyPr wrap="none">
            <a:spAutoFit/>
          </a:bodyPr>
          <a:lstStyle/>
          <a:p>
            <a:r>
              <a:rPr lang="zh-TW" altLang="en-US" sz="1800" dirty="0"/>
              <a:t>Convoluation</a:t>
            </a:r>
          </a:p>
        </p:txBody>
      </p:sp>
      <p:sp>
        <p:nvSpPr>
          <p:cNvPr id="113" name="矩形 112"/>
          <p:cNvSpPr/>
          <p:nvPr/>
        </p:nvSpPr>
        <p:spPr>
          <a:xfrm>
            <a:off x="7304642" y="1052736"/>
            <a:ext cx="713657" cy="523220"/>
          </a:xfrm>
          <a:prstGeom prst="rect">
            <a:avLst/>
          </a:prstGeom>
        </p:spPr>
        <p:txBody>
          <a:bodyPr wrap="none">
            <a:spAutoFit/>
          </a:bodyPr>
          <a:lstStyle/>
          <a:p>
            <a:pPr algn="ctr"/>
            <a:r>
              <a:rPr lang="en-US" altLang="zh-TW" sz="1400" dirty="0">
                <a:solidFill>
                  <a:srgbClr val="0000CC"/>
                </a:solidFill>
              </a:rPr>
              <a:t>Hidden</a:t>
            </a:r>
          </a:p>
          <a:p>
            <a:pPr algn="ctr"/>
            <a:r>
              <a:rPr lang="zh-TW" altLang="en-US" sz="1400" dirty="0">
                <a:solidFill>
                  <a:srgbClr val="0000CC"/>
                </a:solidFill>
              </a:rPr>
              <a:t>layer</a:t>
            </a:r>
          </a:p>
        </p:txBody>
      </p:sp>
      <p:sp>
        <p:nvSpPr>
          <p:cNvPr id="114" name="矩形 113"/>
          <p:cNvSpPr/>
          <p:nvPr/>
        </p:nvSpPr>
        <p:spPr>
          <a:xfrm>
            <a:off x="6281266" y="1052736"/>
            <a:ext cx="562975" cy="523220"/>
          </a:xfrm>
          <a:prstGeom prst="rect">
            <a:avLst/>
          </a:prstGeom>
        </p:spPr>
        <p:txBody>
          <a:bodyPr wrap="none">
            <a:spAutoFit/>
          </a:bodyPr>
          <a:lstStyle/>
          <a:p>
            <a:pPr algn="ctr"/>
            <a:r>
              <a:rPr lang="en-US" altLang="zh-TW" sz="1400" dirty="0">
                <a:solidFill>
                  <a:srgbClr val="0000CC"/>
                </a:solidFill>
              </a:rPr>
              <a:t>Input</a:t>
            </a:r>
          </a:p>
          <a:p>
            <a:pPr algn="ctr"/>
            <a:r>
              <a:rPr lang="zh-TW" altLang="en-US" sz="1400" dirty="0">
                <a:solidFill>
                  <a:srgbClr val="0000CC"/>
                </a:solidFill>
              </a:rPr>
              <a:t>layer</a:t>
            </a:r>
          </a:p>
        </p:txBody>
      </p:sp>
      <p:sp>
        <p:nvSpPr>
          <p:cNvPr id="115" name="矩形 114"/>
          <p:cNvSpPr/>
          <p:nvPr/>
        </p:nvSpPr>
        <p:spPr>
          <a:xfrm>
            <a:off x="8353296" y="1052736"/>
            <a:ext cx="683200" cy="523220"/>
          </a:xfrm>
          <a:prstGeom prst="rect">
            <a:avLst/>
          </a:prstGeom>
        </p:spPr>
        <p:txBody>
          <a:bodyPr wrap="none">
            <a:spAutoFit/>
          </a:bodyPr>
          <a:lstStyle/>
          <a:p>
            <a:pPr algn="ctr"/>
            <a:r>
              <a:rPr lang="en-US" altLang="zh-TW" sz="1400" dirty="0">
                <a:solidFill>
                  <a:srgbClr val="0000CC"/>
                </a:solidFill>
              </a:rPr>
              <a:t>Output</a:t>
            </a:r>
          </a:p>
          <a:p>
            <a:pPr algn="ctr"/>
            <a:r>
              <a:rPr lang="zh-TW" altLang="en-US" sz="1400" dirty="0">
                <a:solidFill>
                  <a:srgbClr val="0000CC"/>
                </a:solidFill>
              </a:rPr>
              <a:t>layer</a:t>
            </a:r>
          </a:p>
        </p:txBody>
      </p:sp>
      <p:sp>
        <p:nvSpPr>
          <p:cNvPr id="116" name="矩形 115"/>
          <p:cNvSpPr/>
          <p:nvPr/>
        </p:nvSpPr>
        <p:spPr>
          <a:xfrm>
            <a:off x="6876256" y="6165304"/>
            <a:ext cx="1800493" cy="369332"/>
          </a:xfrm>
          <a:prstGeom prst="rect">
            <a:avLst/>
          </a:prstGeom>
        </p:spPr>
        <p:txBody>
          <a:bodyPr wrap="none">
            <a:spAutoFit/>
          </a:bodyPr>
          <a:lstStyle/>
          <a:p>
            <a:r>
              <a:rPr lang="zh-TW" altLang="en-US" sz="1800" dirty="0"/>
              <a:t>Fully connection </a:t>
            </a:r>
          </a:p>
        </p:txBody>
      </p:sp>
      <p:sp>
        <p:nvSpPr>
          <p:cNvPr id="117" name="向右箭號 116"/>
          <p:cNvSpPr/>
          <p:nvPr/>
        </p:nvSpPr>
        <p:spPr>
          <a:xfrm rot="-19680000" flipV="1">
            <a:off x="1558585" y="3965140"/>
            <a:ext cx="53689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8" name="向右箭號 117"/>
          <p:cNvSpPr/>
          <p:nvPr/>
        </p:nvSpPr>
        <p:spPr>
          <a:xfrm flipV="1">
            <a:off x="1587262" y="3527860"/>
            <a:ext cx="53689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9" name="向右箭號 118"/>
          <p:cNvSpPr/>
          <p:nvPr/>
        </p:nvSpPr>
        <p:spPr>
          <a:xfrm flipV="1">
            <a:off x="2843808" y="3522195"/>
            <a:ext cx="297587"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0" name="向右箭號 119"/>
          <p:cNvSpPr/>
          <p:nvPr/>
        </p:nvSpPr>
        <p:spPr>
          <a:xfrm rot="-19680000" flipV="1">
            <a:off x="2691026" y="4755357"/>
            <a:ext cx="53689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1" name="向右箭號 120"/>
          <p:cNvSpPr/>
          <p:nvPr/>
        </p:nvSpPr>
        <p:spPr>
          <a:xfrm rot="19682483" flipV="1">
            <a:off x="2707613" y="2381363"/>
            <a:ext cx="53689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3" name="向右箭號 122"/>
          <p:cNvSpPr/>
          <p:nvPr/>
        </p:nvSpPr>
        <p:spPr>
          <a:xfrm flipV="1">
            <a:off x="4813188" y="1937098"/>
            <a:ext cx="232113" cy="66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向右箭號 123"/>
          <p:cNvSpPr/>
          <p:nvPr/>
        </p:nvSpPr>
        <p:spPr>
          <a:xfrm flipV="1">
            <a:off x="4813188" y="3577704"/>
            <a:ext cx="232113" cy="66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5" name="向右箭號 124"/>
          <p:cNvSpPr/>
          <p:nvPr/>
        </p:nvSpPr>
        <p:spPr>
          <a:xfrm flipV="1">
            <a:off x="4813188" y="5327779"/>
            <a:ext cx="232113" cy="66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p:cNvSpPr/>
          <p:nvPr/>
        </p:nvSpPr>
        <p:spPr>
          <a:xfrm>
            <a:off x="5613405" y="6165304"/>
            <a:ext cx="902811" cy="369332"/>
          </a:xfrm>
          <a:prstGeom prst="rect">
            <a:avLst/>
          </a:prstGeom>
        </p:spPr>
        <p:txBody>
          <a:bodyPr wrap="none">
            <a:spAutoFit/>
          </a:bodyPr>
          <a:lstStyle/>
          <a:p>
            <a:r>
              <a:rPr lang="zh-TW" altLang="en-US" sz="1800" dirty="0"/>
              <a:t>Flattern</a:t>
            </a:r>
          </a:p>
        </p:txBody>
      </p:sp>
      <p:sp>
        <p:nvSpPr>
          <p:cNvPr id="127" name="橢圓 126"/>
          <p:cNvSpPr/>
          <p:nvPr/>
        </p:nvSpPr>
        <p:spPr>
          <a:xfrm>
            <a:off x="6588224" y="2414032"/>
            <a:ext cx="72008" cy="7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8" name="橢圓 127"/>
          <p:cNvSpPr/>
          <p:nvPr/>
        </p:nvSpPr>
        <p:spPr>
          <a:xfrm>
            <a:off x="6588224" y="2592338"/>
            <a:ext cx="72008" cy="7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1" name="橢圓 130"/>
          <p:cNvSpPr/>
          <p:nvPr/>
        </p:nvSpPr>
        <p:spPr>
          <a:xfrm>
            <a:off x="6588224" y="2770644"/>
            <a:ext cx="72008" cy="72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橢圓 131"/>
          <p:cNvSpPr/>
          <p:nvPr/>
        </p:nvSpPr>
        <p:spPr>
          <a:xfrm>
            <a:off x="6588224" y="2948950"/>
            <a:ext cx="72008" cy="72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橢圓 132"/>
          <p:cNvSpPr/>
          <p:nvPr/>
        </p:nvSpPr>
        <p:spPr>
          <a:xfrm>
            <a:off x="6588224" y="4197092"/>
            <a:ext cx="72008" cy="72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橢圓 133"/>
          <p:cNvSpPr/>
          <p:nvPr/>
        </p:nvSpPr>
        <p:spPr>
          <a:xfrm>
            <a:off x="6588224" y="4375398"/>
            <a:ext cx="72008" cy="72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5" name="橢圓 134"/>
          <p:cNvSpPr/>
          <p:nvPr/>
        </p:nvSpPr>
        <p:spPr>
          <a:xfrm>
            <a:off x="6588224" y="4553704"/>
            <a:ext cx="72008" cy="72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橢圓 135"/>
          <p:cNvSpPr/>
          <p:nvPr/>
        </p:nvSpPr>
        <p:spPr>
          <a:xfrm>
            <a:off x="6588224" y="4732010"/>
            <a:ext cx="72008" cy="720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7" name="橢圓 136"/>
          <p:cNvSpPr/>
          <p:nvPr/>
        </p:nvSpPr>
        <p:spPr>
          <a:xfrm>
            <a:off x="6588224" y="3840480"/>
            <a:ext cx="72008" cy="72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橢圓 137"/>
          <p:cNvSpPr/>
          <p:nvPr/>
        </p:nvSpPr>
        <p:spPr>
          <a:xfrm>
            <a:off x="6588224" y="4018786"/>
            <a:ext cx="72008" cy="72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9" name="向右箭號 138"/>
          <p:cNvSpPr/>
          <p:nvPr/>
        </p:nvSpPr>
        <p:spPr>
          <a:xfrm flipV="1">
            <a:off x="5928787" y="1936816"/>
            <a:ext cx="37140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0" name="向右箭號 139"/>
          <p:cNvSpPr/>
          <p:nvPr/>
        </p:nvSpPr>
        <p:spPr>
          <a:xfrm flipV="1">
            <a:off x="5928787" y="3577422"/>
            <a:ext cx="37140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1" name="向右箭號 140"/>
          <p:cNvSpPr/>
          <p:nvPr/>
        </p:nvSpPr>
        <p:spPr>
          <a:xfrm flipV="1">
            <a:off x="5928787" y="5327497"/>
            <a:ext cx="37140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 name="直線接點 6"/>
          <p:cNvCxnSpPr>
            <a:stCxn id="47" idx="5"/>
            <a:endCxn id="74" idx="2"/>
          </p:cNvCxnSpPr>
          <p:nvPr/>
        </p:nvCxnSpPr>
        <p:spPr>
          <a:xfrm>
            <a:off x="6649687" y="1762264"/>
            <a:ext cx="663889" cy="12226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接點 10"/>
          <p:cNvCxnSpPr>
            <a:stCxn id="48" idx="5"/>
            <a:endCxn id="74" idx="2"/>
          </p:cNvCxnSpPr>
          <p:nvPr/>
        </p:nvCxnSpPr>
        <p:spPr>
          <a:xfrm>
            <a:off x="6649687" y="1940570"/>
            <a:ext cx="663889" cy="10443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接點 15"/>
          <p:cNvCxnSpPr>
            <a:stCxn id="49" idx="5"/>
            <a:endCxn id="74" idx="2"/>
          </p:cNvCxnSpPr>
          <p:nvPr/>
        </p:nvCxnSpPr>
        <p:spPr>
          <a:xfrm>
            <a:off x="6649687" y="2118876"/>
            <a:ext cx="663889" cy="8660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線接點 18"/>
          <p:cNvCxnSpPr>
            <a:stCxn id="50" idx="5"/>
            <a:endCxn id="74" idx="2"/>
          </p:cNvCxnSpPr>
          <p:nvPr/>
        </p:nvCxnSpPr>
        <p:spPr>
          <a:xfrm>
            <a:off x="6649687" y="2297182"/>
            <a:ext cx="663889" cy="6877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線接點 39"/>
          <p:cNvCxnSpPr>
            <a:stCxn id="127" idx="5"/>
            <a:endCxn id="74" idx="2"/>
          </p:cNvCxnSpPr>
          <p:nvPr/>
        </p:nvCxnSpPr>
        <p:spPr>
          <a:xfrm>
            <a:off x="6649687" y="2475488"/>
            <a:ext cx="663889" cy="509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直線接點 58"/>
          <p:cNvCxnSpPr>
            <a:stCxn id="128" idx="5"/>
            <a:endCxn id="74" idx="2"/>
          </p:cNvCxnSpPr>
          <p:nvPr/>
        </p:nvCxnSpPr>
        <p:spPr>
          <a:xfrm>
            <a:off x="6649687" y="2653794"/>
            <a:ext cx="663889" cy="331152"/>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直線接點 60"/>
          <p:cNvCxnSpPr>
            <a:stCxn id="131" idx="5"/>
            <a:endCxn id="74" idx="2"/>
          </p:cNvCxnSpPr>
          <p:nvPr/>
        </p:nvCxnSpPr>
        <p:spPr>
          <a:xfrm>
            <a:off x="6649687" y="2832100"/>
            <a:ext cx="663889" cy="152846"/>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直線接點 62"/>
          <p:cNvCxnSpPr>
            <a:stCxn id="132" idx="5"/>
            <a:endCxn id="74" idx="2"/>
          </p:cNvCxnSpPr>
          <p:nvPr/>
        </p:nvCxnSpPr>
        <p:spPr>
          <a:xfrm flipV="1">
            <a:off x="6649687" y="2984946"/>
            <a:ext cx="663889" cy="25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直線接點 64"/>
          <p:cNvCxnSpPr>
            <a:stCxn id="51" idx="5"/>
            <a:endCxn id="74" idx="2"/>
          </p:cNvCxnSpPr>
          <p:nvPr/>
        </p:nvCxnSpPr>
        <p:spPr>
          <a:xfrm flipV="1">
            <a:off x="6649687" y="2984946"/>
            <a:ext cx="663889" cy="203766"/>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線接點 67"/>
          <p:cNvCxnSpPr>
            <a:stCxn id="52" idx="6"/>
            <a:endCxn id="74" idx="2"/>
          </p:cNvCxnSpPr>
          <p:nvPr/>
        </p:nvCxnSpPr>
        <p:spPr>
          <a:xfrm flipV="1">
            <a:off x="6660232" y="2984946"/>
            <a:ext cx="653344" cy="3566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直線接點 69"/>
          <p:cNvCxnSpPr>
            <a:stCxn id="53" idx="6"/>
            <a:endCxn id="74" idx="2"/>
          </p:cNvCxnSpPr>
          <p:nvPr/>
        </p:nvCxnSpPr>
        <p:spPr>
          <a:xfrm flipV="1">
            <a:off x="6660232" y="2984946"/>
            <a:ext cx="653344" cy="534922"/>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直線接點 71"/>
          <p:cNvCxnSpPr>
            <a:stCxn id="54" idx="6"/>
            <a:endCxn id="74" idx="2"/>
          </p:cNvCxnSpPr>
          <p:nvPr/>
        </p:nvCxnSpPr>
        <p:spPr>
          <a:xfrm flipV="1">
            <a:off x="6660232" y="2984946"/>
            <a:ext cx="653344" cy="713228"/>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直線接點 76"/>
          <p:cNvCxnSpPr>
            <a:stCxn id="137" idx="6"/>
            <a:endCxn id="74" idx="2"/>
          </p:cNvCxnSpPr>
          <p:nvPr/>
        </p:nvCxnSpPr>
        <p:spPr>
          <a:xfrm flipV="1">
            <a:off x="6660232" y="2984946"/>
            <a:ext cx="653344" cy="891534"/>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直線接點 78"/>
          <p:cNvCxnSpPr>
            <a:stCxn id="138" idx="6"/>
          </p:cNvCxnSpPr>
          <p:nvPr/>
        </p:nvCxnSpPr>
        <p:spPr>
          <a:xfrm flipV="1">
            <a:off x="6660232" y="2997729"/>
            <a:ext cx="650898" cy="1057057"/>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直線接點 82"/>
          <p:cNvCxnSpPr>
            <a:stCxn id="133" idx="6"/>
            <a:endCxn id="74" idx="2"/>
          </p:cNvCxnSpPr>
          <p:nvPr/>
        </p:nvCxnSpPr>
        <p:spPr>
          <a:xfrm flipV="1">
            <a:off x="6660232" y="2984946"/>
            <a:ext cx="653344" cy="1248146"/>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直線接點 88"/>
          <p:cNvCxnSpPr>
            <a:stCxn id="134" idx="6"/>
            <a:endCxn id="74" idx="2"/>
          </p:cNvCxnSpPr>
          <p:nvPr/>
        </p:nvCxnSpPr>
        <p:spPr>
          <a:xfrm flipV="1">
            <a:off x="6660232" y="2984946"/>
            <a:ext cx="653344" cy="1426452"/>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直線接點 91"/>
          <p:cNvCxnSpPr>
            <a:stCxn id="135" idx="7"/>
            <a:endCxn id="74" idx="2"/>
          </p:cNvCxnSpPr>
          <p:nvPr/>
        </p:nvCxnSpPr>
        <p:spPr>
          <a:xfrm flipV="1">
            <a:off x="6649687" y="2984946"/>
            <a:ext cx="663889" cy="1579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直線接點 95"/>
          <p:cNvCxnSpPr>
            <a:stCxn id="136" idx="7"/>
            <a:endCxn id="74" idx="2"/>
          </p:cNvCxnSpPr>
          <p:nvPr/>
        </p:nvCxnSpPr>
        <p:spPr>
          <a:xfrm flipV="1">
            <a:off x="6649687" y="2984946"/>
            <a:ext cx="663889" cy="17576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直線接點 100"/>
          <p:cNvCxnSpPr>
            <a:stCxn id="55" idx="5"/>
            <a:endCxn id="74" idx="2"/>
          </p:cNvCxnSpPr>
          <p:nvPr/>
        </p:nvCxnSpPr>
        <p:spPr>
          <a:xfrm flipV="1">
            <a:off x="6649687" y="2984946"/>
            <a:ext cx="663889" cy="19868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直線接點 103"/>
          <p:cNvCxnSpPr>
            <a:stCxn id="56" idx="6"/>
            <a:endCxn id="74" idx="2"/>
          </p:cNvCxnSpPr>
          <p:nvPr/>
        </p:nvCxnSpPr>
        <p:spPr>
          <a:xfrm flipV="1">
            <a:off x="6660232" y="2984946"/>
            <a:ext cx="653344" cy="2139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直線接點 105"/>
          <p:cNvCxnSpPr>
            <a:stCxn id="57" idx="6"/>
            <a:endCxn id="74" idx="2"/>
          </p:cNvCxnSpPr>
          <p:nvPr/>
        </p:nvCxnSpPr>
        <p:spPr>
          <a:xfrm flipV="1">
            <a:off x="6660232" y="2984946"/>
            <a:ext cx="653344" cy="23179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直線接點 121"/>
          <p:cNvCxnSpPr>
            <a:stCxn id="58" idx="6"/>
            <a:endCxn id="74" idx="2"/>
          </p:cNvCxnSpPr>
          <p:nvPr/>
        </p:nvCxnSpPr>
        <p:spPr>
          <a:xfrm flipV="1">
            <a:off x="6660232" y="2984946"/>
            <a:ext cx="653344" cy="2496286"/>
          </a:xfrm>
          <a:prstGeom prst="line">
            <a:avLst/>
          </a:prstGeom>
        </p:spPr>
        <p:style>
          <a:lnRef idx="1">
            <a:schemeClr val="accent1"/>
          </a:lnRef>
          <a:fillRef idx="0">
            <a:schemeClr val="accent1"/>
          </a:fillRef>
          <a:effectRef idx="0">
            <a:schemeClr val="accent1"/>
          </a:effectRef>
          <a:fontRef idx="minor">
            <a:schemeClr val="tx1"/>
          </a:fontRef>
        </p:style>
      </p:cxnSp>
      <p:sp>
        <p:nvSpPr>
          <p:cNvPr id="157" name="橢圓 156"/>
          <p:cNvSpPr/>
          <p:nvPr/>
        </p:nvSpPr>
        <p:spPr>
          <a:xfrm>
            <a:off x="7313576" y="3476282"/>
            <a:ext cx="108000" cy="1080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58" name="直線接點 157"/>
          <p:cNvCxnSpPr>
            <a:stCxn id="47" idx="5"/>
            <a:endCxn id="157" idx="2"/>
          </p:cNvCxnSpPr>
          <p:nvPr/>
        </p:nvCxnSpPr>
        <p:spPr>
          <a:xfrm>
            <a:off x="6649687" y="1762264"/>
            <a:ext cx="663889" cy="176801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9" name="直線接點 158"/>
          <p:cNvCxnSpPr>
            <a:stCxn id="48" idx="5"/>
            <a:endCxn id="157" idx="2"/>
          </p:cNvCxnSpPr>
          <p:nvPr/>
        </p:nvCxnSpPr>
        <p:spPr>
          <a:xfrm>
            <a:off x="6649687" y="1940570"/>
            <a:ext cx="663889" cy="158971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0" name="直線接點 159"/>
          <p:cNvCxnSpPr>
            <a:stCxn id="49" idx="5"/>
            <a:endCxn id="157" idx="2"/>
          </p:cNvCxnSpPr>
          <p:nvPr/>
        </p:nvCxnSpPr>
        <p:spPr>
          <a:xfrm>
            <a:off x="6649687" y="2118876"/>
            <a:ext cx="663889" cy="1411406"/>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1" name="直線接點 160"/>
          <p:cNvCxnSpPr>
            <a:stCxn id="50" idx="5"/>
            <a:endCxn id="157" idx="2"/>
          </p:cNvCxnSpPr>
          <p:nvPr/>
        </p:nvCxnSpPr>
        <p:spPr>
          <a:xfrm>
            <a:off x="6649687" y="2297182"/>
            <a:ext cx="663889" cy="123310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2" name="直線接點 161"/>
          <p:cNvCxnSpPr>
            <a:stCxn id="127" idx="5"/>
            <a:endCxn id="157" idx="2"/>
          </p:cNvCxnSpPr>
          <p:nvPr/>
        </p:nvCxnSpPr>
        <p:spPr>
          <a:xfrm>
            <a:off x="6649687" y="2475488"/>
            <a:ext cx="663889" cy="105479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3" name="直線接點 162"/>
          <p:cNvCxnSpPr>
            <a:stCxn id="128" idx="5"/>
            <a:endCxn id="157" idx="2"/>
          </p:cNvCxnSpPr>
          <p:nvPr/>
        </p:nvCxnSpPr>
        <p:spPr>
          <a:xfrm>
            <a:off x="6649687" y="2653794"/>
            <a:ext cx="663889" cy="87648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4" name="直線接點 163"/>
          <p:cNvCxnSpPr>
            <a:stCxn id="131" idx="5"/>
            <a:endCxn id="157" idx="2"/>
          </p:cNvCxnSpPr>
          <p:nvPr/>
        </p:nvCxnSpPr>
        <p:spPr>
          <a:xfrm>
            <a:off x="6649687" y="2832100"/>
            <a:ext cx="663889" cy="69818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5" name="直線接點 164"/>
          <p:cNvCxnSpPr>
            <a:stCxn id="132" idx="5"/>
            <a:endCxn id="157" idx="2"/>
          </p:cNvCxnSpPr>
          <p:nvPr/>
        </p:nvCxnSpPr>
        <p:spPr>
          <a:xfrm>
            <a:off x="6649687" y="3010406"/>
            <a:ext cx="663889" cy="519876"/>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6" name="直線接點 165"/>
          <p:cNvCxnSpPr>
            <a:stCxn id="51" idx="5"/>
            <a:endCxn id="157" idx="2"/>
          </p:cNvCxnSpPr>
          <p:nvPr/>
        </p:nvCxnSpPr>
        <p:spPr>
          <a:xfrm>
            <a:off x="6649687" y="3188712"/>
            <a:ext cx="663889" cy="34157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7" name="直線接點 166"/>
          <p:cNvCxnSpPr>
            <a:stCxn id="52" idx="6"/>
            <a:endCxn id="157" idx="2"/>
          </p:cNvCxnSpPr>
          <p:nvPr/>
        </p:nvCxnSpPr>
        <p:spPr>
          <a:xfrm>
            <a:off x="6660232" y="3341562"/>
            <a:ext cx="653344" cy="18872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8" name="直線接點 167"/>
          <p:cNvCxnSpPr>
            <a:stCxn id="53" idx="6"/>
            <a:endCxn id="157" idx="2"/>
          </p:cNvCxnSpPr>
          <p:nvPr/>
        </p:nvCxnSpPr>
        <p:spPr>
          <a:xfrm>
            <a:off x="6660232" y="3519868"/>
            <a:ext cx="653344" cy="1041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9" name="直線接點 168"/>
          <p:cNvCxnSpPr>
            <a:stCxn id="54" idx="6"/>
            <a:endCxn id="157" idx="2"/>
          </p:cNvCxnSpPr>
          <p:nvPr/>
        </p:nvCxnSpPr>
        <p:spPr>
          <a:xfrm flipV="1">
            <a:off x="6660232" y="3530282"/>
            <a:ext cx="653344" cy="16789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0" name="直線接點 169"/>
          <p:cNvCxnSpPr>
            <a:stCxn id="137" idx="6"/>
            <a:endCxn id="157" idx="2"/>
          </p:cNvCxnSpPr>
          <p:nvPr/>
        </p:nvCxnSpPr>
        <p:spPr>
          <a:xfrm flipV="1">
            <a:off x="6660232" y="3530282"/>
            <a:ext cx="653344" cy="346198"/>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1" name="直線接點 170"/>
          <p:cNvCxnSpPr>
            <a:stCxn id="138" idx="6"/>
            <a:endCxn id="157" idx="2"/>
          </p:cNvCxnSpPr>
          <p:nvPr/>
        </p:nvCxnSpPr>
        <p:spPr>
          <a:xfrm flipV="1">
            <a:off x="6660232" y="3530282"/>
            <a:ext cx="653344" cy="52450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2" name="直線接點 171"/>
          <p:cNvCxnSpPr>
            <a:stCxn id="133" idx="6"/>
            <a:endCxn id="157" idx="2"/>
          </p:cNvCxnSpPr>
          <p:nvPr/>
        </p:nvCxnSpPr>
        <p:spPr>
          <a:xfrm flipV="1">
            <a:off x="6660232" y="3530282"/>
            <a:ext cx="653344" cy="70281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3" name="直線接點 172"/>
          <p:cNvCxnSpPr>
            <a:stCxn id="134" idx="6"/>
            <a:endCxn id="157" idx="2"/>
          </p:cNvCxnSpPr>
          <p:nvPr/>
        </p:nvCxnSpPr>
        <p:spPr>
          <a:xfrm flipV="1">
            <a:off x="6660232" y="3530282"/>
            <a:ext cx="653344" cy="881116"/>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4" name="直線接點 173"/>
          <p:cNvCxnSpPr>
            <a:stCxn id="135" idx="7"/>
            <a:endCxn id="157" idx="2"/>
          </p:cNvCxnSpPr>
          <p:nvPr/>
        </p:nvCxnSpPr>
        <p:spPr>
          <a:xfrm flipV="1">
            <a:off x="6649687" y="3530282"/>
            <a:ext cx="663889" cy="1033966"/>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5" name="直線接點 174"/>
          <p:cNvCxnSpPr>
            <a:stCxn id="136" idx="7"/>
            <a:endCxn id="157" idx="2"/>
          </p:cNvCxnSpPr>
          <p:nvPr/>
        </p:nvCxnSpPr>
        <p:spPr>
          <a:xfrm flipV="1">
            <a:off x="6649687" y="3530282"/>
            <a:ext cx="663889" cy="121227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6" name="直線接點 175"/>
          <p:cNvCxnSpPr>
            <a:stCxn id="55" idx="6"/>
            <a:endCxn id="157" idx="2"/>
          </p:cNvCxnSpPr>
          <p:nvPr/>
        </p:nvCxnSpPr>
        <p:spPr>
          <a:xfrm flipV="1">
            <a:off x="6660232" y="3530282"/>
            <a:ext cx="653344" cy="1416034"/>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7" name="直線接點 176"/>
          <p:cNvCxnSpPr>
            <a:stCxn id="56" idx="6"/>
            <a:endCxn id="157" idx="2"/>
          </p:cNvCxnSpPr>
          <p:nvPr/>
        </p:nvCxnSpPr>
        <p:spPr>
          <a:xfrm flipV="1">
            <a:off x="6660232" y="3530282"/>
            <a:ext cx="653344" cy="159434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8" name="直線接點 177"/>
          <p:cNvCxnSpPr>
            <a:stCxn id="57" idx="6"/>
            <a:endCxn id="157" idx="2"/>
          </p:cNvCxnSpPr>
          <p:nvPr/>
        </p:nvCxnSpPr>
        <p:spPr>
          <a:xfrm flipV="1">
            <a:off x="6660232" y="3530282"/>
            <a:ext cx="653344" cy="1772646"/>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9" name="直線接點 178"/>
          <p:cNvCxnSpPr>
            <a:stCxn id="58" idx="6"/>
            <a:endCxn id="157" idx="2"/>
          </p:cNvCxnSpPr>
          <p:nvPr/>
        </p:nvCxnSpPr>
        <p:spPr>
          <a:xfrm flipV="1">
            <a:off x="6660232" y="3530282"/>
            <a:ext cx="653344" cy="195095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49" name="橢圓 248"/>
          <p:cNvSpPr/>
          <p:nvPr/>
        </p:nvSpPr>
        <p:spPr>
          <a:xfrm>
            <a:off x="7313576" y="4021618"/>
            <a:ext cx="108000" cy="108000"/>
          </a:xfrm>
          <a:prstGeom prst="ellipse">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50" name="直線接點 249"/>
          <p:cNvCxnSpPr>
            <a:stCxn id="47" idx="5"/>
            <a:endCxn id="249" idx="2"/>
          </p:cNvCxnSpPr>
          <p:nvPr/>
        </p:nvCxnSpPr>
        <p:spPr>
          <a:xfrm>
            <a:off x="6649687" y="1762264"/>
            <a:ext cx="663889" cy="2313354"/>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1" name="直線接點 250"/>
          <p:cNvCxnSpPr>
            <a:stCxn id="48" idx="5"/>
            <a:endCxn id="249" idx="2"/>
          </p:cNvCxnSpPr>
          <p:nvPr/>
        </p:nvCxnSpPr>
        <p:spPr>
          <a:xfrm>
            <a:off x="6649687" y="1940570"/>
            <a:ext cx="663889" cy="2135048"/>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2" name="直線接點 251"/>
          <p:cNvCxnSpPr>
            <a:stCxn id="49" idx="5"/>
            <a:endCxn id="249" idx="2"/>
          </p:cNvCxnSpPr>
          <p:nvPr/>
        </p:nvCxnSpPr>
        <p:spPr>
          <a:xfrm>
            <a:off x="6649687" y="2118876"/>
            <a:ext cx="663889" cy="1956742"/>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3" name="直線接點 252"/>
          <p:cNvCxnSpPr>
            <a:stCxn id="50" idx="5"/>
            <a:endCxn id="249" idx="2"/>
          </p:cNvCxnSpPr>
          <p:nvPr/>
        </p:nvCxnSpPr>
        <p:spPr>
          <a:xfrm>
            <a:off x="6649687" y="2297182"/>
            <a:ext cx="663889" cy="1778436"/>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4" name="直線接點 253"/>
          <p:cNvCxnSpPr>
            <a:stCxn id="127" idx="5"/>
            <a:endCxn id="249" idx="2"/>
          </p:cNvCxnSpPr>
          <p:nvPr/>
        </p:nvCxnSpPr>
        <p:spPr>
          <a:xfrm>
            <a:off x="6649687" y="2475488"/>
            <a:ext cx="663889" cy="160013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5" name="直線接點 254"/>
          <p:cNvCxnSpPr>
            <a:stCxn id="128" idx="5"/>
            <a:endCxn id="249" idx="2"/>
          </p:cNvCxnSpPr>
          <p:nvPr/>
        </p:nvCxnSpPr>
        <p:spPr>
          <a:xfrm>
            <a:off x="6649687" y="2653794"/>
            <a:ext cx="663889" cy="1421824"/>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6" name="直線接點 255"/>
          <p:cNvCxnSpPr>
            <a:stCxn id="131" idx="5"/>
            <a:endCxn id="249" idx="2"/>
          </p:cNvCxnSpPr>
          <p:nvPr/>
        </p:nvCxnSpPr>
        <p:spPr>
          <a:xfrm>
            <a:off x="6649687" y="2832100"/>
            <a:ext cx="663889" cy="1243518"/>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7" name="直線接點 256"/>
          <p:cNvCxnSpPr>
            <a:stCxn id="132" idx="5"/>
            <a:endCxn id="249" idx="2"/>
          </p:cNvCxnSpPr>
          <p:nvPr/>
        </p:nvCxnSpPr>
        <p:spPr>
          <a:xfrm>
            <a:off x="6649687" y="3010406"/>
            <a:ext cx="663889" cy="1065212"/>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8" name="直線接點 257"/>
          <p:cNvCxnSpPr>
            <a:stCxn id="51" idx="5"/>
            <a:endCxn id="249" idx="2"/>
          </p:cNvCxnSpPr>
          <p:nvPr/>
        </p:nvCxnSpPr>
        <p:spPr>
          <a:xfrm>
            <a:off x="6649687" y="3188712"/>
            <a:ext cx="663889" cy="886906"/>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9" name="直線接點 258"/>
          <p:cNvCxnSpPr>
            <a:stCxn id="52" idx="6"/>
            <a:endCxn id="249" idx="2"/>
          </p:cNvCxnSpPr>
          <p:nvPr/>
        </p:nvCxnSpPr>
        <p:spPr>
          <a:xfrm>
            <a:off x="6660232" y="3341562"/>
            <a:ext cx="653344" cy="734056"/>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0" name="直線接點 259"/>
          <p:cNvCxnSpPr>
            <a:stCxn id="53" idx="6"/>
            <a:endCxn id="249" idx="2"/>
          </p:cNvCxnSpPr>
          <p:nvPr/>
        </p:nvCxnSpPr>
        <p:spPr>
          <a:xfrm>
            <a:off x="6660232" y="3519868"/>
            <a:ext cx="653344" cy="55575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1" name="直線接點 260"/>
          <p:cNvCxnSpPr>
            <a:stCxn id="54" idx="6"/>
            <a:endCxn id="249" idx="2"/>
          </p:cNvCxnSpPr>
          <p:nvPr/>
        </p:nvCxnSpPr>
        <p:spPr>
          <a:xfrm>
            <a:off x="6660232" y="3698174"/>
            <a:ext cx="653344" cy="377444"/>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2" name="直線接點 261"/>
          <p:cNvCxnSpPr>
            <a:stCxn id="137" idx="6"/>
            <a:endCxn id="249" idx="2"/>
          </p:cNvCxnSpPr>
          <p:nvPr/>
        </p:nvCxnSpPr>
        <p:spPr>
          <a:xfrm>
            <a:off x="6660232" y="3876480"/>
            <a:ext cx="653344" cy="199138"/>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3" name="直線接點 262"/>
          <p:cNvCxnSpPr>
            <a:stCxn id="138" idx="6"/>
            <a:endCxn id="249" idx="2"/>
          </p:cNvCxnSpPr>
          <p:nvPr/>
        </p:nvCxnSpPr>
        <p:spPr>
          <a:xfrm>
            <a:off x="6660232" y="4054786"/>
            <a:ext cx="653344" cy="20832"/>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4" name="直線接點 263"/>
          <p:cNvCxnSpPr>
            <a:stCxn id="133" idx="6"/>
            <a:endCxn id="249" idx="2"/>
          </p:cNvCxnSpPr>
          <p:nvPr/>
        </p:nvCxnSpPr>
        <p:spPr>
          <a:xfrm flipV="1">
            <a:off x="6660232" y="4075618"/>
            <a:ext cx="653344" cy="157474"/>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5" name="直線接點 264"/>
          <p:cNvCxnSpPr>
            <a:stCxn id="134" idx="6"/>
            <a:endCxn id="249" idx="2"/>
          </p:cNvCxnSpPr>
          <p:nvPr/>
        </p:nvCxnSpPr>
        <p:spPr>
          <a:xfrm flipV="1">
            <a:off x="6660232" y="4075618"/>
            <a:ext cx="653344" cy="33578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6" name="直線接點 265"/>
          <p:cNvCxnSpPr>
            <a:stCxn id="135" idx="7"/>
            <a:endCxn id="249" idx="2"/>
          </p:cNvCxnSpPr>
          <p:nvPr/>
        </p:nvCxnSpPr>
        <p:spPr>
          <a:xfrm flipV="1">
            <a:off x="6649687" y="4075618"/>
            <a:ext cx="663889" cy="48863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7" name="直線接點 266"/>
          <p:cNvCxnSpPr>
            <a:stCxn id="136" idx="7"/>
            <a:endCxn id="249" idx="2"/>
          </p:cNvCxnSpPr>
          <p:nvPr/>
        </p:nvCxnSpPr>
        <p:spPr>
          <a:xfrm flipV="1">
            <a:off x="6649687" y="4075618"/>
            <a:ext cx="663889" cy="666936"/>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8" name="直線接點 267"/>
          <p:cNvCxnSpPr>
            <a:stCxn id="55" idx="6"/>
            <a:endCxn id="249" idx="2"/>
          </p:cNvCxnSpPr>
          <p:nvPr/>
        </p:nvCxnSpPr>
        <p:spPr>
          <a:xfrm flipV="1">
            <a:off x="6660232" y="4075618"/>
            <a:ext cx="653344" cy="870698"/>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9" name="直線接點 268"/>
          <p:cNvCxnSpPr>
            <a:stCxn id="56" idx="6"/>
            <a:endCxn id="249" idx="2"/>
          </p:cNvCxnSpPr>
          <p:nvPr/>
        </p:nvCxnSpPr>
        <p:spPr>
          <a:xfrm flipV="1">
            <a:off x="6660232" y="4075618"/>
            <a:ext cx="653344" cy="1049004"/>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70" name="直線接點 269"/>
          <p:cNvCxnSpPr>
            <a:stCxn id="57" idx="6"/>
            <a:endCxn id="249" idx="2"/>
          </p:cNvCxnSpPr>
          <p:nvPr/>
        </p:nvCxnSpPr>
        <p:spPr>
          <a:xfrm flipV="1">
            <a:off x="6660232" y="4075618"/>
            <a:ext cx="653344" cy="122731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71" name="直線接點 270"/>
          <p:cNvCxnSpPr>
            <a:stCxn id="58" idx="6"/>
            <a:endCxn id="249" idx="2"/>
          </p:cNvCxnSpPr>
          <p:nvPr/>
        </p:nvCxnSpPr>
        <p:spPr>
          <a:xfrm flipV="1">
            <a:off x="6660232" y="4075618"/>
            <a:ext cx="653344" cy="1405614"/>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4" name="矩形 323"/>
          <p:cNvSpPr/>
          <p:nvPr/>
        </p:nvSpPr>
        <p:spPr>
          <a:xfrm>
            <a:off x="5122507" y="1588268"/>
            <a:ext cx="720000" cy="64103"/>
          </a:xfrm>
          <a:prstGeom prst="rect">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5" name="矩形 324"/>
          <p:cNvSpPr/>
          <p:nvPr/>
        </p:nvSpPr>
        <p:spPr>
          <a:xfrm>
            <a:off x="6457557" y="1624784"/>
            <a:ext cx="57137" cy="333534"/>
          </a:xfrm>
          <a:prstGeom prst="rect">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6" name="矩形 325"/>
          <p:cNvSpPr/>
          <p:nvPr/>
        </p:nvSpPr>
        <p:spPr>
          <a:xfrm>
            <a:off x="5114648" y="3239483"/>
            <a:ext cx="720000" cy="66079"/>
          </a:xfrm>
          <a:prstGeom prst="rect">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7" name="矩形 326"/>
          <p:cNvSpPr/>
          <p:nvPr/>
        </p:nvSpPr>
        <p:spPr>
          <a:xfrm>
            <a:off x="6455111" y="2714736"/>
            <a:ext cx="59583" cy="333534"/>
          </a:xfrm>
          <a:prstGeom prst="rect">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8" name="矩形 327"/>
          <p:cNvSpPr/>
          <p:nvPr/>
        </p:nvSpPr>
        <p:spPr>
          <a:xfrm>
            <a:off x="5114648" y="4893971"/>
            <a:ext cx="720000" cy="66079"/>
          </a:xfrm>
          <a:prstGeom prst="rect">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9" name="矩形 328"/>
          <p:cNvSpPr/>
          <p:nvPr/>
        </p:nvSpPr>
        <p:spPr>
          <a:xfrm>
            <a:off x="6462845" y="4153166"/>
            <a:ext cx="59583" cy="333534"/>
          </a:xfrm>
          <a:prstGeom prst="rect">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31" name="直線單箭頭接點 330"/>
          <p:cNvCxnSpPr>
            <a:stCxn id="324" idx="3"/>
          </p:cNvCxnSpPr>
          <p:nvPr/>
        </p:nvCxnSpPr>
        <p:spPr>
          <a:xfrm>
            <a:off x="5842507" y="1620320"/>
            <a:ext cx="612604" cy="1524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2" name="直線單箭頭接點 331"/>
          <p:cNvCxnSpPr/>
          <p:nvPr/>
        </p:nvCxnSpPr>
        <p:spPr>
          <a:xfrm flipV="1">
            <a:off x="5831476" y="2913732"/>
            <a:ext cx="615252" cy="3585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4" name="直線單箭頭接點 333"/>
          <p:cNvCxnSpPr>
            <a:endCxn id="329" idx="1"/>
          </p:cNvCxnSpPr>
          <p:nvPr/>
        </p:nvCxnSpPr>
        <p:spPr>
          <a:xfrm flipV="1">
            <a:off x="5843277" y="4319933"/>
            <a:ext cx="619568" cy="6048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8" name="直線接點 337"/>
          <p:cNvCxnSpPr>
            <a:stCxn id="74" idx="6"/>
            <a:endCxn id="84" idx="2"/>
          </p:cNvCxnSpPr>
          <p:nvPr/>
        </p:nvCxnSpPr>
        <p:spPr>
          <a:xfrm flipV="1">
            <a:off x="7421576" y="2546896"/>
            <a:ext cx="466984" cy="438050"/>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43" name="直線接點 342"/>
          <p:cNvCxnSpPr>
            <a:stCxn id="74" idx="6"/>
            <a:endCxn id="87" idx="2"/>
          </p:cNvCxnSpPr>
          <p:nvPr/>
        </p:nvCxnSpPr>
        <p:spPr>
          <a:xfrm>
            <a:off x="7421576" y="2984946"/>
            <a:ext cx="466984" cy="64221"/>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47" name="直線接點 346"/>
          <p:cNvCxnSpPr>
            <a:stCxn id="74" idx="6"/>
            <a:endCxn id="91" idx="2"/>
          </p:cNvCxnSpPr>
          <p:nvPr/>
        </p:nvCxnSpPr>
        <p:spPr>
          <a:xfrm>
            <a:off x="7421576" y="2984946"/>
            <a:ext cx="466984" cy="566492"/>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49" name="直線接點 348"/>
          <p:cNvCxnSpPr>
            <a:stCxn id="74" idx="6"/>
            <a:endCxn id="94" idx="2"/>
          </p:cNvCxnSpPr>
          <p:nvPr/>
        </p:nvCxnSpPr>
        <p:spPr>
          <a:xfrm>
            <a:off x="7421576" y="2984946"/>
            <a:ext cx="466984" cy="1068763"/>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51" name="直線接點 350"/>
          <p:cNvCxnSpPr>
            <a:stCxn id="157" idx="6"/>
            <a:endCxn id="84" idx="2"/>
          </p:cNvCxnSpPr>
          <p:nvPr/>
        </p:nvCxnSpPr>
        <p:spPr>
          <a:xfrm flipV="1">
            <a:off x="7421576" y="2546896"/>
            <a:ext cx="466984" cy="983386"/>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53" name="直線接點 352"/>
          <p:cNvCxnSpPr>
            <a:stCxn id="157" idx="6"/>
            <a:endCxn id="87" idx="2"/>
          </p:cNvCxnSpPr>
          <p:nvPr/>
        </p:nvCxnSpPr>
        <p:spPr>
          <a:xfrm flipV="1">
            <a:off x="7421576" y="3049167"/>
            <a:ext cx="466984" cy="481115"/>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59" name="直線接點 358"/>
          <p:cNvCxnSpPr>
            <a:stCxn id="157" idx="6"/>
            <a:endCxn id="91" idx="2"/>
          </p:cNvCxnSpPr>
          <p:nvPr/>
        </p:nvCxnSpPr>
        <p:spPr>
          <a:xfrm>
            <a:off x="7421576" y="3530282"/>
            <a:ext cx="466984" cy="21156"/>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61" name="直線接點 360"/>
          <p:cNvCxnSpPr>
            <a:stCxn id="157" idx="6"/>
            <a:endCxn id="94" idx="2"/>
          </p:cNvCxnSpPr>
          <p:nvPr/>
        </p:nvCxnSpPr>
        <p:spPr>
          <a:xfrm>
            <a:off x="7421576" y="3530282"/>
            <a:ext cx="466984" cy="523427"/>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66" name="直線接點 365"/>
          <p:cNvCxnSpPr>
            <a:stCxn id="249" idx="6"/>
            <a:endCxn id="84" idx="2"/>
          </p:cNvCxnSpPr>
          <p:nvPr/>
        </p:nvCxnSpPr>
        <p:spPr>
          <a:xfrm flipV="1">
            <a:off x="7421576" y="2546896"/>
            <a:ext cx="466984" cy="1528722"/>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68" name="直線接點 367"/>
          <p:cNvCxnSpPr>
            <a:stCxn id="249" idx="6"/>
            <a:endCxn id="87" idx="2"/>
          </p:cNvCxnSpPr>
          <p:nvPr/>
        </p:nvCxnSpPr>
        <p:spPr>
          <a:xfrm flipV="1">
            <a:off x="7421576" y="3049167"/>
            <a:ext cx="466984" cy="1026451"/>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70" name="直線接點 369"/>
          <p:cNvCxnSpPr>
            <a:stCxn id="249" idx="6"/>
            <a:endCxn id="91" idx="2"/>
          </p:cNvCxnSpPr>
          <p:nvPr/>
        </p:nvCxnSpPr>
        <p:spPr>
          <a:xfrm flipV="1">
            <a:off x="7421576" y="3551438"/>
            <a:ext cx="466984" cy="524180"/>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72" name="直線接點 371"/>
          <p:cNvCxnSpPr>
            <a:stCxn id="249" idx="6"/>
            <a:endCxn id="94" idx="2"/>
          </p:cNvCxnSpPr>
          <p:nvPr/>
        </p:nvCxnSpPr>
        <p:spPr>
          <a:xfrm flipV="1">
            <a:off x="7421576" y="4053709"/>
            <a:ext cx="466984" cy="21909"/>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sp>
        <p:nvSpPr>
          <p:cNvPr id="373" name="橢圓 372"/>
          <p:cNvSpPr/>
          <p:nvPr/>
        </p:nvSpPr>
        <p:spPr>
          <a:xfrm>
            <a:off x="7888560" y="4501981"/>
            <a:ext cx="108000" cy="108000"/>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75" name="直線接點 374"/>
          <p:cNvCxnSpPr>
            <a:stCxn id="249" idx="6"/>
            <a:endCxn id="373" idx="2"/>
          </p:cNvCxnSpPr>
          <p:nvPr/>
        </p:nvCxnSpPr>
        <p:spPr>
          <a:xfrm>
            <a:off x="7421576" y="4075618"/>
            <a:ext cx="466984" cy="480363"/>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77" name="直線接點 376"/>
          <p:cNvCxnSpPr>
            <a:stCxn id="74" idx="6"/>
            <a:endCxn id="373" idx="2"/>
          </p:cNvCxnSpPr>
          <p:nvPr/>
        </p:nvCxnSpPr>
        <p:spPr>
          <a:xfrm>
            <a:off x="7421576" y="2984946"/>
            <a:ext cx="466984" cy="1571035"/>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79" name="直線接點 378"/>
          <p:cNvCxnSpPr>
            <a:stCxn id="157" idx="6"/>
            <a:endCxn id="373" idx="3"/>
          </p:cNvCxnSpPr>
          <p:nvPr/>
        </p:nvCxnSpPr>
        <p:spPr>
          <a:xfrm>
            <a:off x="7421576" y="3530282"/>
            <a:ext cx="482800" cy="1063883"/>
          </a:xfrm>
          <a:prstGeom prst="line">
            <a:avLst/>
          </a:prstGeom>
          <a:ln>
            <a:solidFill>
              <a:srgbClr val="006666"/>
            </a:solidFill>
          </a:ln>
        </p:spPr>
        <p:style>
          <a:lnRef idx="1">
            <a:schemeClr val="accent1"/>
          </a:lnRef>
          <a:fillRef idx="0">
            <a:schemeClr val="accent1"/>
          </a:fillRef>
          <a:effectRef idx="0">
            <a:schemeClr val="accent1"/>
          </a:effectRef>
          <a:fontRef idx="minor">
            <a:schemeClr val="tx1"/>
          </a:fontRef>
        </p:style>
      </p:cxnSp>
      <p:cxnSp>
        <p:nvCxnSpPr>
          <p:cNvPr id="381" name="直線接點 380"/>
          <p:cNvCxnSpPr>
            <a:stCxn id="84" idx="6"/>
            <a:endCxn id="97" idx="2"/>
          </p:cNvCxnSpPr>
          <p:nvPr/>
        </p:nvCxnSpPr>
        <p:spPr>
          <a:xfrm>
            <a:off x="7996560" y="2546896"/>
            <a:ext cx="597303" cy="162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3" name="直線接點 382"/>
          <p:cNvCxnSpPr>
            <a:stCxn id="84" idx="6"/>
            <a:endCxn id="99" idx="2"/>
          </p:cNvCxnSpPr>
          <p:nvPr/>
        </p:nvCxnSpPr>
        <p:spPr>
          <a:xfrm>
            <a:off x="7996560" y="2546896"/>
            <a:ext cx="597303" cy="6364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5" name="直線接點 384"/>
          <p:cNvCxnSpPr>
            <a:stCxn id="87" idx="6"/>
            <a:endCxn id="97" idx="2"/>
          </p:cNvCxnSpPr>
          <p:nvPr/>
        </p:nvCxnSpPr>
        <p:spPr>
          <a:xfrm flipV="1">
            <a:off x="7996560" y="2708912"/>
            <a:ext cx="597303" cy="34025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7" name="直線接點 386"/>
          <p:cNvCxnSpPr>
            <a:stCxn id="87" idx="6"/>
            <a:endCxn id="99" idx="2"/>
          </p:cNvCxnSpPr>
          <p:nvPr/>
        </p:nvCxnSpPr>
        <p:spPr>
          <a:xfrm>
            <a:off x="7996560" y="3049167"/>
            <a:ext cx="597303" cy="1341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0" name="直線接點 389"/>
          <p:cNvCxnSpPr>
            <a:stCxn id="91" idx="6"/>
            <a:endCxn id="99" idx="2"/>
          </p:cNvCxnSpPr>
          <p:nvPr/>
        </p:nvCxnSpPr>
        <p:spPr>
          <a:xfrm flipV="1">
            <a:off x="7996560" y="3183341"/>
            <a:ext cx="597303" cy="368097"/>
          </a:xfrm>
          <a:prstGeom prst="line">
            <a:avLst/>
          </a:prstGeom>
        </p:spPr>
        <p:style>
          <a:lnRef idx="1">
            <a:schemeClr val="accent1"/>
          </a:lnRef>
          <a:fillRef idx="0">
            <a:schemeClr val="accent1"/>
          </a:fillRef>
          <a:effectRef idx="0">
            <a:schemeClr val="accent1"/>
          </a:effectRef>
          <a:fontRef idx="minor">
            <a:schemeClr val="tx1"/>
          </a:fontRef>
        </p:style>
      </p:cxnSp>
      <p:cxnSp>
        <p:nvCxnSpPr>
          <p:cNvPr id="392" name="直線接點 391"/>
          <p:cNvCxnSpPr>
            <a:stCxn id="94" idx="6"/>
            <a:endCxn id="99" idx="2"/>
          </p:cNvCxnSpPr>
          <p:nvPr/>
        </p:nvCxnSpPr>
        <p:spPr>
          <a:xfrm flipV="1">
            <a:off x="7996560" y="3183341"/>
            <a:ext cx="597303" cy="870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94" name="直線接點 393"/>
          <p:cNvCxnSpPr>
            <a:stCxn id="373" idx="6"/>
            <a:endCxn id="99" idx="2"/>
          </p:cNvCxnSpPr>
          <p:nvPr/>
        </p:nvCxnSpPr>
        <p:spPr>
          <a:xfrm flipV="1">
            <a:off x="7996560" y="3183341"/>
            <a:ext cx="597303" cy="1372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6" name="直線接點 395"/>
          <p:cNvCxnSpPr>
            <a:stCxn id="97" idx="2"/>
            <a:endCxn id="91" idx="6"/>
          </p:cNvCxnSpPr>
          <p:nvPr/>
        </p:nvCxnSpPr>
        <p:spPr>
          <a:xfrm flipH="1">
            <a:off x="7996560" y="2708912"/>
            <a:ext cx="597303" cy="842526"/>
          </a:xfrm>
          <a:prstGeom prst="line">
            <a:avLst/>
          </a:prstGeom>
        </p:spPr>
        <p:style>
          <a:lnRef idx="1">
            <a:schemeClr val="accent1"/>
          </a:lnRef>
          <a:fillRef idx="0">
            <a:schemeClr val="accent1"/>
          </a:fillRef>
          <a:effectRef idx="0">
            <a:schemeClr val="accent1"/>
          </a:effectRef>
          <a:fontRef idx="minor">
            <a:schemeClr val="tx1"/>
          </a:fontRef>
        </p:style>
      </p:cxnSp>
      <p:cxnSp>
        <p:nvCxnSpPr>
          <p:cNvPr id="398" name="直線接點 397"/>
          <p:cNvCxnSpPr>
            <a:stCxn id="97" idx="2"/>
            <a:endCxn id="94" idx="6"/>
          </p:cNvCxnSpPr>
          <p:nvPr/>
        </p:nvCxnSpPr>
        <p:spPr>
          <a:xfrm flipH="1">
            <a:off x="7996560" y="2708912"/>
            <a:ext cx="597303" cy="1344797"/>
          </a:xfrm>
          <a:prstGeom prst="line">
            <a:avLst/>
          </a:prstGeom>
        </p:spPr>
        <p:style>
          <a:lnRef idx="1">
            <a:schemeClr val="accent1"/>
          </a:lnRef>
          <a:fillRef idx="0">
            <a:schemeClr val="accent1"/>
          </a:fillRef>
          <a:effectRef idx="0">
            <a:schemeClr val="accent1"/>
          </a:effectRef>
          <a:fontRef idx="minor">
            <a:schemeClr val="tx1"/>
          </a:fontRef>
        </p:style>
      </p:cxnSp>
      <p:cxnSp>
        <p:nvCxnSpPr>
          <p:cNvPr id="400" name="直線接點 399"/>
          <p:cNvCxnSpPr>
            <a:stCxn id="97" idx="2"/>
            <a:endCxn id="373" idx="6"/>
          </p:cNvCxnSpPr>
          <p:nvPr/>
        </p:nvCxnSpPr>
        <p:spPr>
          <a:xfrm flipH="1">
            <a:off x="7996560" y="2708912"/>
            <a:ext cx="597303" cy="1847069"/>
          </a:xfrm>
          <a:prstGeom prst="line">
            <a:avLst/>
          </a:prstGeom>
        </p:spPr>
        <p:style>
          <a:lnRef idx="1">
            <a:schemeClr val="accent1"/>
          </a:lnRef>
          <a:fillRef idx="0">
            <a:schemeClr val="accent1"/>
          </a:fillRef>
          <a:effectRef idx="0">
            <a:schemeClr val="accent1"/>
          </a:effectRef>
          <a:fontRef idx="minor">
            <a:schemeClr val="tx1"/>
          </a:fontRef>
        </p:style>
      </p:cxnSp>
      <p:sp>
        <p:nvSpPr>
          <p:cNvPr id="401" name="橢圓 400"/>
          <p:cNvSpPr/>
          <p:nvPr/>
        </p:nvSpPr>
        <p:spPr>
          <a:xfrm>
            <a:off x="8593863" y="3585770"/>
            <a:ext cx="144000" cy="144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2" name="橢圓 401"/>
          <p:cNvSpPr/>
          <p:nvPr/>
        </p:nvSpPr>
        <p:spPr>
          <a:xfrm>
            <a:off x="8593863" y="4060200"/>
            <a:ext cx="144000" cy="144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04" name="直線接點 403"/>
          <p:cNvCxnSpPr>
            <a:stCxn id="84" idx="6"/>
            <a:endCxn id="401" idx="2"/>
          </p:cNvCxnSpPr>
          <p:nvPr/>
        </p:nvCxnSpPr>
        <p:spPr>
          <a:xfrm>
            <a:off x="7996560" y="2546896"/>
            <a:ext cx="597303" cy="1110874"/>
          </a:xfrm>
          <a:prstGeom prst="line">
            <a:avLst/>
          </a:prstGeom>
        </p:spPr>
        <p:style>
          <a:lnRef idx="1">
            <a:schemeClr val="accent1"/>
          </a:lnRef>
          <a:fillRef idx="0">
            <a:schemeClr val="accent1"/>
          </a:fillRef>
          <a:effectRef idx="0">
            <a:schemeClr val="accent1"/>
          </a:effectRef>
          <a:fontRef idx="minor">
            <a:schemeClr val="tx1"/>
          </a:fontRef>
        </p:style>
      </p:cxnSp>
      <p:cxnSp>
        <p:nvCxnSpPr>
          <p:cNvPr id="406" name="直線接點 405"/>
          <p:cNvCxnSpPr>
            <a:stCxn id="84" idx="6"/>
            <a:endCxn id="402" idx="2"/>
          </p:cNvCxnSpPr>
          <p:nvPr/>
        </p:nvCxnSpPr>
        <p:spPr>
          <a:xfrm>
            <a:off x="7996560" y="2546896"/>
            <a:ext cx="597303" cy="1585304"/>
          </a:xfrm>
          <a:prstGeom prst="line">
            <a:avLst/>
          </a:prstGeom>
        </p:spPr>
        <p:style>
          <a:lnRef idx="1">
            <a:schemeClr val="accent1"/>
          </a:lnRef>
          <a:fillRef idx="0">
            <a:schemeClr val="accent1"/>
          </a:fillRef>
          <a:effectRef idx="0">
            <a:schemeClr val="accent1"/>
          </a:effectRef>
          <a:fontRef idx="minor">
            <a:schemeClr val="tx1"/>
          </a:fontRef>
        </p:style>
      </p:cxnSp>
      <p:cxnSp>
        <p:nvCxnSpPr>
          <p:cNvPr id="408" name="直線接點 407"/>
          <p:cNvCxnSpPr>
            <a:stCxn id="87" idx="7"/>
            <a:endCxn id="401" idx="2"/>
          </p:cNvCxnSpPr>
          <p:nvPr/>
        </p:nvCxnSpPr>
        <p:spPr>
          <a:xfrm>
            <a:off x="7980744" y="3010983"/>
            <a:ext cx="613119" cy="646787"/>
          </a:xfrm>
          <a:prstGeom prst="line">
            <a:avLst/>
          </a:prstGeom>
        </p:spPr>
        <p:style>
          <a:lnRef idx="1">
            <a:schemeClr val="accent1"/>
          </a:lnRef>
          <a:fillRef idx="0">
            <a:schemeClr val="accent1"/>
          </a:fillRef>
          <a:effectRef idx="0">
            <a:schemeClr val="accent1"/>
          </a:effectRef>
          <a:fontRef idx="minor">
            <a:schemeClr val="tx1"/>
          </a:fontRef>
        </p:style>
      </p:cxnSp>
      <p:cxnSp>
        <p:nvCxnSpPr>
          <p:cNvPr id="410" name="直線接點 409"/>
          <p:cNvCxnSpPr>
            <a:stCxn id="87" idx="6"/>
            <a:endCxn id="402" idx="2"/>
          </p:cNvCxnSpPr>
          <p:nvPr/>
        </p:nvCxnSpPr>
        <p:spPr>
          <a:xfrm>
            <a:off x="7996560" y="3049167"/>
            <a:ext cx="597303" cy="1083033"/>
          </a:xfrm>
          <a:prstGeom prst="line">
            <a:avLst/>
          </a:prstGeom>
        </p:spPr>
        <p:style>
          <a:lnRef idx="1">
            <a:schemeClr val="accent1"/>
          </a:lnRef>
          <a:fillRef idx="0">
            <a:schemeClr val="accent1"/>
          </a:fillRef>
          <a:effectRef idx="0">
            <a:schemeClr val="accent1"/>
          </a:effectRef>
          <a:fontRef idx="minor">
            <a:schemeClr val="tx1"/>
          </a:fontRef>
        </p:style>
      </p:cxnSp>
      <p:cxnSp>
        <p:nvCxnSpPr>
          <p:cNvPr id="412" name="直線接點 411"/>
          <p:cNvCxnSpPr>
            <a:stCxn id="91" idx="6"/>
            <a:endCxn id="402" idx="2"/>
          </p:cNvCxnSpPr>
          <p:nvPr/>
        </p:nvCxnSpPr>
        <p:spPr>
          <a:xfrm>
            <a:off x="7996560" y="3551438"/>
            <a:ext cx="597303" cy="580762"/>
          </a:xfrm>
          <a:prstGeom prst="line">
            <a:avLst/>
          </a:prstGeom>
        </p:spPr>
        <p:style>
          <a:lnRef idx="1">
            <a:schemeClr val="accent1"/>
          </a:lnRef>
          <a:fillRef idx="0">
            <a:schemeClr val="accent1"/>
          </a:fillRef>
          <a:effectRef idx="0">
            <a:schemeClr val="accent1"/>
          </a:effectRef>
          <a:fontRef idx="minor">
            <a:schemeClr val="tx1"/>
          </a:fontRef>
        </p:style>
      </p:cxnSp>
      <p:cxnSp>
        <p:nvCxnSpPr>
          <p:cNvPr id="414" name="直線接點 413"/>
          <p:cNvCxnSpPr>
            <a:stCxn id="94" idx="6"/>
            <a:endCxn id="402" idx="2"/>
          </p:cNvCxnSpPr>
          <p:nvPr/>
        </p:nvCxnSpPr>
        <p:spPr>
          <a:xfrm>
            <a:off x="7996560" y="4053709"/>
            <a:ext cx="597303" cy="784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16" name="直線接點 415"/>
          <p:cNvCxnSpPr>
            <a:stCxn id="373" idx="6"/>
            <a:endCxn id="402" idx="2"/>
          </p:cNvCxnSpPr>
          <p:nvPr/>
        </p:nvCxnSpPr>
        <p:spPr>
          <a:xfrm flipV="1">
            <a:off x="7996560" y="4132200"/>
            <a:ext cx="597303" cy="423781"/>
          </a:xfrm>
          <a:prstGeom prst="line">
            <a:avLst/>
          </a:prstGeom>
        </p:spPr>
        <p:style>
          <a:lnRef idx="1">
            <a:schemeClr val="accent1"/>
          </a:lnRef>
          <a:fillRef idx="0">
            <a:schemeClr val="accent1"/>
          </a:fillRef>
          <a:effectRef idx="0">
            <a:schemeClr val="accent1"/>
          </a:effectRef>
          <a:fontRef idx="minor">
            <a:schemeClr val="tx1"/>
          </a:fontRef>
        </p:style>
      </p:cxnSp>
      <p:cxnSp>
        <p:nvCxnSpPr>
          <p:cNvPr id="418" name="直線接點 417"/>
          <p:cNvCxnSpPr>
            <a:stCxn id="401" idx="2"/>
            <a:endCxn id="91" idx="6"/>
          </p:cNvCxnSpPr>
          <p:nvPr/>
        </p:nvCxnSpPr>
        <p:spPr>
          <a:xfrm flipH="1" flipV="1">
            <a:off x="7996560" y="3551438"/>
            <a:ext cx="597303" cy="106332"/>
          </a:xfrm>
          <a:prstGeom prst="line">
            <a:avLst/>
          </a:prstGeom>
        </p:spPr>
        <p:style>
          <a:lnRef idx="1">
            <a:schemeClr val="accent1"/>
          </a:lnRef>
          <a:fillRef idx="0">
            <a:schemeClr val="accent1"/>
          </a:fillRef>
          <a:effectRef idx="0">
            <a:schemeClr val="accent1"/>
          </a:effectRef>
          <a:fontRef idx="minor">
            <a:schemeClr val="tx1"/>
          </a:fontRef>
        </p:style>
      </p:cxnSp>
      <p:cxnSp>
        <p:nvCxnSpPr>
          <p:cNvPr id="420" name="直線接點 419"/>
          <p:cNvCxnSpPr>
            <a:stCxn id="401" idx="2"/>
            <a:endCxn id="94" idx="6"/>
          </p:cNvCxnSpPr>
          <p:nvPr/>
        </p:nvCxnSpPr>
        <p:spPr>
          <a:xfrm flipH="1">
            <a:off x="7996560" y="3657770"/>
            <a:ext cx="597303" cy="395939"/>
          </a:xfrm>
          <a:prstGeom prst="line">
            <a:avLst/>
          </a:prstGeom>
        </p:spPr>
        <p:style>
          <a:lnRef idx="1">
            <a:schemeClr val="accent1"/>
          </a:lnRef>
          <a:fillRef idx="0">
            <a:schemeClr val="accent1"/>
          </a:fillRef>
          <a:effectRef idx="0">
            <a:schemeClr val="accent1"/>
          </a:effectRef>
          <a:fontRef idx="minor">
            <a:schemeClr val="tx1"/>
          </a:fontRef>
        </p:style>
      </p:cxnSp>
      <p:cxnSp>
        <p:nvCxnSpPr>
          <p:cNvPr id="422" name="直線接點 421"/>
          <p:cNvCxnSpPr>
            <a:stCxn id="401" idx="2"/>
            <a:endCxn id="373" idx="6"/>
          </p:cNvCxnSpPr>
          <p:nvPr/>
        </p:nvCxnSpPr>
        <p:spPr>
          <a:xfrm flipH="1">
            <a:off x="7996560" y="3657770"/>
            <a:ext cx="597303" cy="898211"/>
          </a:xfrm>
          <a:prstGeom prst="line">
            <a:avLst/>
          </a:prstGeom>
        </p:spPr>
        <p:style>
          <a:lnRef idx="1">
            <a:schemeClr val="accent1"/>
          </a:lnRef>
          <a:fillRef idx="0">
            <a:schemeClr val="accent1"/>
          </a:fillRef>
          <a:effectRef idx="0">
            <a:schemeClr val="accent1"/>
          </a:effectRef>
          <a:fontRef idx="minor">
            <a:schemeClr val="tx1"/>
          </a:fontRef>
        </p:style>
      </p:cxnSp>
      <p:sp>
        <p:nvSpPr>
          <p:cNvPr id="426" name="左大括弧 425"/>
          <p:cNvSpPr/>
          <p:nvPr/>
        </p:nvSpPr>
        <p:spPr>
          <a:xfrm rot="16200000">
            <a:off x="2968048" y="5405493"/>
            <a:ext cx="268078" cy="1499669"/>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427" name="左大括弧 426"/>
          <p:cNvSpPr/>
          <p:nvPr/>
        </p:nvSpPr>
        <p:spPr>
          <a:xfrm rot="16200000">
            <a:off x="4743954" y="5653267"/>
            <a:ext cx="268078" cy="1044028"/>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428" name="左大括弧 427"/>
          <p:cNvSpPr/>
          <p:nvPr/>
        </p:nvSpPr>
        <p:spPr>
          <a:xfrm rot="16200000">
            <a:off x="5926854" y="5663173"/>
            <a:ext cx="268078" cy="995708"/>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429" name="左大括弧 428"/>
          <p:cNvSpPr/>
          <p:nvPr/>
        </p:nvSpPr>
        <p:spPr>
          <a:xfrm rot="16200000">
            <a:off x="7645835" y="5056537"/>
            <a:ext cx="268078" cy="2225212"/>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453" name="矩形 452"/>
          <p:cNvSpPr/>
          <p:nvPr/>
        </p:nvSpPr>
        <p:spPr>
          <a:xfrm rot="5400000">
            <a:off x="2333218" y="3740008"/>
            <a:ext cx="415498" cy="461665"/>
          </a:xfrm>
          <a:prstGeom prst="rect">
            <a:avLst/>
          </a:prstGeom>
        </p:spPr>
        <p:txBody>
          <a:bodyPr wrap="none">
            <a:spAutoFit/>
          </a:bodyPr>
          <a:lstStyle/>
          <a:p>
            <a:r>
              <a:rPr lang="zh-TW" altLang="en-US" b="1" dirty="0"/>
              <a:t>...</a:t>
            </a:r>
          </a:p>
        </p:txBody>
      </p:sp>
      <p:sp>
        <p:nvSpPr>
          <p:cNvPr id="455" name="矩形 454"/>
          <p:cNvSpPr/>
          <p:nvPr/>
        </p:nvSpPr>
        <p:spPr>
          <a:xfrm>
            <a:off x="5122507" y="2244470"/>
            <a:ext cx="720000" cy="64103"/>
          </a:xfrm>
          <a:prstGeom prst="rect">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6" name="矩形 455"/>
          <p:cNvSpPr/>
          <p:nvPr/>
        </p:nvSpPr>
        <p:spPr>
          <a:xfrm>
            <a:off x="6455111" y="2368238"/>
            <a:ext cx="57137" cy="333534"/>
          </a:xfrm>
          <a:prstGeom prst="rect">
            <a:avLst/>
          </a:prstGeom>
          <a:noFill/>
          <a:ln w="127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57" name="直線單箭頭接點 456"/>
          <p:cNvCxnSpPr>
            <a:endCxn id="456" idx="1"/>
          </p:cNvCxnSpPr>
          <p:nvPr/>
        </p:nvCxnSpPr>
        <p:spPr>
          <a:xfrm>
            <a:off x="5851845" y="2291624"/>
            <a:ext cx="603266" cy="243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2" name="圖片 61"/>
          <p:cNvPicPr>
            <a:picLocks noChangeAspect="1"/>
          </p:cNvPicPr>
          <p:nvPr/>
        </p:nvPicPr>
        <p:blipFill>
          <a:blip r:embed="rId15"/>
          <a:stretch>
            <a:fillRect/>
          </a:stretch>
        </p:blipFill>
        <p:spPr>
          <a:xfrm>
            <a:off x="4775262" y="1501006"/>
            <a:ext cx="337907" cy="367548"/>
          </a:xfrm>
          <a:prstGeom prst="rect">
            <a:avLst/>
          </a:prstGeom>
        </p:spPr>
      </p:pic>
      <p:pic>
        <p:nvPicPr>
          <p:cNvPr id="221" name="圖片 220"/>
          <p:cNvPicPr>
            <a:picLocks noChangeAspect="1"/>
          </p:cNvPicPr>
          <p:nvPr/>
        </p:nvPicPr>
        <p:blipFill>
          <a:blip r:embed="rId15"/>
          <a:stretch>
            <a:fillRect/>
          </a:stretch>
        </p:blipFill>
        <p:spPr>
          <a:xfrm>
            <a:off x="4775262" y="3158709"/>
            <a:ext cx="337907" cy="367548"/>
          </a:xfrm>
          <a:prstGeom prst="rect">
            <a:avLst/>
          </a:prstGeom>
        </p:spPr>
      </p:pic>
      <p:pic>
        <p:nvPicPr>
          <p:cNvPr id="222" name="圖片 221"/>
          <p:cNvPicPr>
            <a:picLocks noChangeAspect="1"/>
          </p:cNvPicPr>
          <p:nvPr/>
        </p:nvPicPr>
        <p:blipFill>
          <a:blip r:embed="rId15"/>
          <a:stretch>
            <a:fillRect/>
          </a:stretch>
        </p:blipFill>
        <p:spPr>
          <a:xfrm>
            <a:off x="4764961" y="4924813"/>
            <a:ext cx="337907" cy="367548"/>
          </a:xfrm>
          <a:prstGeom prst="rect">
            <a:avLst/>
          </a:prstGeom>
        </p:spPr>
      </p:pic>
      <p:sp>
        <p:nvSpPr>
          <p:cNvPr id="37" name="文字方塊 36">
            <a:extLst>
              <a:ext uri="{FF2B5EF4-FFF2-40B4-BE49-F238E27FC236}">
                <a16:creationId xmlns:a16="http://schemas.microsoft.com/office/drawing/2014/main" id="{D650E58C-959F-16DC-C6FA-AD20892B0E0F}"/>
              </a:ext>
            </a:extLst>
          </p:cNvPr>
          <p:cNvSpPr txBox="1"/>
          <p:nvPr/>
        </p:nvSpPr>
        <p:spPr>
          <a:xfrm>
            <a:off x="8792400" y="2521059"/>
            <a:ext cx="405591" cy="2308324"/>
          </a:xfrm>
          <a:prstGeom prst="rect">
            <a:avLst/>
          </a:prstGeom>
          <a:noFill/>
        </p:spPr>
        <p:txBody>
          <a:bodyPr wrap="square">
            <a:spAutoFit/>
          </a:bodyPr>
          <a:lstStyle/>
          <a:p>
            <a:r>
              <a:rPr lang="zh-TW" altLang="en-US" sz="1600"/>
              <a:t>0</a:t>
            </a:r>
          </a:p>
          <a:p>
            <a:endParaRPr lang="en-US" altLang="zh-TW" sz="1600"/>
          </a:p>
          <a:p>
            <a:r>
              <a:rPr lang="zh-TW" altLang="en-US" sz="1600"/>
              <a:t>1</a:t>
            </a:r>
          </a:p>
          <a:p>
            <a:endParaRPr lang="en-US" altLang="zh-TW" sz="1600"/>
          </a:p>
          <a:p>
            <a:r>
              <a:rPr lang="zh-TW" altLang="en-US" sz="1600"/>
              <a:t>2</a:t>
            </a:r>
          </a:p>
          <a:p>
            <a:r>
              <a:rPr lang="zh-TW" altLang="en-US" sz="1600"/>
              <a:t>.</a:t>
            </a:r>
          </a:p>
          <a:p>
            <a:r>
              <a:rPr lang="zh-TW" altLang="en-US" sz="1600"/>
              <a:t>.</a:t>
            </a:r>
          </a:p>
          <a:p>
            <a:r>
              <a:rPr lang="zh-TW" altLang="en-US" sz="1600"/>
              <a:t>.</a:t>
            </a:r>
          </a:p>
          <a:p>
            <a:r>
              <a:rPr lang="zh-TW" altLang="en-US" sz="1600"/>
              <a:t>9</a:t>
            </a:r>
          </a:p>
        </p:txBody>
      </p:sp>
      <p:sp>
        <p:nvSpPr>
          <p:cNvPr id="3" name="頁尾版面配置區 2">
            <a:extLst>
              <a:ext uri="{FF2B5EF4-FFF2-40B4-BE49-F238E27FC236}">
                <a16:creationId xmlns:a16="http://schemas.microsoft.com/office/drawing/2014/main" id="{3A5B6E1B-B343-4FBB-31EF-9EFD70922A2E}"/>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6" name="投影片編號版面配置區 5">
            <a:extLst>
              <a:ext uri="{FF2B5EF4-FFF2-40B4-BE49-F238E27FC236}">
                <a16:creationId xmlns:a16="http://schemas.microsoft.com/office/drawing/2014/main" id="{FB078E85-0905-F726-D418-827F5F1EED15}"/>
              </a:ext>
            </a:extLst>
          </p:cNvPr>
          <p:cNvSpPr>
            <a:spLocks noGrp="1"/>
          </p:cNvSpPr>
          <p:nvPr>
            <p:ph type="sldNum" sz="quarter" idx="12"/>
          </p:nvPr>
        </p:nvSpPr>
        <p:spPr/>
        <p:txBody>
          <a:bodyPr/>
          <a:lstStyle/>
          <a:p>
            <a:pPr>
              <a:defRPr/>
            </a:pPr>
            <a:fld id="{2087E945-3302-46EC-A8AF-D3936530EEE2}" type="slidenum">
              <a:rPr lang="en-US" altLang="zh-TW" smtClean="0"/>
              <a:pPr>
                <a:defRPr/>
              </a:pPr>
              <a:t>4</a:t>
            </a:fld>
            <a:r>
              <a:rPr lang="en-US" altLang="zh-TW"/>
              <a:t>/53</a:t>
            </a:r>
            <a:endParaRPr lang="en-US" altLang="zh-TW" dirty="0"/>
          </a:p>
        </p:txBody>
      </p:sp>
    </p:spTree>
    <p:extLst>
      <p:ext uri="{BB962C8B-B14F-4D97-AF65-F5344CB8AC3E}">
        <p14:creationId xmlns:p14="http://schemas.microsoft.com/office/powerpoint/2010/main" val="278496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5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2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1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6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2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24"/>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2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2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42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1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2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331"/>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324"/>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39"/>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455"/>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45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456"/>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44"/>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327"/>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332"/>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326"/>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140"/>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45"/>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29"/>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334"/>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328"/>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141"/>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46"/>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grpId="0" nodeType="clickEffect">
                                  <p:stCondLst>
                                    <p:cond delay="0"/>
                                  </p:stCondLst>
                                  <p:childTnLst>
                                    <p:set>
                                      <p:cBhvr>
                                        <p:cTn id="136" dur="1" fill="hold">
                                          <p:stCondLst>
                                            <p:cond delay="0"/>
                                          </p:stCondLst>
                                        </p:cTn>
                                        <p:tgtEl>
                                          <p:spTgt spid="428"/>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26"/>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114"/>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116"/>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429"/>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430"/>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47"/>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48"/>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49"/>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50"/>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51"/>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52"/>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53"/>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54"/>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55"/>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56"/>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57"/>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58"/>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74"/>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84"/>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87"/>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91"/>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94"/>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97"/>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99"/>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113"/>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127"/>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128"/>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131"/>
                                        </p:tgtEl>
                                        <p:attrNameLst>
                                          <p:attrName>style.visibility</p:attrName>
                                        </p:attrNameLst>
                                      </p:cBhvr>
                                      <p:to>
                                        <p:strVal val="visible"/>
                                      </p:to>
                                    </p:set>
                                  </p:childTnLst>
                                </p:cTn>
                              </p:par>
                              <p:par>
                                <p:cTn id="195" presetID="1" presetClass="entr" presetSubtype="0" fill="hold" grpId="0" nodeType="withEffect">
                                  <p:stCondLst>
                                    <p:cond delay="0"/>
                                  </p:stCondLst>
                                  <p:childTnLst>
                                    <p:set>
                                      <p:cBhvr>
                                        <p:cTn id="196" dur="1" fill="hold">
                                          <p:stCondLst>
                                            <p:cond delay="0"/>
                                          </p:stCondLst>
                                        </p:cTn>
                                        <p:tgtEl>
                                          <p:spTgt spid="132"/>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133"/>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134"/>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135"/>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136"/>
                                        </p:tgtEl>
                                        <p:attrNameLst>
                                          <p:attrName>style.visibility</p:attrName>
                                        </p:attrNameLst>
                                      </p:cBhvr>
                                      <p:to>
                                        <p:strVal val="visible"/>
                                      </p:to>
                                    </p:set>
                                  </p:childTnLst>
                                </p:cTn>
                              </p:par>
                              <p:par>
                                <p:cTn id="205" presetID="1" presetClass="entr" presetSubtype="0" fill="hold" grpId="0" nodeType="withEffect">
                                  <p:stCondLst>
                                    <p:cond delay="0"/>
                                  </p:stCondLst>
                                  <p:childTnLst>
                                    <p:set>
                                      <p:cBhvr>
                                        <p:cTn id="206" dur="1" fill="hold">
                                          <p:stCondLst>
                                            <p:cond delay="0"/>
                                          </p:stCondLst>
                                        </p:cTn>
                                        <p:tgtEl>
                                          <p:spTgt spid="137"/>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138"/>
                                        </p:tgtEl>
                                        <p:attrNameLst>
                                          <p:attrName>style.visibility</p:attrName>
                                        </p:attrNameLst>
                                      </p:cBhvr>
                                      <p:to>
                                        <p:strVal val="visible"/>
                                      </p:to>
                                    </p:set>
                                  </p:childTnLst>
                                </p:cTn>
                              </p:par>
                              <p:par>
                                <p:cTn id="209" presetID="1" presetClass="entr" presetSubtype="0" fill="hold" nodeType="withEffect">
                                  <p:stCondLst>
                                    <p:cond delay="0"/>
                                  </p:stCondLst>
                                  <p:childTnLst>
                                    <p:set>
                                      <p:cBhvr>
                                        <p:cTn id="210" dur="1" fill="hold">
                                          <p:stCondLst>
                                            <p:cond delay="0"/>
                                          </p:stCondLst>
                                        </p:cTn>
                                        <p:tgtEl>
                                          <p:spTgt spid="7"/>
                                        </p:tgtEl>
                                        <p:attrNameLst>
                                          <p:attrName>style.visibility</p:attrName>
                                        </p:attrNameLst>
                                      </p:cBhvr>
                                      <p:to>
                                        <p:strVal val="visible"/>
                                      </p:to>
                                    </p:set>
                                  </p:childTnLst>
                                </p:cTn>
                              </p:par>
                              <p:par>
                                <p:cTn id="211" presetID="1" presetClass="entr" presetSubtype="0" fill="hold" nodeType="withEffect">
                                  <p:stCondLst>
                                    <p:cond delay="0"/>
                                  </p:stCondLst>
                                  <p:childTnLst>
                                    <p:set>
                                      <p:cBhvr>
                                        <p:cTn id="212" dur="1" fill="hold">
                                          <p:stCondLst>
                                            <p:cond delay="0"/>
                                          </p:stCondLst>
                                        </p:cTn>
                                        <p:tgtEl>
                                          <p:spTgt spid="11"/>
                                        </p:tgtEl>
                                        <p:attrNameLst>
                                          <p:attrName>style.visibility</p:attrName>
                                        </p:attrNameLst>
                                      </p:cBhvr>
                                      <p:to>
                                        <p:strVal val="visible"/>
                                      </p:to>
                                    </p:set>
                                  </p:childTnLst>
                                </p:cTn>
                              </p:par>
                              <p:par>
                                <p:cTn id="213" presetID="1" presetClass="entr" presetSubtype="0" fill="hold" nodeType="withEffect">
                                  <p:stCondLst>
                                    <p:cond delay="0"/>
                                  </p:stCondLst>
                                  <p:childTnLst>
                                    <p:set>
                                      <p:cBhvr>
                                        <p:cTn id="214" dur="1" fill="hold">
                                          <p:stCondLst>
                                            <p:cond delay="0"/>
                                          </p:stCondLst>
                                        </p:cTn>
                                        <p:tgtEl>
                                          <p:spTgt spid="16"/>
                                        </p:tgtEl>
                                        <p:attrNameLst>
                                          <p:attrName>style.visibility</p:attrName>
                                        </p:attrNameLst>
                                      </p:cBhvr>
                                      <p:to>
                                        <p:strVal val="visible"/>
                                      </p:to>
                                    </p:set>
                                  </p:childTnLst>
                                </p:cTn>
                              </p:par>
                              <p:par>
                                <p:cTn id="215" presetID="1" presetClass="entr" presetSubtype="0" fill="hold" nodeType="withEffect">
                                  <p:stCondLst>
                                    <p:cond delay="0"/>
                                  </p:stCondLst>
                                  <p:childTnLst>
                                    <p:set>
                                      <p:cBhvr>
                                        <p:cTn id="216" dur="1" fill="hold">
                                          <p:stCondLst>
                                            <p:cond delay="0"/>
                                          </p:stCondLst>
                                        </p:cTn>
                                        <p:tgtEl>
                                          <p:spTgt spid="19"/>
                                        </p:tgtEl>
                                        <p:attrNameLst>
                                          <p:attrName>style.visibility</p:attrName>
                                        </p:attrNameLst>
                                      </p:cBhvr>
                                      <p:to>
                                        <p:strVal val="visible"/>
                                      </p:to>
                                    </p:set>
                                  </p:childTnLst>
                                </p:cTn>
                              </p:par>
                              <p:par>
                                <p:cTn id="217" presetID="1" presetClass="entr" presetSubtype="0" fill="hold" nodeType="withEffect">
                                  <p:stCondLst>
                                    <p:cond delay="0"/>
                                  </p:stCondLst>
                                  <p:childTnLst>
                                    <p:set>
                                      <p:cBhvr>
                                        <p:cTn id="218" dur="1" fill="hold">
                                          <p:stCondLst>
                                            <p:cond delay="0"/>
                                          </p:stCondLst>
                                        </p:cTn>
                                        <p:tgtEl>
                                          <p:spTgt spid="40"/>
                                        </p:tgtEl>
                                        <p:attrNameLst>
                                          <p:attrName>style.visibility</p:attrName>
                                        </p:attrNameLst>
                                      </p:cBhvr>
                                      <p:to>
                                        <p:strVal val="visible"/>
                                      </p:to>
                                    </p:set>
                                  </p:childTnLst>
                                </p:cTn>
                              </p:par>
                              <p:par>
                                <p:cTn id="219" presetID="1" presetClass="entr" presetSubtype="0" fill="hold" nodeType="withEffect">
                                  <p:stCondLst>
                                    <p:cond delay="0"/>
                                  </p:stCondLst>
                                  <p:childTnLst>
                                    <p:set>
                                      <p:cBhvr>
                                        <p:cTn id="220" dur="1" fill="hold">
                                          <p:stCondLst>
                                            <p:cond delay="0"/>
                                          </p:stCondLst>
                                        </p:cTn>
                                        <p:tgtEl>
                                          <p:spTgt spid="59"/>
                                        </p:tgtEl>
                                        <p:attrNameLst>
                                          <p:attrName>style.visibility</p:attrName>
                                        </p:attrNameLst>
                                      </p:cBhvr>
                                      <p:to>
                                        <p:strVal val="visible"/>
                                      </p:to>
                                    </p:set>
                                  </p:childTnLst>
                                </p:cTn>
                              </p:par>
                              <p:par>
                                <p:cTn id="221" presetID="1" presetClass="entr" presetSubtype="0" fill="hold" nodeType="withEffect">
                                  <p:stCondLst>
                                    <p:cond delay="0"/>
                                  </p:stCondLst>
                                  <p:childTnLst>
                                    <p:set>
                                      <p:cBhvr>
                                        <p:cTn id="222" dur="1" fill="hold">
                                          <p:stCondLst>
                                            <p:cond delay="0"/>
                                          </p:stCondLst>
                                        </p:cTn>
                                        <p:tgtEl>
                                          <p:spTgt spid="61"/>
                                        </p:tgtEl>
                                        <p:attrNameLst>
                                          <p:attrName>style.visibility</p:attrName>
                                        </p:attrNameLst>
                                      </p:cBhvr>
                                      <p:to>
                                        <p:strVal val="visible"/>
                                      </p:to>
                                    </p:set>
                                  </p:childTnLst>
                                </p:cTn>
                              </p:par>
                              <p:par>
                                <p:cTn id="223" presetID="1" presetClass="entr" presetSubtype="0" fill="hold" nodeType="withEffect">
                                  <p:stCondLst>
                                    <p:cond delay="0"/>
                                  </p:stCondLst>
                                  <p:childTnLst>
                                    <p:set>
                                      <p:cBhvr>
                                        <p:cTn id="224" dur="1" fill="hold">
                                          <p:stCondLst>
                                            <p:cond delay="0"/>
                                          </p:stCondLst>
                                        </p:cTn>
                                        <p:tgtEl>
                                          <p:spTgt spid="63"/>
                                        </p:tgtEl>
                                        <p:attrNameLst>
                                          <p:attrName>style.visibility</p:attrName>
                                        </p:attrNameLst>
                                      </p:cBhvr>
                                      <p:to>
                                        <p:strVal val="visible"/>
                                      </p:to>
                                    </p:set>
                                  </p:childTnLst>
                                </p:cTn>
                              </p:par>
                              <p:par>
                                <p:cTn id="225" presetID="1" presetClass="entr" presetSubtype="0" fill="hold" nodeType="withEffect">
                                  <p:stCondLst>
                                    <p:cond delay="0"/>
                                  </p:stCondLst>
                                  <p:childTnLst>
                                    <p:set>
                                      <p:cBhvr>
                                        <p:cTn id="226" dur="1" fill="hold">
                                          <p:stCondLst>
                                            <p:cond delay="0"/>
                                          </p:stCondLst>
                                        </p:cTn>
                                        <p:tgtEl>
                                          <p:spTgt spid="65"/>
                                        </p:tgtEl>
                                        <p:attrNameLst>
                                          <p:attrName>style.visibility</p:attrName>
                                        </p:attrNameLst>
                                      </p:cBhvr>
                                      <p:to>
                                        <p:strVal val="visible"/>
                                      </p:to>
                                    </p:set>
                                  </p:childTnLst>
                                </p:cTn>
                              </p:par>
                              <p:par>
                                <p:cTn id="227" presetID="1" presetClass="entr" presetSubtype="0" fill="hold" nodeType="withEffect">
                                  <p:stCondLst>
                                    <p:cond delay="0"/>
                                  </p:stCondLst>
                                  <p:childTnLst>
                                    <p:set>
                                      <p:cBhvr>
                                        <p:cTn id="228" dur="1" fill="hold">
                                          <p:stCondLst>
                                            <p:cond delay="0"/>
                                          </p:stCondLst>
                                        </p:cTn>
                                        <p:tgtEl>
                                          <p:spTgt spid="68"/>
                                        </p:tgtEl>
                                        <p:attrNameLst>
                                          <p:attrName>style.visibility</p:attrName>
                                        </p:attrNameLst>
                                      </p:cBhvr>
                                      <p:to>
                                        <p:strVal val="visible"/>
                                      </p:to>
                                    </p:set>
                                  </p:childTnLst>
                                </p:cTn>
                              </p:par>
                              <p:par>
                                <p:cTn id="229" presetID="1" presetClass="entr" presetSubtype="0" fill="hold" nodeType="withEffect">
                                  <p:stCondLst>
                                    <p:cond delay="0"/>
                                  </p:stCondLst>
                                  <p:childTnLst>
                                    <p:set>
                                      <p:cBhvr>
                                        <p:cTn id="230" dur="1" fill="hold">
                                          <p:stCondLst>
                                            <p:cond delay="0"/>
                                          </p:stCondLst>
                                        </p:cTn>
                                        <p:tgtEl>
                                          <p:spTgt spid="70"/>
                                        </p:tgtEl>
                                        <p:attrNameLst>
                                          <p:attrName>style.visibility</p:attrName>
                                        </p:attrNameLst>
                                      </p:cBhvr>
                                      <p:to>
                                        <p:strVal val="visible"/>
                                      </p:to>
                                    </p:set>
                                  </p:childTnLst>
                                </p:cTn>
                              </p:par>
                              <p:par>
                                <p:cTn id="231" presetID="1" presetClass="entr" presetSubtype="0" fill="hold" nodeType="withEffect">
                                  <p:stCondLst>
                                    <p:cond delay="0"/>
                                  </p:stCondLst>
                                  <p:childTnLst>
                                    <p:set>
                                      <p:cBhvr>
                                        <p:cTn id="232" dur="1" fill="hold">
                                          <p:stCondLst>
                                            <p:cond delay="0"/>
                                          </p:stCondLst>
                                        </p:cTn>
                                        <p:tgtEl>
                                          <p:spTgt spid="72"/>
                                        </p:tgtEl>
                                        <p:attrNameLst>
                                          <p:attrName>style.visibility</p:attrName>
                                        </p:attrNameLst>
                                      </p:cBhvr>
                                      <p:to>
                                        <p:strVal val="visible"/>
                                      </p:to>
                                    </p:set>
                                  </p:childTnLst>
                                </p:cTn>
                              </p:par>
                              <p:par>
                                <p:cTn id="233" presetID="1" presetClass="entr" presetSubtype="0" fill="hold" nodeType="withEffect">
                                  <p:stCondLst>
                                    <p:cond delay="0"/>
                                  </p:stCondLst>
                                  <p:childTnLst>
                                    <p:set>
                                      <p:cBhvr>
                                        <p:cTn id="234" dur="1" fill="hold">
                                          <p:stCondLst>
                                            <p:cond delay="0"/>
                                          </p:stCondLst>
                                        </p:cTn>
                                        <p:tgtEl>
                                          <p:spTgt spid="77"/>
                                        </p:tgtEl>
                                        <p:attrNameLst>
                                          <p:attrName>style.visibility</p:attrName>
                                        </p:attrNameLst>
                                      </p:cBhvr>
                                      <p:to>
                                        <p:strVal val="visible"/>
                                      </p:to>
                                    </p:set>
                                  </p:childTnLst>
                                </p:cTn>
                              </p:par>
                              <p:par>
                                <p:cTn id="235" presetID="1" presetClass="entr" presetSubtype="0" fill="hold" nodeType="withEffect">
                                  <p:stCondLst>
                                    <p:cond delay="0"/>
                                  </p:stCondLst>
                                  <p:childTnLst>
                                    <p:set>
                                      <p:cBhvr>
                                        <p:cTn id="236" dur="1" fill="hold">
                                          <p:stCondLst>
                                            <p:cond delay="0"/>
                                          </p:stCondLst>
                                        </p:cTn>
                                        <p:tgtEl>
                                          <p:spTgt spid="79"/>
                                        </p:tgtEl>
                                        <p:attrNameLst>
                                          <p:attrName>style.visibility</p:attrName>
                                        </p:attrNameLst>
                                      </p:cBhvr>
                                      <p:to>
                                        <p:strVal val="visible"/>
                                      </p:to>
                                    </p:set>
                                  </p:childTnLst>
                                </p:cTn>
                              </p:par>
                              <p:par>
                                <p:cTn id="237" presetID="1" presetClass="entr" presetSubtype="0" fill="hold" nodeType="withEffect">
                                  <p:stCondLst>
                                    <p:cond delay="0"/>
                                  </p:stCondLst>
                                  <p:childTnLst>
                                    <p:set>
                                      <p:cBhvr>
                                        <p:cTn id="238" dur="1" fill="hold">
                                          <p:stCondLst>
                                            <p:cond delay="0"/>
                                          </p:stCondLst>
                                        </p:cTn>
                                        <p:tgtEl>
                                          <p:spTgt spid="83"/>
                                        </p:tgtEl>
                                        <p:attrNameLst>
                                          <p:attrName>style.visibility</p:attrName>
                                        </p:attrNameLst>
                                      </p:cBhvr>
                                      <p:to>
                                        <p:strVal val="visible"/>
                                      </p:to>
                                    </p:set>
                                  </p:childTnLst>
                                </p:cTn>
                              </p:par>
                              <p:par>
                                <p:cTn id="239" presetID="1" presetClass="entr" presetSubtype="0" fill="hold" nodeType="withEffect">
                                  <p:stCondLst>
                                    <p:cond delay="0"/>
                                  </p:stCondLst>
                                  <p:childTnLst>
                                    <p:set>
                                      <p:cBhvr>
                                        <p:cTn id="240" dur="1" fill="hold">
                                          <p:stCondLst>
                                            <p:cond delay="0"/>
                                          </p:stCondLst>
                                        </p:cTn>
                                        <p:tgtEl>
                                          <p:spTgt spid="89"/>
                                        </p:tgtEl>
                                        <p:attrNameLst>
                                          <p:attrName>style.visibility</p:attrName>
                                        </p:attrNameLst>
                                      </p:cBhvr>
                                      <p:to>
                                        <p:strVal val="visible"/>
                                      </p:to>
                                    </p:set>
                                  </p:childTnLst>
                                </p:cTn>
                              </p:par>
                              <p:par>
                                <p:cTn id="241" presetID="1" presetClass="entr" presetSubtype="0" fill="hold" nodeType="withEffect">
                                  <p:stCondLst>
                                    <p:cond delay="0"/>
                                  </p:stCondLst>
                                  <p:childTnLst>
                                    <p:set>
                                      <p:cBhvr>
                                        <p:cTn id="242" dur="1" fill="hold">
                                          <p:stCondLst>
                                            <p:cond delay="0"/>
                                          </p:stCondLst>
                                        </p:cTn>
                                        <p:tgtEl>
                                          <p:spTgt spid="92"/>
                                        </p:tgtEl>
                                        <p:attrNameLst>
                                          <p:attrName>style.visibility</p:attrName>
                                        </p:attrNameLst>
                                      </p:cBhvr>
                                      <p:to>
                                        <p:strVal val="visible"/>
                                      </p:to>
                                    </p:set>
                                  </p:childTnLst>
                                </p:cTn>
                              </p:par>
                              <p:par>
                                <p:cTn id="243" presetID="1" presetClass="entr" presetSubtype="0" fill="hold" nodeType="withEffect">
                                  <p:stCondLst>
                                    <p:cond delay="0"/>
                                  </p:stCondLst>
                                  <p:childTnLst>
                                    <p:set>
                                      <p:cBhvr>
                                        <p:cTn id="244" dur="1" fill="hold">
                                          <p:stCondLst>
                                            <p:cond delay="0"/>
                                          </p:stCondLst>
                                        </p:cTn>
                                        <p:tgtEl>
                                          <p:spTgt spid="96"/>
                                        </p:tgtEl>
                                        <p:attrNameLst>
                                          <p:attrName>style.visibility</p:attrName>
                                        </p:attrNameLst>
                                      </p:cBhvr>
                                      <p:to>
                                        <p:strVal val="visible"/>
                                      </p:to>
                                    </p:set>
                                  </p:childTnLst>
                                </p:cTn>
                              </p:par>
                              <p:par>
                                <p:cTn id="245" presetID="1" presetClass="entr" presetSubtype="0" fill="hold" nodeType="withEffect">
                                  <p:stCondLst>
                                    <p:cond delay="0"/>
                                  </p:stCondLst>
                                  <p:childTnLst>
                                    <p:set>
                                      <p:cBhvr>
                                        <p:cTn id="246" dur="1" fill="hold">
                                          <p:stCondLst>
                                            <p:cond delay="0"/>
                                          </p:stCondLst>
                                        </p:cTn>
                                        <p:tgtEl>
                                          <p:spTgt spid="101"/>
                                        </p:tgtEl>
                                        <p:attrNameLst>
                                          <p:attrName>style.visibility</p:attrName>
                                        </p:attrNameLst>
                                      </p:cBhvr>
                                      <p:to>
                                        <p:strVal val="visible"/>
                                      </p:to>
                                    </p:set>
                                  </p:childTnLst>
                                </p:cTn>
                              </p:par>
                              <p:par>
                                <p:cTn id="247" presetID="1" presetClass="entr" presetSubtype="0" fill="hold" nodeType="withEffect">
                                  <p:stCondLst>
                                    <p:cond delay="0"/>
                                  </p:stCondLst>
                                  <p:childTnLst>
                                    <p:set>
                                      <p:cBhvr>
                                        <p:cTn id="248" dur="1" fill="hold">
                                          <p:stCondLst>
                                            <p:cond delay="0"/>
                                          </p:stCondLst>
                                        </p:cTn>
                                        <p:tgtEl>
                                          <p:spTgt spid="104"/>
                                        </p:tgtEl>
                                        <p:attrNameLst>
                                          <p:attrName>style.visibility</p:attrName>
                                        </p:attrNameLst>
                                      </p:cBhvr>
                                      <p:to>
                                        <p:strVal val="visible"/>
                                      </p:to>
                                    </p:set>
                                  </p:childTnLst>
                                </p:cTn>
                              </p:par>
                              <p:par>
                                <p:cTn id="249" presetID="1" presetClass="entr" presetSubtype="0" fill="hold" nodeType="withEffect">
                                  <p:stCondLst>
                                    <p:cond delay="0"/>
                                  </p:stCondLst>
                                  <p:childTnLst>
                                    <p:set>
                                      <p:cBhvr>
                                        <p:cTn id="250" dur="1" fill="hold">
                                          <p:stCondLst>
                                            <p:cond delay="0"/>
                                          </p:stCondLst>
                                        </p:cTn>
                                        <p:tgtEl>
                                          <p:spTgt spid="106"/>
                                        </p:tgtEl>
                                        <p:attrNameLst>
                                          <p:attrName>style.visibility</p:attrName>
                                        </p:attrNameLst>
                                      </p:cBhvr>
                                      <p:to>
                                        <p:strVal val="visible"/>
                                      </p:to>
                                    </p:set>
                                  </p:childTnLst>
                                </p:cTn>
                              </p:par>
                              <p:par>
                                <p:cTn id="251" presetID="1" presetClass="entr" presetSubtype="0" fill="hold" nodeType="withEffect">
                                  <p:stCondLst>
                                    <p:cond delay="0"/>
                                  </p:stCondLst>
                                  <p:childTnLst>
                                    <p:set>
                                      <p:cBhvr>
                                        <p:cTn id="252" dur="1" fill="hold">
                                          <p:stCondLst>
                                            <p:cond delay="0"/>
                                          </p:stCondLst>
                                        </p:cTn>
                                        <p:tgtEl>
                                          <p:spTgt spid="122"/>
                                        </p:tgtEl>
                                        <p:attrNameLst>
                                          <p:attrName>style.visibility</p:attrName>
                                        </p:attrNameLst>
                                      </p:cBhvr>
                                      <p:to>
                                        <p:strVal val="visible"/>
                                      </p:to>
                                    </p:set>
                                  </p:childTnLst>
                                </p:cTn>
                              </p:par>
                              <p:par>
                                <p:cTn id="253" presetID="1" presetClass="entr" presetSubtype="0" fill="hold" grpId="0" nodeType="withEffect">
                                  <p:stCondLst>
                                    <p:cond delay="0"/>
                                  </p:stCondLst>
                                  <p:childTnLst>
                                    <p:set>
                                      <p:cBhvr>
                                        <p:cTn id="254" dur="1" fill="hold">
                                          <p:stCondLst>
                                            <p:cond delay="0"/>
                                          </p:stCondLst>
                                        </p:cTn>
                                        <p:tgtEl>
                                          <p:spTgt spid="157"/>
                                        </p:tgtEl>
                                        <p:attrNameLst>
                                          <p:attrName>style.visibility</p:attrName>
                                        </p:attrNameLst>
                                      </p:cBhvr>
                                      <p:to>
                                        <p:strVal val="visible"/>
                                      </p:to>
                                    </p:set>
                                  </p:childTnLst>
                                </p:cTn>
                              </p:par>
                              <p:par>
                                <p:cTn id="255" presetID="1" presetClass="entr" presetSubtype="0" fill="hold" nodeType="withEffect">
                                  <p:stCondLst>
                                    <p:cond delay="0"/>
                                  </p:stCondLst>
                                  <p:childTnLst>
                                    <p:set>
                                      <p:cBhvr>
                                        <p:cTn id="256" dur="1" fill="hold">
                                          <p:stCondLst>
                                            <p:cond delay="0"/>
                                          </p:stCondLst>
                                        </p:cTn>
                                        <p:tgtEl>
                                          <p:spTgt spid="158"/>
                                        </p:tgtEl>
                                        <p:attrNameLst>
                                          <p:attrName>style.visibility</p:attrName>
                                        </p:attrNameLst>
                                      </p:cBhvr>
                                      <p:to>
                                        <p:strVal val="visible"/>
                                      </p:to>
                                    </p:set>
                                  </p:childTnLst>
                                </p:cTn>
                              </p:par>
                              <p:par>
                                <p:cTn id="257" presetID="1" presetClass="entr" presetSubtype="0" fill="hold" nodeType="withEffect">
                                  <p:stCondLst>
                                    <p:cond delay="0"/>
                                  </p:stCondLst>
                                  <p:childTnLst>
                                    <p:set>
                                      <p:cBhvr>
                                        <p:cTn id="258" dur="1" fill="hold">
                                          <p:stCondLst>
                                            <p:cond delay="0"/>
                                          </p:stCondLst>
                                        </p:cTn>
                                        <p:tgtEl>
                                          <p:spTgt spid="159"/>
                                        </p:tgtEl>
                                        <p:attrNameLst>
                                          <p:attrName>style.visibility</p:attrName>
                                        </p:attrNameLst>
                                      </p:cBhvr>
                                      <p:to>
                                        <p:strVal val="visible"/>
                                      </p:to>
                                    </p:set>
                                  </p:childTnLst>
                                </p:cTn>
                              </p:par>
                              <p:par>
                                <p:cTn id="259" presetID="1" presetClass="entr" presetSubtype="0" fill="hold" nodeType="withEffect">
                                  <p:stCondLst>
                                    <p:cond delay="0"/>
                                  </p:stCondLst>
                                  <p:childTnLst>
                                    <p:set>
                                      <p:cBhvr>
                                        <p:cTn id="260" dur="1" fill="hold">
                                          <p:stCondLst>
                                            <p:cond delay="0"/>
                                          </p:stCondLst>
                                        </p:cTn>
                                        <p:tgtEl>
                                          <p:spTgt spid="160"/>
                                        </p:tgtEl>
                                        <p:attrNameLst>
                                          <p:attrName>style.visibility</p:attrName>
                                        </p:attrNameLst>
                                      </p:cBhvr>
                                      <p:to>
                                        <p:strVal val="visible"/>
                                      </p:to>
                                    </p:set>
                                  </p:childTnLst>
                                </p:cTn>
                              </p:par>
                              <p:par>
                                <p:cTn id="261" presetID="1" presetClass="entr" presetSubtype="0" fill="hold" nodeType="withEffect">
                                  <p:stCondLst>
                                    <p:cond delay="0"/>
                                  </p:stCondLst>
                                  <p:childTnLst>
                                    <p:set>
                                      <p:cBhvr>
                                        <p:cTn id="262" dur="1" fill="hold">
                                          <p:stCondLst>
                                            <p:cond delay="0"/>
                                          </p:stCondLst>
                                        </p:cTn>
                                        <p:tgtEl>
                                          <p:spTgt spid="161"/>
                                        </p:tgtEl>
                                        <p:attrNameLst>
                                          <p:attrName>style.visibility</p:attrName>
                                        </p:attrNameLst>
                                      </p:cBhvr>
                                      <p:to>
                                        <p:strVal val="visible"/>
                                      </p:to>
                                    </p:set>
                                  </p:childTnLst>
                                </p:cTn>
                              </p:par>
                              <p:par>
                                <p:cTn id="263" presetID="1" presetClass="entr" presetSubtype="0" fill="hold" nodeType="withEffect">
                                  <p:stCondLst>
                                    <p:cond delay="0"/>
                                  </p:stCondLst>
                                  <p:childTnLst>
                                    <p:set>
                                      <p:cBhvr>
                                        <p:cTn id="264" dur="1" fill="hold">
                                          <p:stCondLst>
                                            <p:cond delay="0"/>
                                          </p:stCondLst>
                                        </p:cTn>
                                        <p:tgtEl>
                                          <p:spTgt spid="162"/>
                                        </p:tgtEl>
                                        <p:attrNameLst>
                                          <p:attrName>style.visibility</p:attrName>
                                        </p:attrNameLst>
                                      </p:cBhvr>
                                      <p:to>
                                        <p:strVal val="visible"/>
                                      </p:to>
                                    </p:set>
                                  </p:childTnLst>
                                </p:cTn>
                              </p:par>
                              <p:par>
                                <p:cTn id="265" presetID="1" presetClass="entr" presetSubtype="0" fill="hold" nodeType="withEffect">
                                  <p:stCondLst>
                                    <p:cond delay="0"/>
                                  </p:stCondLst>
                                  <p:childTnLst>
                                    <p:set>
                                      <p:cBhvr>
                                        <p:cTn id="266" dur="1" fill="hold">
                                          <p:stCondLst>
                                            <p:cond delay="0"/>
                                          </p:stCondLst>
                                        </p:cTn>
                                        <p:tgtEl>
                                          <p:spTgt spid="163"/>
                                        </p:tgtEl>
                                        <p:attrNameLst>
                                          <p:attrName>style.visibility</p:attrName>
                                        </p:attrNameLst>
                                      </p:cBhvr>
                                      <p:to>
                                        <p:strVal val="visible"/>
                                      </p:to>
                                    </p:set>
                                  </p:childTnLst>
                                </p:cTn>
                              </p:par>
                              <p:par>
                                <p:cTn id="267" presetID="1" presetClass="entr" presetSubtype="0" fill="hold" nodeType="withEffect">
                                  <p:stCondLst>
                                    <p:cond delay="0"/>
                                  </p:stCondLst>
                                  <p:childTnLst>
                                    <p:set>
                                      <p:cBhvr>
                                        <p:cTn id="268" dur="1" fill="hold">
                                          <p:stCondLst>
                                            <p:cond delay="0"/>
                                          </p:stCondLst>
                                        </p:cTn>
                                        <p:tgtEl>
                                          <p:spTgt spid="164"/>
                                        </p:tgtEl>
                                        <p:attrNameLst>
                                          <p:attrName>style.visibility</p:attrName>
                                        </p:attrNameLst>
                                      </p:cBhvr>
                                      <p:to>
                                        <p:strVal val="visible"/>
                                      </p:to>
                                    </p:set>
                                  </p:childTnLst>
                                </p:cTn>
                              </p:par>
                              <p:par>
                                <p:cTn id="269" presetID="1" presetClass="entr" presetSubtype="0" fill="hold" nodeType="withEffect">
                                  <p:stCondLst>
                                    <p:cond delay="0"/>
                                  </p:stCondLst>
                                  <p:childTnLst>
                                    <p:set>
                                      <p:cBhvr>
                                        <p:cTn id="270" dur="1" fill="hold">
                                          <p:stCondLst>
                                            <p:cond delay="0"/>
                                          </p:stCondLst>
                                        </p:cTn>
                                        <p:tgtEl>
                                          <p:spTgt spid="165"/>
                                        </p:tgtEl>
                                        <p:attrNameLst>
                                          <p:attrName>style.visibility</p:attrName>
                                        </p:attrNameLst>
                                      </p:cBhvr>
                                      <p:to>
                                        <p:strVal val="visible"/>
                                      </p:to>
                                    </p:set>
                                  </p:childTnLst>
                                </p:cTn>
                              </p:par>
                              <p:par>
                                <p:cTn id="271" presetID="1" presetClass="entr" presetSubtype="0" fill="hold" nodeType="withEffect">
                                  <p:stCondLst>
                                    <p:cond delay="0"/>
                                  </p:stCondLst>
                                  <p:childTnLst>
                                    <p:set>
                                      <p:cBhvr>
                                        <p:cTn id="272" dur="1" fill="hold">
                                          <p:stCondLst>
                                            <p:cond delay="0"/>
                                          </p:stCondLst>
                                        </p:cTn>
                                        <p:tgtEl>
                                          <p:spTgt spid="166"/>
                                        </p:tgtEl>
                                        <p:attrNameLst>
                                          <p:attrName>style.visibility</p:attrName>
                                        </p:attrNameLst>
                                      </p:cBhvr>
                                      <p:to>
                                        <p:strVal val="visible"/>
                                      </p:to>
                                    </p:set>
                                  </p:childTnLst>
                                </p:cTn>
                              </p:par>
                              <p:par>
                                <p:cTn id="273" presetID="1" presetClass="entr" presetSubtype="0" fill="hold" nodeType="withEffect">
                                  <p:stCondLst>
                                    <p:cond delay="0"/>
                                  </p:stCondLst>
                                  <p:childTnLst>
                                    <p:set>
                                      <p:cBhvr>
                                        <p:cTn id="274" dur="1" fill="hold">
                                          <p:stCondLst>
                                            <p:cond delay="0"/>
                                          </p:stCondLst>
                                        </p:cTn>
                                        <p:tgtEl>
                                          <p:spTgt spid="167"/>
                                        </p:tgtEl>
                                        <p:attrNameLst>
                                          <p:attrName>style.visibility</p:attrName>
                                        </p:attrNameLst>
                                      </p:cBhvr>
                                      <p:to>
                                        <p:strVal val="visible"/>
                                      </p:to>
                                    </p:set>
                                  </p:childTnLst>
                                </p:cTn>
                              </p:par>
                              <p:par>
                                <p:cTn id="275" presetID="1" presetClass="entr" presetSubtype="0" fill="hold" nodeType="withEffect">
                                  <p:stCondLst>
                                    <p:cond delay="0"/>
                                  </p:stCondLst>
                                  <p:childTnLst>
                                    <p:set>
                                      <p:cBhvr>
                                        <p:cTn id="276" dur="1" fill="hold">
                                          <p:stCondLst>
                                            <p:cond delay="0"/>
                                          </p:stCondLst>
                                        </p:cTn>
                                        <p:tgtEl>
                                          <p:spTgt spid="168"/>
                                        </p:tgtEl>
                                        <p:attrNameLst>
                                          <p:attrName>style.visibility</p:attrName>
                                        </p:attrNameLst>
                                      </p:cBhvr>
                                      <p:to>
                                        <p:strVal val="visible"/>
                                      </p:to>
                                    </p:set>
                                  </p:childTnLst>
                                </p:cTn>
                              </p:par>
                              <p:par>
                                <p:cTn id="277" presetID="1" presetClass="entr" presetSubtype="0" fill="hold" nodeType="withEffect">
                                  <p:stCondLst>
                                    <p:cond delay="0"/>
                                  </p:stCondLst>
                                  <p:childTnLst>
                                    <p:set>
                                      <p:cBhvr>
                                        <p:cTn id="278" dur="1" fill="hold">
                                          <p:stCondLst>
                                            <p:cond delay="0"/>
                                          </p:stCondLst>
                                        </p:cTn>
                                        <p:tgtEl>
                                          <p:spTgt spid="169"/>
                                        </p:tgtEl>
                                        <p:attrNameLst>
                                          <p:attrName>style.visibility</p:attrName>
                                        </p:attrNameLst>
                                      </p:cBhvr>
                                      <p:to>
                                        <p:strVal val="visible"/>
                                      </p:to>
                                    </p:set>
                                  </p:childTnLst>
                                </p:cTn>
                              </p:par>
                              <p:par>
                                <p:cTn id="279" presetID="1" presetClass="entr" presetSubtype="0" fill="hold" nodeType="withEffect">
                                  <p:stCondLst>
                                    <p:cond delay="0"/>
                                  </p:stCondLst>
                                  <p:childTnLst>
                                    <p:set>
                                      <p:cBhvr>
                                        <p:cTn id="280" dur="1" fill="hold">
                                          <p:stCondLst>
                                            <p:cond delay="0"/>
                                          </p:stCondLst>
                                        </p:cTn>
                                        <p:tgtEl>
                                          <p:spTgt spid="170"/>
                                        </p:tgtEl>
                                        <p:attrNameLst>
                                          <p:attrName>style.visibility</p:attrName>
                                        </p:attrNameLst>
                                      </p:cBhvr>
                                      <p:to>
                                        <p:strVal val="visible"/>
                                      </p:to>
                                    </p:set>
                                  </p:childTnLst>
                                </p:cTn>
                              </p:par>
                              <p:par>
                                <p:cTn id="281" presetID="1" presetClass="entr" presetSubtype="0" fill="hold" nodeType="withEffect">
                                  <p:stCondLst>
                                    <p:cond delay="0"/>
                                  </p:stCondLst>
                                  <p:childTnLst>
                                    <p:set>
                                      <p:cBhvr>
                                        <p:cTn id="282" dur="1" fill="hold">
                                          <p:stCondLst>
                                            <p:cond delay="0"/>
                                          </p:stCondLst>
                                        </p:cTn>
                                        <p:tgtEl>
                                          <p:spTgt spid="171"/>
                                        </p:tgtEl>
                                        <p:attrNameLst>
                                          <p:attrName>style.visibility</p:attrName>
                                        </p:attrNameLst>
                                      </p:cBhvr>
                                      <p:to>
                                        <p:strVal val="visible"/>
                                      </p:to>
                                    </p:set>
                                  </p:childTnLst>
                                </p:cTn>
                              </p:par>
                              <p:par>
                                <p:cTn id="283" presetID="1" presetClass="entr" presetSubtype="0" fill="hold" nodeType="withEffect">
                                  <p:stCondLst>
                                    <p:cond delay="0"/>
                                  </p:stCondLst>
                                  <p:childTnLst>
                                    <p:set>
                                      <p:cBhvr>
                                        <p:cTn id="284" dur="1" fill="hold">
                                          <p:stCondLst>
                                            <p:cond delay="0"/>
                                          </p:stCondLst>
                                        </p:cTn>
                                        <p:tgtEl>
                                          <p:spTgt spid="172"/>
                                        </p:tgtEl>
                                        <p:attrNameLst>
                                          <p:attrName>style.visibility</p:attrName>
                                        </p:attrNameLst>
                                      </p:cBhvr>
                                      <p:to>
                                        <p:strVal val="visible"/>
                                      </p:to>
                                    </p:set>
                                  </p:childTnLst>
                                </p:cTn>
                              </p:par>
                              <p:par>
                                <p:cTn id="285" presetID="1" presetClass="entr" presetSubtype="0" fill="hold" nodeType="withEffect">
                                  <p:stCondLst>
                                    <p:cond delay="0"/>
                                  </p:stCondLst>
                                  <p:childTnLst>
                                    <p:set>
                                      <p:cBhvr>
                                        <p:cTn id="286" dur="1" fill="hold">
                                          <p:stCondLst>
                                            <p:cond delay="0"/>
                                          </p:stCondLst>
                                        </p:cTn>
                                        <p:tgtEl>
                                          <p:spTgt spid="173"/>
                                        </p:tgtEl>
                                        <p:attrNameLst>
                                          <p:attrName>style.visibility</p:attrName>
                                        </p:attrNameLst>
                                      </p:cBhvr>
                                      <p:to>
                                        <p:strVal val="visible"/>
                                      </p:to>
                                    </p:set>
                                  </p:childTnLst>
                                </p:cTn>
                              </p:par>
                              <p:par>
                                <p:cTn id="287" presetID="1" presetClass="entr" presetSubtype="0" fill="hold" nodeType="withEffect">
                                  <p:stCondLst>
                                    <p:cond delay="0"/>
                                  </p:stCondLst>
                                  <p:childTnLst>
                                    <p:set>
                                      <p:cBhvr>
                                        <p:cTn id="288" dur="1" fill="hold">
                                          <p:stCondLst>
                                            <p:cond delay="0"/>
                                          </p:stCondLst>
                                        </p:cTn>
                                        <p:tgtEl>
                                          <p:spTgt spid="174"/>
                                        </p:tgtEl>
                                        <p:attrNameLst>
                                          <p:attrName>style.visibility</p:attrName>
                                        </p:attrNameLst>
                                      </p:cBhvr>
                                      <p:to>
                                        <p:strVal val="visible"/>
                                      </p:to>
                                    </p:set>
                                  </p:childTnLst>
                                </p:cTn>
                              </p:par>
                              <p:par>
                                <p:cTn id="289" presetID="1" presetClass="entr" presetSubtype="0" fill="hold" nodeType="withEffect">
                                  <p:stCondLst>
                                    <p:cond delay="0"/>
                                  </p:stCondLst>
                                  <p:childTnLst>
                                    <p:set>
                                      <p:cBhvr>
                                        <p:cTn id="290" dur="1" fill="hold">
                                          <p:stCondLst>
                                            <p:cond delay="0"/>
                                          </p:stCondLst>
                                        </p:cTn>
                                        <p:tgtEl>
                                          <p:spTgt spid="175"/>
                                        </p:tgtEl>
                                        <p:attrNameLst>
                                          <p:attrName>style.visibility</p:attrName>
                                        </p:attrNameLst>
                                      </p:cBhvr>
                                      <p:to>
                                        <p:strVal val="visible"/>
                                      </p:to>
                                    </p:set>
                                  </p:childTnLst>
                                </p:cTn>
                              </p:par>
                              <p:par>
                                <p:cTn id="291" presetID="1" presetClass="entr" presetSubtype="0" fill="hold" nodeType="withEffect">
                                  <p:stCondLst>
                                    <p:cond delay="0"/>
                                  </p:stCondLst>
                                  <p:childTnLst>
                                    <p:set>
                                      <p:cBhvr>
                                        <p:cTn id="292" dur="1" fill="hold">
                                          <p:stCondLst>
                                            <p:cond delay="0"/>
                                          </p:stCondLst>
                                        </p:cTn>
                                        <p:tgtEl>
                                          <p:spTgt spid="176"/>
                                        </p:tgtEl>
                                        <p:attrNameLst>
                                          <p:attrName>style.visibility</p:attrName>
                                        </p:attrNameLst>
                                      </p:cBhvr>
                                      <p:to>
                                        <p:strVal val="visible"/>
                                      </p:to>
                                    </p:set>
                                  </p:childTnLst>
                                </p:cTn>
                              </p:par>
                              <p:par>
                                <p:cTn id="293" presetID="1" presetClass="entr" presetSubtype="0" fill="hold" nodeType="withEffect">
                                  <p:stCondLst>
                                    <p:cond delay="0"/>
                                  </p:stCondLst>
                                  <p:childTnLst>
                                    <p:set>
                                      <p:cBhvr>
                                        <p:cTn id="294" dur="1" fill="hold">
                                          <p:stCondLst>
                                            <p:cond delay="0"/>
                                          </p:stCondLst>
                                        </p:cTn>
                                        <p:tgtEl>
                                          <p:spTgt spid="177"/>
                                        </p:tgtEl>
                                        <p:attrNameLst>
                                          <p:attrName>style.visibility</p:attrName>
                                        </p:attrNameLst>
                                      </p:cBhvr>
                                      <p:to>
                                        <p:strVal val="visible"/>
                                      </p:to>
                                    </p:set>
                                  </p:childTnLst>
                                </p:cTn>
                              </p:par>
                              <p:par>
                                <p:cTn id="295" presetID="1" presetClass="entr" presetSubtype="0" fill="hold" nodeType="withEffect">
                                  <p:stCondLst>
                                    <p:cond delay="0"/>
                                  </p:stCondLst>
                                  <p:childTnLst>
                                    <p:set>
                                      <p:cBhvr>
                                        <p:cTn id="296" dur="1" fill="hold">
                                          <p:stCondLst>
                                            <p:cond delay="0"/>
                                          </p:stCondLst>
                                        </p:cTn>
                                        <p:tgtEl>
                                          <p:spTgt spid="178"/>
                                        </p:tgtEl>
                                        <p:attrNameLst>
                                          <p:attrName>style.visibility</p:attrName>
                                        </p:attrNameLst>
                                      </p:cBhvr>
                                      <p:to>
                                        <p:strVal val="visible"/>
                                      </p:to>
                                    </p:set>
                                  </p:childTnLst>
                                </p:cTn>
                              </p:par>
                              <p:par>
                                <p:cTn id="297" presetID="1" presetClass="entr" presetSubtype="0" fill="hold" nodeType="withEffect">
                                  <p:stCondLst>
                                    <p:cond delay="0"/>
                                  </p:stCondLst>
                                  <p:childTnLst>
                                    <p:set>
                                      <p:cBhvr>
                                        <p:cTn id="298" dur="1" fill="hold">
                                          <p:stCondLst>
                                            <p:cond delay="0"/>
                                          </p:stCondLst>
                                        </p:cTn>
                                        <p:tgtEl>
                                          <p:spTgt spid="179"/>
                                        </p:tgtEl>
                                        <p:attrNameLst>
                                          <p:attrName>style.visibility</p:attrName>
                                        </p:attrNameLst>
                                      </p:cBhvr>
                                      <p:to>
                                        <p:strVal val="visible"/>
                                      </p:to>
                                    </p:set>
                                  </p:childTnLst>
                                </p:cTn>
                              </p:par>
                              <p:par>
                                <p:cTn id="299" presetID="1" presetClass="entr" presetSubtype="0" fill="hold" grpId="0" nodeType="withEffect">
                                  <p:stCondLst>
                                    <p:cond delay="0"/>
                                  </p:stCondLst>
                                  <p:childTnLst>
                                    <p:set>
                                      <p:cBhvr>
                                        <p:cTn id="300" dur="1" fill="hold">
                                          <p:stCondLst>
                                            <p:cond delay="0"/>
                                          </p:stCondLst>
                                        </p:cTn>
                                        <p:tgtEl>
                                          <p:spTgt spid="249"/>
                                        </p:tgtEl>
                                        <p:attrNameLst>
                                          <p:attrName>style.visibility</p:attrName>
                                        </p:attrNameLst>
                                      </p:cBhvr>
                                      <p:to>
                                        <p:strVal val="visible"/>
                                      </p:to>
                                    </p:set>
                                  </p:childTnLst>
                                </p:cTn>
                              </p:par>
                              <p:par>
                                <p:cTn id="301" presetID="1" presetClass="entr" presetSubtype="0" fill="hold" nodeType="withEffect">
                                  <p:stCondLst>
                                    <p:cond delay="0"/>
                                  </p:stCondLst>
                                  <p:childTnLst>
                                    <p:set>
                                      <p:cBhvr>
                                        <p:cTn id="302" dur="1" fill="hold">
                                          <p:stCondLst>
                                            <p:cond delay="0"/>
                                          </p:stCondLst>
                                        </p:cTn>
                                        <p:tgtEl>
                                          <p:spTgt spid="250"/>
                                        </p:tgtEl>
                                        <p:attrNameLst>
                                          <p:attrName>style.visibility</p:attrName>
                                        </p:attrNameLst>
                                      </p:cBhvr>
                                      <p:to>
                                        <p:strVal val="visible"/>
                                      </p:to>
                                    </p:set>
                                  </p:childTnLst>
                                </p:cTn>
                              </p:par>
                              <p:par>
                                <p:cTn id="303" presetID="1" presetClass="entr" presetSubtype="0" fill="hold" nodeType="withEffect">
                                  <p:stCondLst>
                                    <p:cond delay="0"/>
                                  </p:stCondLst>
                                  <p:childTnLst>
                                    <p:set>
                                      <p:cBhvr>
                                        <p:cTn id="304" dur="1" fill="hold">
                                          <p:stCondLst>
                                            <p:cond delay="0"/>
                                          </p:stCondLst>
                                        </p:cTn>
                                        <p:tgtEl>
                                          <p:spTgt spid="251"/>
                                        </p:tgtEl>
                                        <p:attrNameLst>
                                          <p:attrName>style.visibility</p:attrName>
                                        </p:attrNameLst>
                                      </p:cBhvr>
                                      <p:to>
                                        <p:strVal val="visible"/>
                                      </p:to>
                                    </p:set>
                                  </p:childTnLst>
                                </p:cTn>
                              </p:par>
                              <p:par>
                                <p:cTn id="305" presetID="1" presetClass="entr" presetSubtype="0" fill="hold" nodeType="withEffect">
                                  <p:stCondLst>
                                    <p:cond delay="0"/>
                                  </p:stCondLst>
                                  <p:childTnLst>
                                    <p:set>
                                      <p:cBhvr>
                                        <p:cTn id="306" dur="1" fill="hold">
                                          <p:stCondLst>
                                            <p:cond delay="0"/>
                                          </p:stCondLst>
                                        </p:cTn>
                                        <p:tgtEl>
                                          <p:spTgt spid="252"/>
                                        </p:tgtEl>
                                        <p:attrNameLst>
                                          <p:attrName>style.visibility</p:attrName>
                                        </p:attrNameLst>
                                      </p:cBhvr>
                                      <p:to>
                                        <p:strVal val="visible"/>
                                      </p:to>
                                    </p:set>
                                  </p:childTnLst>
                                </p:cTn>
                              </p:par>
                              <p:par>
                                <p:cTn id="307" presetID="1" presetClass="entr" presetSubtype="0" fill="hold" nodeType="withEffect">
                                  <p:stCondLst>
                                    <p:cond delay="0"/>
                                  </p:stCondLst>
                                  <p:childTnLst>
                                    <p:set>
                                      <p:cBhvr>
                                        <p:cTn id="308" dur="1" fill="hold">
                                          <p:stCondLst>
                                            <p:cond delay="0"/>
                                          </p:stCondLst>
                                        </p:cTn>
                                        <p:tgtEl>
                                          <p:spTgt spid="253"/>
                                        </p:tgtEl>
                                        <p:attrNameLst>
                                          <p:attrName>style.visibility</p:attrName>
                                        </p:attrNameLst>
                                      </p:cBhvr>
                                      <p:to>
                                        <p:strVal val="visible"/>
                                      </p:to>
                                    </p:set>
                                  </p:childTnLst>
                                </p:cTn>
                              </p:par>
                              <p:par>
                                <p:cTn id="309" presetID="1" presetClass="entr" presetSubtype="0" fill="hold" nodeType="withEffect">
                                  <p:stCondLst>
                                    <p:cond delay="0"/>
                                  </p:stCondLst>
                                  <p:childTnLst>
                                    <p:set>
                                      <p:cBhvr>
                                        <p:cTn id="310" dur="1" fill="hold">
                                          <p:stCondLst>
                                            <p:cond delay="0"/>
                                          </p:stCondLst>
                                        </p:cTn>
                                        <p:tgtEl>
                                          <p:spTgt spid="254"/>
                                        </p:tgtEl>
                                        <p:attrNameLst>
                                          <p:attrName>style.visibility</p:attrName>
                                        </p:attrNameLst>
                                      </p:cBhvr>
                                      <p:to>
                                        <p:strVal val="visible"/>
                                      </p:to>
                                    </p:set>
                                  </p:childTnLst>
                                </p:cTn>
                              </p:par>
                              <p:par>
                                <p:cTn id="311" presetID="1" presetClass="entr" presetSubtype="0" fill="hold" nodeType="withEffect">
                                  <p:stCondLst>
                                    <p:cond delay="0"/>
                                  </p:stCondLst>
                                  <p:childTnLst>
                                    <p:set>
                                      <p:cBhvr>
                                        <p:cTn id="312" dur="1" fill="hold">
                                          <p:stCondLst>
                                            <p:cond delay="0"/>
                                          </p:stCondLst>
                                        </p:cTn>
                                        <p:tgtEl>
                                          <p:spTgt spid="255"/>
                                        </p:tgtEl>
                                        <p:attrNameLst>
                                          <p:attrName>style.visibility</p:attrName>
                                        </p:attrNameLst>
                                      </p:cBhvr>
                                      <p:to>
                                        <p:strVal val="visible"/>
                                      </p:to>
                                    </p:set>
                                  </p:childTnLst>
                                </p:cTn>
                              </p:par>
                              <p:par>
                                <p:cTn id="313" presetID="1" presetClass="entr" presetSubtype="0" fill="hold" nodeType="withEffect">
                                  <p:stCondLst>
                                    <p:cond delay="0"/>
                                  </p:stCondLst>
                                  <p:childTnLst>
                                    <p:set>
                                      <p:cBhvr>
                                        <p:cTn id="314" dur="1" fill="hold">
                                          <p:stCondLst>
                                            <p:cond delay="0"/>
                                          </p:stCondLst>
                                        </p:cTn>
                                        <p:tgtEl>
                                          <p:spTgt spid="256"/>
                                        </p:tgtEl>
                                        <p:attrNameLst>
                                          <p:attrName>style.visibility</p:attrName>
                                        </p:attrNameLst>
                                      </p:cBhvr>
                                      <p:to>
                                        <p:strVal val="visible"/>
                                      </p:to>
                                    </p:set>
                                  </p:childTnLst>
                                </p:cTn>
                              </p:par>
                              <p:par>
                                <p:cTn id="315" presetID="1" presetClass="entr" presetSubtype="0" fill="hold" nodeType="withEffect">
                                  <p:stCondLst>
                                    <p:cond delay="0"/>
                                  </p:stCondLst>
                                  <p:childTnLst>
                                    <p:set>
                                      <p:cBhvr>
                                        <p:cTn id="316" dur="1" fill="hold">
                                          <p:stCondLst>
                                            <p:cond delay="0"/>
                                          </p:stCondLst>
                                        </p:cTn>
                                        <p:tgtEl>
                                          <p:spTgt spid="257"/>
                                        </p:tgtEl>
                                        <p:attrNameLst>
                                          <p:attrName>style.visibility</p:attrName>
                                        </p:attrNameLst>
                                      </p:cBhvr>
                                      <p:to>
                                        <p:strVal val="visible"/>
                                      </p:to>
                                    </p:set>
                                  </p:childTnLst>
                                </p:cTn>
                              </p:par>
                              <p:par>
                                <p:cTn id="317" presetID="1" presetClass="entr" presetSubtype="0" fill="hold" nodeType="withEffect">
                                  <p:stCondLst>
                                    <p:cond delay="0"/>
                                  </p:stCondLst>
                                  <p:childTnLst>
                                    <p:set>
                                      <p:cBhvr>
                                        <p:cTn id="318" dur="1" fill="hold">
                                          <p:stCondLst>
                                            <p:cond delay="0"/>
                                          </p:stCondLst>
                                        </p:cTn>
                                        <p:tgtEl>
                                          <p:spTgt spid="258"/>
                                        </p:tgtEl>
                                        <p:attrNameLst>
                                          <p:attrName>style.visibility</p:attrName>
                                        </p:attrNameLst>
                                      </p:cBhvr>
                                      <p:to>
                                        <p:strVal val="visible"/>
                                      </p:to>
                                    </p:set>
                                  </p:childTnLst>
                                </p:cTn>
                              </p:par>
                              <p:par>
                                <p:cTn id="319" presetID="1" presetClass="entr" presetSubtype="0" fill="hold" nodeType="withEffect">
                                  <p:stCondLst>
                                    <p:cond delay="0"/>
                                  </p:stCondLst>
                                  <p:childTnLst>
                                    <p:set>
                                      <p:cBhvr>
                                        <p:cTn id="320" dur="1" fill="hold">
                                          <p:stCondLst>
                                            <p:cond delay="0"/>
                                          </p:stCondLst>
                                        </p:cTn>
                                        <p:tgtEl>
                                          <p:spTgt spid="259"/>
                                        </p:tgtEl>
                                        <p:attrNameLst>
                                          <p:attrName>style.visibility</p:attrName>
                                        </p:attrNameLst>
                                      </p:cBhvr>
                                      <p:to>
                                        <p:strVal val="visible"/>
                                      </p:to>
                                    </p:set>
                                  </p:childTnLst>
                                </p:cTn>
                              </p:par>
                              <p:par>
                                <p:cTn id="321" presetID="1" presetClass="entr" presetSubtype="0" fill="hold" nodeType="withEffect">
                                  <p:stCondLst>
                                    <p:cond delay="0"/>
                                  </p:stCondLst>
                                  <p:childTnLst>
                                    <p:set>
                                      <p:cBhvr>
                                        <p:cTn id="322" dur="1" fill="hold">
                                          <p:stCondLst>
                                            <p:cond delay="0"/>
                                          </p:stCondLst>
                                        </p:cTn>
                                        <p:tgtEl>
                                          <p:spTgt spid="260"/>
                                        </p:tgtEl>
                                        <p:attrNameLst>
                                          <p:attrName>style.visibility</p:attrName>
                                        </p:attrNameLst>
                                      </p:cBhvr>
                                      <p:to>
                                        <p:strVal val="visible"/>
                                      </p:to>
                                    </p:set>
                                  </p:childTnLst>
                                </p:cTn>
                              </p:par>
                              <p:par>
                                <p:cTn id="323" presetID="1" presetClass="entr" presetSubtype="0" fill="hold" nodeType="withEffect">
                                  <p:stCondLst>
                                    <p:cond delay="0"/>
                                  </p:stCondLst>
                                  <p:childTnLst>
                                    <p:set>
                                      <p:cBhvr>
                                        <p:cTn id="324" dur="1" fill="hold">
                                          <p:stCondLst>
                                            <p:cond delay="0"/>
                                          </p:stCondLst>
                                        </p:cTn>
                                        <p:tgtEl>
                                          <p:spTgt spid="261"/>
                                        </p:tgtEl>
                                        <p:attrNameLst>
                                          <p:attrName>style.visibility</p:attrName>
                                        </p:attrNameLst>
                                      </p:cBhvr>
                                      <p:to>
                                        <p:strVal val="visible"/>
                                      </p:to>
                                    </p:set>
                                  </p:childTnLst>
                                </p:cTn>
                              </p:par>
                              <p:par>
                                <p:cTn id="325" presetID="1" presetClass="entr" presetSubtype="0" fill="hold" nodeType="withEffect">
                                  <p:stCondLst>
                                    <p:cond delay="0"/>
                                  </p:stCondLst>
                                  <p:childTnLst>
                                    <p:set>
                                      <p:cBhvr>
                                        <p:cTn id="326" dur="1" fill="hold">
                                          <p:stCondLst>
                                            <p:cond delay="0"/>
                                          </p:stCondLst>
                                        </p:cTn>
                                        <p:tgtEl>
                                          <p:spTgt spid="262"/>
                                        </p:tgtEl>
                                        <p:attrNameLst>
                                          <p:attrName>style.visibility</p:attrName>
                                        </p:attrNameLst>
                                      </p:cBhvr>
                                      <p:to>
                                        <p:strVal val="visible"/>
                                      </p:to>
                                    </p:set>
                                  </p:childTnLst>
                                </p:cTn>
                              </p:par>
                              <p:par>
                                <p:cTn id="327" presetID="1" presetClass="entr" presetSubtype="0" fill="hold" nodeType="withEffect">
                                  <p:stCondLst>
                                    <p:cond delay="0"/>
                                  </p:stCondLst>
                                  <p:childTnLst>
                                    <p:set>
                                      <p:cBhvr>
                                        <p:cTn id="328" dur="1" fill="hold">
                                          <p:stCondLst>
                                            <p:cond delay="0"/>
                                          </p:stCondLst>
                                        </p:cTn>
                                        <p:tgtEl>
                                          <p:spTgt spid="263"/>
                                        </p:tgtEl>
                                        <p:attrNameLst>
                                          <p:attrName>style.visibility</p:attrName>
                                        </p:attrNameLst>
                                      </p:cBhvr>
                                      <p:to>
                                        <p:strVal val="visible"/>
                                      </p:to>
                                    </p:set>
                                  </p:childTnLst>
                                </p:cTn>
                              </p:par>
                              <p:par>
                                <p:cTn id="329" presetID="1" presetClass="entr" presetSubtype="0" fill="hold" nodeType="withEffect">
                                  <p:stCondLst>
                                    <p:cond delay="0"/>
                                  </p:stCondLst>
                                  <p:childTnLst>
                                    <p:set>
                                      <p:cBhvr>
                                        <p:cTn id="330" dur="1" fill="hold">
                                          <p:stCondLst>
                                            <p:cond delay="0"/>
                                          </p:stCondLst>
                                        </p:cTn>
                                        <p:tgtEl>
                                          <p:spTgt spid="264"/>
                                        </p:tgtEl>
                                        <p:attrNameLst>
                                          <p:attrName>style.visibility</p:attrName>
                                        </p:attrNameLst>
                                      </p:cBhvr>
                                      <p:to>
                                        <p:strVal val="visible"/>
                                      </p:to>
                                    </p:set>
                                  </p:childTnLst>
                                </p:cTn>
                              </p:par>
                              <p:par>
                                <p:cTn id="331" presetID="1" presetClass="entr" presetSubtype="0" fill="hold" nodeType="withEffect">
                                  <p:stCondLst>
                                    <p:cond delay="0"/>
                                  </p:stCondLst>
                                  <p:childTnLst>
                                    <p:set>
                                      <p:cBhvr>
                                        <p:cTn id="332" dur="1" fill="hold">
                                          <p:stCondLst>
                                            <p:cond delay="0"/>
                                          </p:stCondLst>
                                        </p:cTn>
                                        <p:tgtEl>
                                          <p:spTgt spid="265"/>
                                        </p:tgtEl>
                                        <p:attrNameLst>
                                          <p:attrName>style.visibility</p:attrName>
                                        </p:attrNameLst>
                                      </p:cBhvr>
                                      <p:to>
                                        <p:strVal val="visible"/>
                                      </p:to>
                                    </p:set>
                                  </p:childTnLst>
                                </p:cTn>
                              </p:par>
                              <p:par>
                                <p:cTn id="333" presetID="1" presetClass="entr" presetSubtype="0" fill="hold" nodeType="withEffect">
                                  <p:stCondLst>
                                    <p:cond delay="0"/>
                                  </p:stCondLst>
                                  <p:childTnLst>
                                    <p:set>
                                      <p:cBhvr>
                                        <p:cTn id="334" dur="1" fill="hold">
                                          <p:stCondLst>
                                            <p:cond delay="0"/>
                                          </p:stCondLst>
                                        </p:cTn>
                                        <p:tgtEl>
                                          <p:spTgt spid="266"/>
                                        </p:tgtEl>
                                        <p:attrNameLst>
                                          <p:attrName>style.visibility</p:attrName>
                                        </p:attrNameLst>
                                      </p:cBhvr>
                                      <p:to>
                                        <p:strVal val="visible"/>
                                      </p:to>
                                    </p:set>
                                  </p:childTnLst>
                                </p:cTn>
                              </p:par>
                              <p:par>
                                <p:cTn id="335" presetID="1" presetClass="entr" presetSubtype="0" fill="hold" nodeType="withEffect">
                                  <p:stCondLst>
                                    <p:cond delay="0"/>
                                  </p:stCondLst>
                                  <p:childTnLst>
                                    <p:set>
                                      <p:cBhvr>
                                        <p:cTn id="336" dur="1" fill="hold">
                                          <p:stCondLst>
                                            <p:cond delay="0"/>
                                          </p:stCondLst>
                                        </p:cTn>
                                        <p:tgtEl>
                                          <p:spTgt spid="267"/>
                                        </p:tgtEl>
                                        <p:attrNameLst>
                                          <p:attrName>style.visibility</p:attrName>
                                        </p:attrNameLst>
                                      </p:cBhvr>
                                      <p:to>
                                        <p:strVal val="visible"/>
                                      </p:to>
                                    </p:set>
                                  </p:childTnLst>
                                </p:cTn>
                              </p:par>
                              <p:par>
                                <p:cTn id="337" presetID="1" presetClass="entr" presetSubtype="0" fill="hold" nodeType="withEffect">
                                  <p:stCondLst>
                                    <p:cond delay="0"/>
                                  </p:stCondLst>
                                  <p:childTnLst>
                                    <p:set>
                                      <p:cBhvr>
                                        <p:cTn id="338" dur="1" fill="hold">
                                          <p:stCondLst>
                                            <p:cond delay="0"/>
                                          </p:stCondLst>
                                        </p:cTn>
                                        <p:tgtEl>
                                          <p:spTgt spid="268"/>
                                        </p:tgtEl>
                                        <p:attrNameLst>
                                          <p:attrName>style.visibility</p:attrName>
                                        </p:attrNameLst>
                                      </p:cBhvr>
                                      <p:to>
                                        <p:strVal val="visible"/>
                                      </p:to>
                                    </p:set>
                                  </p:childTnLst>
                                </p:cTn>
                              </p:par>
                              <p:par>
                                <p:cTn id="339" presetID="1" presetClass="entr" presetSubtype="0" fill="hold" nodeType="withEffect">
                                  <p:stCondLst>
                                    <p:cond delay="0"/>
                                  </p:stCondLst>
                                  <p:childTnLst>
                                    <p:set>
                                      <p:cBhvr>
                                        <p:cTn id="340" dur="1" fill="hold">
                                          <p:stCondLst>
                                            <p:cond delay="0"/>
                                          </p:stCondLst>
                                        </p:cTn>
                                        <p:tgtEl>
                                          <p:spTgt spid="269"/>
                                        </p:tgtEl>
                                        <p:attrNameLst>
                                          <p:attrName>style.visibility</p:attrName>
                                        </p:attrNameLst>
                                      </p:cBhvr>
                                      <p:to>
                                        <p:strVal val="visible"/>
                                      </p:to>
                                    </p:set>
                                  </p:childTnLst>
                                </p:cTn>
                              </p:par>
                              <p:par>
                                <p:cTn id="341" presetID="1" presetClass="entr" presetSubtype="0" fill="hold" nodeType="withEffect">
                                  <p:stCondLst>
                                    <p:cond delay="0"/>
                                  </p:stCondLst>
                                  <p:childTnLst>
                                    <p:set>
                                      <p:cBhvr>
                                        <p:cTn id="342" dur="1" fill="hold">
                                          <p:stCondLst>
                                            <p:cond delay="0"/>
                                          </p:stCondLst>
                                        </p:cTn>
                                        <p:tgtEl>
                                          <p:spTgt spid="270"/>
                                        </p:tgtEl>
                                        <p:attrNameLst>
                                          <p:attrName>style.visibility</p:attrName>
                                        </p:attrNameLst>
                                      </p:cBhvr>
                                      <p:to>
                                        <p:strVal val="visible"/>
                                      </p:to>
                                    </p:set>
                                  </p:childTnLst>
                                </p:cTn>
                              </p:par>
                              <p:par>
                                <p:cTn id="343" presetID="1" presetClass="entr" presetSubtype="0" fill="hold" nodeType="withEffect">
                                  <p:stCondLst>
                                    <p:cond delay="0"/>
                                  </p:stCondLst>
                                  <p:childTnLst>
                                    <p:set>
                                      <p:cBhvr>
                                        <p:cTn id="344" dur="1" fill="hold">
                                          <p:stCondLst>
                                            <p:cond delay="0"/>
                                          </p:stCondLst>
                                        </p:cTn>
                                        <p:tgtEl>
                                          <p:spTgt spid="271"/>
                                        </p:tgtEl>
                                        <p:attrNameLst>
                                          <p:attrName>style.visibility</p:attrName>
                                        </p:attrNameLst>
                                      </p:cBhvr>
                                      <p:to>
                                        <p:strVal val="visible"/>
                                      </p:to>
                                    </p:set>
                                  </p:childTnLst>
                                </p:cTn>
                              </p:par>
                              <p:par>
                                <p:cTn id="345" presetID="1" presetClass="entr" presetSubtype="0" fill="hold" nodeType="withEffect">
                                  <p:stCondLst>
                                    <p:cond delay="0"/>
                                  </p:stCondLst>
                                  <p:childTnLst>
                                    <p:set>
                                      <p:cBhvr>
                                        <p:cTn id="346" dur="1" fill="hold">
                                          <p:stCondLst>
                                            <p:cond delay="0"/>
                                          </p:stCondLst>
                                        </p:cTn>
                                        <p:tgtEl>
                                          <p:spTgt spid="338"/>
                                        </p:tgtEl>
                                        <p:attrNameLst>
                                          <p:attrName>style.visibility</p:attrName>
                                        </p:attrNameLst>
                                      </p:cBhvr>
                                      <p:to>
                                        <p:strVal val="visible"/>
                                      </p:to>
                                    </p:set>
                                  </p:childTnLst>
                                </p:cTn>
                              </p:par>
                              <p:par>
                                <p:cTn id="347" presetID="1" presetClass="entr" presetSubtype="0" fill="hold" nodeType="withEffect">
                                  <p:stCondLst>
                                    <p:cond delay="0"/>
                                  </p:stCondLst>
                                  <p:childTnLst>
                                    <p:set>
                                      <p:cBhvr>
                                        <p:cTn id="348" dur="1" fill="hold">
                                          <p:stCondLst>
                                            <p:cond delay="0"/>
                                          </p:stCondLst>
                                        </p:cTn>
                                        <p:tgtEl>
                                          <p:spTgt spid="343"/>
                                        </p:tgtEl>
                                        <p:attrNameLst>
                                          <p:attrName>style.visibility</p:attrName>
                                        </p:attrNameLst>
                                      </p:cBhvr>
                                      <p:to>
                                        <p:strVal val="visible"/>
                                      </p:to>
                                    </p:set>
                                  </p:childTnLst>
                                </p:cTn>
                              </p:par>
                              <p:par>
                                <p:cTn id="349" presetID="1" presetClass="entr" presetSubtype="0" fill="hold" nodeType="withEffect">
                                  <p:stCondLst>
                                    <p:cond delay="0"/>
                                  </p:stCondLst>
                                  <p:childTnLst>
                                    <p:set>
                                      <p:cBhvr>
                                        <p:cTn id="350" dur="1" fill="hold">
                                          <p:stCondLst>
                                            <p:cond delay="0"/>
                                          </p:stCondLst>
                                        </p:cTn>
                                        <p:tgtEl>
                                          <p:spTgt spid="347"/>
                                        </p:tgtEl>
                                        <p:attrNameLst>
                                          <p:attrName>style.visibility</p:attrName>
                                        </p:attrNameLst>
                                      </p:cBhvr>
                                      <p:to>
                                        <p:strVal val="visible"/>
                                      </p:to>
                                    </p:set>
                                  </p:childTnLst>
                                </p:cTn>
                              </p:par>
                              <p:par>
                                <p:cTn id="351" presetID="1" presetClass="entr" presetSubtype="0" fill="hold" nodeType="withEffect">
                                  <p:stCondLst>
                                    <p:cond delay="0"/>
                                  </p:stCondLst>
                                  <p:childTnLst>
                                    <p:set>
                                      <p:cBhvr>
                                        <p:cTn id="352" dur="1" fill="hold">
                                          <p:stCondLst>
                                            <p:cond delay="0"/>
                                          </p:stCondLst>
                                        </p:cTn>
                                        <p:tgtEl>
                                          <p:spTgt spid="349"/>
                                        </p:tgtEl>
                                        <p:attrNameLst>
                                          <p:attrName>style.visibility</p:attrName>
                                        </p:attrNameLst>
                                      </p:cBhvr>
                                      <p:to>
                                        <p:strVal val="visible"/>
                                      </p:to>
                                    </p:set>
                                  </p:childTnLst>
                                </p:cTn>
                              </p:par>
                              <p:par>
                                <p:cTn id="353" presetID="1" presetClass="entr" presetSubtype="0" fill="hold" nodeType="withEffect">
                                  <p:stCondLst>
                                    <p:cond delay="0"/>
                                  </p:stCondLst>
                                  <p:childTnLst>
                                    <p:set>
                                      <p:cBhvr>
                                        <p:cTn id="354" dur="1" fill="hold">
                                          <p:stCondLst>
                                            <p:cond delay="0"/>
                                          </p:stCondLst>
                                        </p:cTn>
                                        <p:tgtEl>
                                          <p:spTgt spid="351"/>
                                        </p:tgtEl>
                                        <p:attrNameLst>
                                          <p:attrName>style.visibility</p:attrName>
                                        </p:attrNameLst>
                                      </p:cBhvr>
                                      <p:to>
                                        <p:strVal val="visible"/>
                                      </p:to>
                                    </p:set>
                                  </p:childTnLst>
                                </p:cTn>
                              </p:par>
                              <p:par>
                                <p:cTn id="355" presetID="1" presetClass="entr" presetSubtype="0" fill="hold" nodeType="withEffect">
                                  <p:stCondLst>
                                    <p:cond delay="0"/>
                                  </p:stCondLst>
                                  <p:childTnLst>
                                    <p:set>
                                      <p:cBhvr>
                                        <p:cTn id="356" dur="1" fill="hold">
                                          <p:stCondLst>
                                            <p:cond delay="0"/>
                                          </p:stCondLst>
                                        </p:cTn>
                                        <p:tgtEl>
                                          <p:spTgt spid="353"/>
                                        </p:tgtEl>
                                        <p:attrNameLst>
                                          <p:attrName>style.visibility</p:attrName>
                                        </p:attrNameLst>
                                      </p:cBhvr>
                                      <p:to>
                                        <p:strVal val="visible"/>
                                      </p:to>
                                    </p:set>
                                  </p:childTnLst>
                                </p:cTn>
                              </p:par>
                              <p:par>
                                <p:cTn id="357" presetID="1" presetClass="entr" presetSubtype="0" fill="hold" nodeType="withEffect">
                                  <p:stCondLst>
                                    <p:cond delay="0"/>
                                  </p:stCondLst>
                                  <p:childTnLst>
                                    <p:set>
                                      <p:cBhvr>
                                        <p:cTn id="358" dur="1" fill="hold">
                                          <p:stCondLst>
                                            <p:cond delay="0"/>
                                          </p:stCondLst>
                                        </p:cTn>
                                        <p:tgtEl>
                                          <p:spTgt spid="359"/>
                                        </p:tgtEl>
                                        <p:attrNameLst>
                                          <p:attrName>style.visibility</p:attrName>
                                        </p:attrNameLst>
                                      </p:cBhvr>
                                      <p:to>
                                        <p:strVal val="visible"/>
                                      </p:to>
                                    </p:set>
                                  </p:childTnLst>
                                </p:cTn>
                              </p:par>
                              <p:par>
                                <p:cTn id="359" presetID="1" presetClass="entr" presetSubtype="0" fill="hold" nodeType="withEffect">
                                  <p:stCondLst>
                                    <p:cond delay="0"/>
                                  </p:stCondLst>
                                  <p:childTnLst>
                                    <p:set>
                                      <p:cBhvr>
                                        <p:cTn id="360" dur="1" fill="hold">
                                          <p:stCondLst>
                                            <p:cond delay="0"/>
                                          </p:stCondLst>
                                        </p:cTn>
                                        <p:tgtEl>
                                          <p:spTgt spid="361"/>
                                        </p:tgtEl>
                                        <p:attrNameLst>
                                          <p:attrName>style.visibility</p:attrName>
                                        </p:attrNameLst>
                                      </p:cBhvr>
                                      <p:to>
                                        <p:strVal val="visible"/>
                                      </p:to>
                                    </p:set>
                                  </p:childTnLst>
                                </p:cTn>
                              </p:par>
                              <p:par>
                                <p:cTn id="361" presetID="1" presetClass="entr" presetSubtype="0" fill="hold" nodeType="withEffect">
                                  <p:stCondLst>
                                    <p:cond delay="0"/>
                                  </p:stCondLst>
                                  <p:childTnLst>
                                    <p:set>
                                      <p:cBhvr>
                                        <p:cTn id="362" dur="1" fill="hold">
                                          <p:stCondLst>
                                            <p:cond delay="0"/>
                                          </p:stCondLst>
                                        </p:cTn>
                                        <p:tgtEl>
                                          <p:spTgt spid="366"/>
                                        </p:tgtEl>
                                        <p:attrNameLst>
                                          <p:attrName>style.visibility</p:attrName>
                                        </p:attrNameLst>
                                      </p:cBhvr>
                                      <p:to>
                                        <p:strVal val="visible"/>
                                      </p:to>
                                    </p:set>
                                  </p:childTnLst>
                                </p:cTn>
                              </p:par>
                              <p:par>
                                <p:cTn id="363" presetID="1" presetClass="entr" presetSubtype="0" fill="hold" nodeType="withEffect">
                                  <p:stCondLst>
                                    <p:cond delay="0"/>
                                  </p:stCondLst>
                                  <p:childTnLst>
                                    <p:set>
                                      <p:cBhvr>
                                        <p:cTn id="364" dur="1" fill="hold">
                                          <p:stCondLst>
                                            <p:cond delay="0"/>
                                          </p:stCondLst>
                                        </p:cTn>
                                        <p:tgtEl>
                                          <p:spTgt spid="368"/>
                                        </p:tgtEl>
                                        <p:attrNameLst>
                                          <p:attrName>style.visibility</p:attrName>
                                        </p:attrNameLst>
                                      </p:cBhvr>
                                      <p:to>
                                        <p:strVal val="visible"/>
                                      </p:to>
                                    </p:set>
                                  </p:childTnLst>
                                </p:cTn>
                              </p:par>
                              <p:par>
                                <p:cTn id="365" presetID="1" presetClass="entr" presetSubtype="0" fill="hold" nodeType="withEffect">
                                  <p:stCondLst>
                                    <p:cond delay="0"/>
                                  </p:stCondLst>
                                  <p:childTnLst>
                                    <p:set>
                                      <p:cBhvr>
                                        <p:cTn id="366" dur="1" fill="hold">
                                          <p:stCondLst>
                                            <p:cond delay="0"/>
                                          </p:stCondLst>
                                        </p:cTn>
                                        <p:tgtEl>
                                          <p:spTgt spid="370"/>
                                        </p:tgtEl>
                                        <p:attrNameLst>
                                          <p:attrName>style.visibility</p:attrName>
                                        </p:attrNameLst>
                                      </p:cBhvr>
                                      <p:to>
                                        <p:strVal val="visible"/>
                                      </p:to>
                                    </p:set>
                                  </p:childTnLst>
                                </p:cTn>
                              </p:par>
                              <p:par>
                                <p:cTn id="367" presetID="1" presetClass="entr" presetSubtype="0" fill="hold" nodeType="withEffect">
                                  <p:stCondLst>
                                    <p:cond delay="0"/>
                                  </p:stCondLst>
                                  <p:childTnLst>
                                    <p:set>
                                      <p:cBhvr>
                                        <p:cTn id="368" dur="1" fill="hold">
                                          <p:stCondLst>
                                            <p:cond delay="0"/>
                                          </p:stCondLst>
                                        </p:cTn>
                                        <p:tgtEl>
                                          <p:spTgt spid="372"/>
                                        </p:tgtEl>
                                        <p:attrNameLst>
                                          <p:attrName>style.visibility</p:attrName>
                                        </p:attrNameLst>
                                      </p:cBhvr>
                                      <p:to>
                                        <p:strVal val="visible"/>
                                      </p:to>
                                    </p:set>
                                  </p:childTnLst>
                                </p:cTn>
                              </p:par>
                              <p:par>
                                <p:cTn id="369" presetID="1" presetClass="entr" presetSubtype="0" fill="hold" grpId="0" nodeType="withEffect">
                                  <p:stCondLst>
                                    <p:cond delay="0"/>
                                  </p:stCondLst>
                                  <p:childTnLst>
                                    <p:set>
                                      <p:cBhvr>
                                        <p:cTn id="370" dur="1" fill="hold">
                                          <p:stCondLst>
                                            <p:cond delay="0"/>
                                          </p:stCondLst>
                                        </p:cTn>
                                        <p:tgtEl>
                                          <p:spTgt spid="373"/>
                                        </p:tgtEl>
                                        <p:attrNameLst>
                                          <p:attrName>style.visibility</p:attrName>
                                        </p:attrNameLst>
                                      </p:cBhvr>
                                      <p:to>
                                        <p:strVal val="visible"/>
                                      </p:to>
                                    </p:set>
                                  </p:childTnLst>
                                </p:cTn>
                              </p:par>
                              <p:par>
                                <p:cTn id="371" presetID="1" presetClass="entr" presetSubtype="0" fill="hold" nodeType="withEffect">
                                  <p:stCondLst>
                                    <p:cond delay="0"/>
                                  </p:stCondLst>
                                  <p:childTnLst>
                                    <p:set>
                                      <p:cBhvr>
                                        <p:cTn id="372" dur="1" fill="hold">
                                          <p:stCondLst>
                                            <p:cond delay="0"/>
                                          </p:stCondLst>
                                        </p:cTn>
                                        <p:tgtEl>
                                          <p:spTgt spid="375"/>
                                        </p:tgtEl>
                                        <p:attrNameLst>
                                          <p:attrName>style.visibility</p:attrName>
                                        </p:attrNameLst>
                                      </p:cBhvr>
                                      <p:to>
                                        <p:strVal val="visible"/>
                                      </p:to>
                                    </p:set>
                                  </p:childTnLst>
                                </p:cTn>
                              </p:par>
                              <p:par>
                                <p:cTn id="373" presetID="1" presetClass="entr" presetSubtype="0" fill="hold" nodeType="withEffect">
                                  <p:stCondLst>
                                    <p:cond delay="0"/>
                                  </p:stCondLst>
                                  <p:childTnLst>
                                    <p:set>
                                      <p:cBhvr>
                                        <p:cTn id="374" dur="1" fill="hold">
                                          <p:stCondLst>
                                            <p:cond delay="0"/>
                                          </p:stCondLst>
                                        </p:cTn>
                                        <p:tgtEl>
                                          <p:spTgt spid="377"/>
                                        </p:tgtEl>
                                        <p:attrNameLst>
                                          <p:attrName>style.visibility</p:attrName>
                                        </p:attrNameLst>
                                      </p:cBhvr>
                                      <p:to>
                                        <p:strVal val="visible"/>
                                      </p:to>
                                    </p:set>
                                  </p:childTnLst>
                                </p:cTn>
                              </p:par>
                              <p:par>
                                <p:cTn id="375" presetID="1" presetClass="entr" presetSubtype="0" fill="hold" nodeType="withEffect">
                                  <p:stCondLst>
                                    <p:cond delay="0"/>
                                  </p:stCondLst>
                                  <p:childTnLst>
                                    <p:set>
                                      <p:cBhvr>
                                        <p:cTn id="376" dur="1" fill="hold">
                                          <p:stCondLst>
                                            <p:cond delay="0"/>
                                          </p:stCondLst>
                                        </p:cTn>
                                        <p:tgtEl>
                                          <p:spTgt spid="379"/>
                                        </p:tgtEl>
                                        <p:attrNameLst>
                                          <p:attrName>style.visibility</p:attrName>
                                        </p:attrNameLst>
                                      </p:cBhvr>
                                      <p:to>
                                        <p:strVal val="visible"/>
                                      </p:to>
                                    </p:set>
                                  </p:childTnLst>
                                </p:cTn>
                              </p:par>
                              <p:par>
                                <p:cTn id="377" presetID="1" presetClass="entr" presetSubtype="0" fill="hold" nodeType="withEffect">
                                  <p:stCondLst>
                                    <p:cond delay="0"/>
                                  </p:stCondLst>
                                  <p:childTnLst>
                                    <p:set>
                                      <p:cBhvr>
                                        <p:cTn id="378" dur="1" fill="hold">
                                          <p:stCondLst>
                                            <p:cond delay="0"/>
                                          </p:stCondLst>
                                        </p:cTn>
                                        <p:tgtEl>
                                          <p:spTgt spid="381"/>
                                        </p:tgtEl>
                                        <p:attrNameLst>
                                          <p:attrName>style.visibility</p:attrName>
                                        </p:attrNameLst>
                                      </p:cBhvr>
                                      <p:to>
                                        <p:strVal val="visible"/>
                                      </p:to>
                                    </p:set>
                                  </p:childTnLst>
                                </p:cTn>
                              </p:par>
                              <p:par>
                                <p:cTn id="379" presetID="1" presetClass="entr" presetSubtype="0" fill="hold" nodeType="withEffect">
                                  <p:stCondLst>
                                    <p:cond delay="0"/>
                                  </p:stCondLst>
                                  <p:childTnLst>
                                    <p:set>
                                      <p:cBhvr>
                                        <p:cTn id="380" dur="1" fill="hold">
                                          <p:stCondLst>
                                            <p:cond delay="0"/>
                                          </p:stCondLst>
                                        </p:cTn>
                                        <p:tgtEl>
                                          <p:spTgt spid="383"/>
                                        </p:tgtEl>
                                        <p:attrNameLst>
                                          <p:attrName>style.visibility</p:attrName>
                                        </p:attrNameLst>
                                      </p:cBhvr>
                                      <p:to>
                                        <p:strVal val="visible"/>
                                      </p:to>
                                    </p:set>
                                  </p:childTnLst>
                                </p:cTn>
                              </p:par>
                              <p:par>
                                <p:cTn id="381" presetID="1" presetClass="entr" presetSubtype="0" fill="hold" nodeType="withEffect">
                                  <p:stCondLst>
                                    <p:cond delay="0"/>
                                  </p:stCondLst>
                                  <p:childTnLst>
                                    <p:set>
                                      <p:cBhvr>
                                        <p:cTn id="382" dur="1" fill="hold">
                                          <p:stCondLst>
                                            <p:cond delay="0"/>
                                          </p:stCondLst>
                                        </p:cTn>
                                        <p:tgtEl>
                                          <p:spTgt spid="385"/>
                                        </p:tgtEl>
                                        <p:attrNameLst>
                                          <p:attrName>style.visibility</p:attrName>
                                        </p:attrNameLst>
                                      </p:cBhvr>
                                      <p:to>
                                        <p:strVal val="visible"/>
                                      </p:to>
                                    </p:set>
                                  </p:childTnLst>
                                </p:cTn>
                              </p:par>
                              <p:par>
                                <p:cTn id="383" presetID="1" presetClass="entr" presetSubtype="0" fill="hold" nodeType="withEffect">
                                  <p:stCondLst>
                                    <p:cond delay="0"/>
                                  </p:stCondLst>
                                  <p:childTnLst>
                                    <p:set>
                                      <p:cBhvr>
                                        <p:cTn id="384" dur="1" fill="hold">
                                          <p:stCondLst>
                                            <p:cond delay="0"/>
                                          </p:stCondLst>
                                        </p:cTn>
                                        <p:tgtEl>
                                          <p:spTgt spid="387"/>
                                        </p:tgtEl>
                                        <p:attrNameLst>
                                          <p:attrName>style.visibility</p:attrName>
                                        </p:attrNameLst>
                                      </p:cBhvr>
                                      <p:to>
                                        <p:strVal val="visible"/>
                                      </p:to>
                                    </p:set>
                                  </p:childTnLst>
                                </p:cTn>
                              </p:par>
                              <p:par>
                                <p:cTn id="385" presetID="1" presetClass="entr" presetSubtype="0" fill="hold" nodeType="withEffect">
                                  <p:stCondLst>
                                    <p:cond delay="0"/>
                                  </p:stCondLst>
                                  <p:childTnLst>
                                    <p:set>
                                      <p:cBhvr>
                                        <p:cTn id="386" dur="1" fill="hold">
                                          <p:stCondLst>
                                            <p:cond delay="0"/>
                                          </p:stCondLst>
                                        </p:cTn>
                                        <p:tgtEl>
                                          <p:spTgt spid="390"/>
                                        </p:tgtEl>
                                        <p:attrNameLst>
                                          <p:attrName>style.visibility</p:attrName>
                                        </p:attrNameLst>
                                      </p:cBhvr>
                                      <p:to>
                                        <p:strVal val="visible"/>
                                      </p:to>
                                    </p:set>
                                  </p:childTnLst>
                                </p:cTn>
                              </p:par>
                              <p:par>
                                <p:cTn id="387" presetID="1" presetClass="entr" presetSubtype="0" fill="hold" nodeType="withEffect">
                                  <p:stCondLst>
                                    <p:cond delay="0"/>
                                  </p:stCondLst>
                                  <p:childTnLst>
                                    <p:set>
                                      <p:cBhvr>
                                        <p:cTn id="388" dur="1" fill="hold">
                                          <p:stCondLst>
                                            <p:cond delay="0"/>
                                          </p:stCondLst>
                                        </p:cTn>
                                        <p:tgtEl>
                                          <p:spTgt spid="392"/>
                                        </p:tgtEl>
                                        <p:attrNameLst>
                                          <p:attrName>style.visibility</p:attrName>
                                        </p:attrNameLst>
                                      </p:cBhvr>
                                      <p:to>
                                        <p:strVal val="visible"/>
                                      </p:to>
                                    </p:set>
                                  </p:childTnLst>
                                </p:cTn>
                              </p:par>
                              <p:par>
                                <p:cTn id="389" presetID="1" presetClass="entr" presetSubtype="0" fill="hold" nodeType="withEffect">
                                  <p:stCondLst>
                                    <p:cond delay="0"/>
                                  </p:stCondLst>
                                  <p:childTnLst>
                                    <p:set>
                                      <p:cBhvr>
                                        <p:cTn id="390" dur="1" fill="hold">
                                          <p:stCondLst>
                                            <p:cond delay="0"/>
                                          </p:stCondLst>
                                        </p:cTn>
                                        <p:tgtEl>
                                          <p:spTgt spid="394"/>
                                        </p:tgtEl>
                                        <p:attrNameLst>
                                          <p:attrName>style.visibility</p:attrName>
                                        </p:attrNameLst>
                                      </p:cBhvr>
                                      <p:to>
                                        <p:strVal val="visible"/>
                                      </p:to>
                                    </p:set>
                                  </p:childTnLst>
                                </p:cTn>
                              </p:par>
                              <p:par>
                                <p:cTn id="391" presetID="1" presetClass="entr" presetSubtype="0" fill="hold" nodeType="withEffect">
                                  <p:stCondLst>
                                    <p:cond delay="0"/>
                                  </p:stCondLst>
                                  <p:childTnLst>
                                    <p:set>
                                      <p:cBhvr>
                                        <p:cTn id="392" dur="1" fill="hold">
                                          <p:stCondLst>
                                            <p:cond delay="0"/>
                                          </p:stCondLst>
                                        </p:cTn>
                                        <p:tgtEl>
                                          <p:spTgt spid="396"/>
                                        </p:tgtEl>
                                        <p:attrNameLst>
                                          <p:attrName>style.visibility</p:attrName>
                                        </p:attrNameLst>
                                      </p:cBhvr>
                                      <p:to>
                                        <p:strVal val="visible"/>
                                      </p:to>
                                    </p:set>
                                  </p:childTnLst>
                                </p:cTn>
                              </p:par>
                              <p:par>
                                <p:cTn id="393" presetID="1" presetClass="entr" presetSubtype="0" fill="hold" nodeType="withEffect">
                                  <p:stCondLst>
                                    <p:cond delay="0"/>
                                  </p:stCondLst>
                                  <p:childTnLst>
                                    <p:set>
                                      <p:cBhvr>
                                        <p:cTn id="394" dur="1" fill="hold">
                                          <p:stCondLst>
                                            <p:cond delay="0"/>
                                          </p:stCondLst>
                                        </p:cTn>
                                        <p:tgtEl>
                                          <p:spTgt spid="398"/>
                                        </p:tgtEl>
                                        <p:attrNameLst>
                                          <p:attrName>style.visibility</p:attrName>
                                        </p:attrNameLst>
                                      </p:cBhvr>
                                      <p:to>
                                        <p:strVal val="visible"/>
                                      </p:to>
                                    </p:set>
                                  </p:childTnLst>
                                </p:cTn>
                              </p:par>
                              <p:par>
                                <p:cTn id="395" presetID="1" presetClass="entr" presetSubtype="0" fill="hold" nodeType="withEffect">
                                  <p:stCondLst>
                                    <p:cond delay="0"/>
                                  </p:stCondLst>
                                  <p:childTnLst>
                                    <p:set>
                                      <p:cBhvr>
                                        <p:cTn id="396" dur="1" fill="hold">
                                          <p:stCondLst>
                                            <p:cond delay="0"/>
                                          </p:stCondLst>
                                        </p:cTn>
                                        <p:tgtEl>
                                          <p:spTgt spid="400"/>
                                        </p:tgtEl>
                                        <p:attrNameLst>
                                          <p:attrName>style.visibility</p:attrName>
                                        </p:attrNameLst>
                                      </p:cBhvr>
                                      <p:to>
                                        <p:strVal val="visible"/>
                                      </p:to>
                                    </p:set>
                                  </p:childTnLst>
                                </p:cTn>
                              </p:par>
                              <p:par>
                                <p:cTn id="397" presetID="1" presetClass="entr" presetSubtype="0" fill="hold" grpId="0" nodeType="withEffect">
                                  <p:stCondLst>
                                    <p:cond delay="0"/>
                                  </p:stCondLst>
                                  <p:childTnLst>
                                    <p:set>
                                      <p:cBhvr>
                                        <p:cTn id="398" dur="1" fill="hold">
                                          <p:stCondLst>
                                            <p:cond delay="0"/>
                                          </p:stCondLst>
                                        </p:cTn>
                                        <p:tgtEl>
                                          <p:spTgt spid="401"/>
                                        </p:tgtEl>
                                        <p:attrNameLst>
                                          <p:attrName>style.visibility</p:attrName>
                                        </p:attrNameLst>
                                      </p:cBhvr>
                                      <p:to>
                                        <p:strVal val="visible"/>
                                      </p:to>
                                    </p:set>
                                  </p:childTnLst>
                                </p:cTn>
                              </p:par>
                              <p:par>
                                <p:cTn id="399" presetID="1" presetClass="entr" presetSubtype="0" fill="hold" grpId="0" nodeType="withEffect">
                                  <p:stCondLst>
                                    <p:cond delay="0"/>
                                  </p:stCondLst>
                                  <p:childTnLst>
                                    <p:set>
                                      <p:cBhvr>
                                        <p:cTn id="400" dur="1" fill="hold">
                                          <p:stCondLst>
                                            <p:cond delay="0"/>
                                          </p:stCondLst>
                                        </p:cTn>
                                        <p:tgtEl>
                                          <p:spTgt spid="402"/>
                                        </p:tgtEl>
                                        <p:attrNameLst>
                                          <p:attrName>style.visibility</p:attrName>
                                        </p:attrNameLst>
                                      </p:cBhvr>
                                      <p:to>
                                        <p:strVal val="visible"/>
                                      </p:to>
                                    </p:set>
                                  </p:childTnLst>
                                </p:cTn>
                              </p:par>
                              <p:par>
                                <p:cTn id="401" presetID="1" presetClass="entr" presetSubtype="0" fill="hold" nodeType="withEffect">
                                  <p:stCondLst>
                                    <p:cond delay="0"/>
                                  </p:stCondLst>
                                  <p:childTnLst>
                                    <p:set>
                                      <p:cBhvr>
                                        <p:cTn id="402" dur="1" fill="hold">
                                          <p:stCondLst>
                                            <p:cond delay="0"/>
                                          </p:stCondLst>
                                        </p:cTn>
                                        <p:tgtEl>
                                          <p:spTgt spid="404"/>
                                        </p:tgtEl>
                                        <p:attrNameLst>
                                          <p:attrName>style.visibility</p:attrName>
                                        </p:attrNameLst>
                                      </p:cBhvr>
                                      <p:to>
                                        <p:strVal val="visible"/>
                                      </p:to>
                                    </p:set>
                                  </p:childTnLst>
                                </p:cTn>
                              </p:par>
                              <p:par>
                                <p:cTn id="403" presetID="1" presetClass="entr" presetSubtype="0" fill="hold" nodeType="withEffect">
                                  <p:stCondLst>
                                    <p:cond delay="0"/>
                                  </p:stCondLst>
                                  <p:childTnLst>
                                    <p:set>
                                      <p:cBhvr>
                                        <p:cTn id="404" dur="1" fill="hold">
                                          <p:stCondLst>
                                            <p:cond delay="0"/>
                                          </p:stCondLst>
                                        </p:cTn>
                                        <p:tgtEl>
                                          <p:spTgt spid="406"/>
                                        </p:tgtEl>
                                        <p:attrNameLst>
                                          <p:attrName>style.visibility</p:attrName>
                                        </p:attrNameLst>
                                      </p:cBhvr>
                                      <p:to>
                                        <p:strVal val="visible"/>
                                      </p:to>
                                    </p:set>
                                  </p:childTnLst>
                                </p:cTn>
                              </p:par>
                              <p:par>
                                <p:cTn id="405" presetID="1" presetClass="entr" presetSubtype="0" fill="hold" nodeType="withEffect">
                                  <p:stCondLst>
                                    <p:cond delay="0"/>
                                  </p:stCondLst>
                                  <p:childTnLst>
                                    <p:set>
                                      <p:cBhvr>
                                        <p:cTn id="406" dur="1" fill="hold">
                                          <p:stCondLst>
                                            <p:cond delay="0"/>
                                          </p:stCondLst>
                                        </p:cTn>
                                        <p:tgtEl>
                                          <p:spTgt spid="408"/>
                                        </p:tgtEl>
                                        <p:attrNameLst>
                                          <p:attrName>style.visibility</p:attrName>
                                        </p:attrNameLst>
                                      </p:cBhvr>
                                      <p:to>
                                        <p:strVal val="visible"/>
                                      </p:to>
                                    </p:set>
                                  </p:childTnLst>
                                </p:cTn>
                              </p:par>
                              <p:par>
                                <p:cTn id="407" presetID="1" presetClass="entr" presetSubtype="0" fill="hold" nodeType="withEffect">
                                  <p:stCondLst>
                                    <p:cond delay="0"/>
                                  </p:stCondLst>
                                  <p:childTnLst>
                                    <p:set>
                                      <p:cBhvr>
                                        <p:cTn id="408" dur="1" fill="hold">
                                          <p:stCondLst>
                                            <p:cond delay="0"/>
                                          </p:stCondLst>
                                        </p:cTn>
                                        <p:tgtEl>
                                          <p:spTgt spid="410"/>
                                        </p:tgtEl>
                                        <p:attrNameLst>
                                          <p:attrName>style.visibility</p:attrName>
                                        </p:attrNameLst>
                                      </p:cBhvr>
                                      <p:to>
                                        <p:strVal val="visible"/>
                                      </p:to>
                                    </p:set>
                                  </p:childTnLst>
                                </p:cTn>
                              </p:par>
                              <p:par>
                                <p:cTn id="409" presetID="1" presetClass="entr" presetSubtype="0" fill="hold" nodeType="withEffect">
                                  <p:stCondLst>
                                    <p:cond delay="0"/>
                                  </p:stCondLst>
                                  <p:childTnLst>
                                    <p:set>
                                      <p:cBhvr>
                                        <p:cTn id="410" dur="1" fill="hold">
                                          <p:stCondLst>
                                            <p:cond delay="0"/>
                                          </p:stCondLst>
                                        </p:cTn>
                                        <p:tgtEl>
                                          <p:spTgt spid="412"/>
                                        </p:tgtEl>
                                        <p:attrNameLst>
                                          <p:attrName>style.visibility</p:attrName>
                                        </p:attrNameLst>
                                      </p:cBhvr>
                                      <p:to>
                                        <p:strVal val="visible"/>
                                      </p:to>
                                    </p:set>
                                  </p:childTnLst>
                                </p:cTn>
                              </p:par>
                              <p:par>
                                <p:cTn id="411" presetID="1" presetClass="entr" presetSubtype="0" fill="hold" nodeType="withEffect">
                                  <p:stCondLst>
                                    <p:cond delay="0"/>
                                  </p:stCondLst>
                                  <p:childTnLst>
                                    <p:set>
                                      <p:cBhvr>
                                        <p:cTn id="412" dur="1" fill="hold">
                                          <p:stCondLst>
                                            <p:cond delay="0"/>
                                          </p:stCondLst>
                                        </p:cTn>
                                        <p:tgtEl>
                                          <p:spTgt spid="414"/>
                                        </p:tgtEl>
                                        <p:attrNameLst>
                                          <p:attrName>style.visibility</p:attrName>
                                        </p:attrNameLst>
                                      </p:cBhvr>
                                      <p:to>
                                        <p:strVal val="visible"/>
                                      </p:to>
                                    </p:set>
                                  </p:childTnLst>
                                </p:cTn>
                              </p:par>
                              <p:par>
                                <p:cTn id="413" presetID="1" presetClass="entr" presetSubtype="0" fill="hold" nodeType="withEffect">
                                  <p:stCondLst>
                                    <p:cond delay="0"/>
                                  </p:stCondLst>
                                  <p:childTnLst>
                                    <p:set>
                                      <p:cBhvr>
                                        <p:cTn id="414" dur="1" fill="hold">
                                          <p:stCondLst>
                                            <p:cond delay="0"/>
                                          </p:stCondLst>
                                        </p:cTn>
                                        <p:tgtEl>
                                          <p:spTgt spid="416"/>
                                        </p:tgtEl>
                                        <p:attrNameLst>
                                          <p:attrName>style.visibility</p:attrName>
                                        </p:attrNameLst>
                                      </p:cBhvr>
                                      <p:to>
                                        <p:strVal val="visible"/>
                                      </p:to>
                                    </p:set>
                                  </p:childTnLst>
                                </p:cTn>
                              </p:par>
                              <p:par>
                                <p:cTn id="415" presetID="1" presetClass="entr" presetSubtype="0" fill="hold" nodeType="withEffect">
                                  <p:stCondLst>
                                    <p:cond delay="0"/>
                                  </p:stCondLst>
                                  <p:childTnLst>
                                    <p:set>
                                      <p:cBhvr>
                                        <p:cTn id="416" dur="1" fill="hold">
                                          <p:stCondLst>
                                            <p:cond delay="0"/>
                                          </p:stCondLst>
                                        </p:cTn>
                                        <p:tgtEl>
                                          <p:spTgt spid="418"/>
                                        </p:tgtEl>
                                        <p:attrNameLst>
                                          <p:attrName>style.visibility</p:attrName>
                                        </p:attrNameLst>
                                      </p:cBhvr>
                                      <p:to>
                                        <p:strVal val="visible"/>
                                      </p:to>
                                    </p:set>
                                  </p:childTnLst>
                                </p:cTn>
                              </p:par>
                              <p:par>
                                <p:cTn id="417" presetID="1" presetClass="entr" presetSubtype="0" fill="hold" nodeType="withEffect">
                                  <p:stCondLst>
                                    <p:cond delay="0"/>
                                  </p:stCondLst>
                                  <p:childTnLst>
                                    <p:set>
                                      <p:cBhvr>
                                        <p:cTn id="418" dur="1" fill="hold">
                                          <p:stCondLst>
                                            <p:cond delay="0"/>
                                          </p:stCondLst>
                                        </p:cTn>
                                        <p:tgtEl>
                                          <p:spTgt spid="420"/>
                                        </p:tgtEl>
                                        <p:attrNameLst>
                                          <p:attrName>style.visibility</p:attrName>
                                        </p:attrNameLst>
                                      </p:cBhvr>
                                      <p:to>
                                        <p:strVal val="visible"/>
                                      </p:to>
                                    </p:set>
                                  </p:childTnLst>
                                </p:cTn>
                              </p:par>
                              <p:par>
                                <p:cTn id="419" presetID="1" presetClass="entr" presetSubtype="0" fill="hold" nodeType="withEffect">
                                  <p:stCondLst>
                                    <p:cond delay="0"/>
                                  </p:stCondLst>
                                  <p:childTnLst>
                                    <p:set>
                                      <p:cBhvr>
                                        <p:cTn id="420" dur="1" fill="hold">
                                          <p:stCondLst>
                                            <p:cond delay="0"/>
                                          </p:stCondLst>
                                        </p:cTn>
                                        <p:tgtEl>
                                          <p:spTgt spid="422"/>
                                        </p:tgtEl>
                                        <p:attrNameLst>
                                          <p:attrName>style.visibility</p:attrName>
                                        </p:attrNameLst>
                                      </p:cBhvr>
                                      <p:to>
                                        <p:strVal val="visible"/>
                                      </p:to>
                                    </p:set>
                                  </p:childTnLst>
                                </p:cTn>
                              </p:par>
                            </p:childTnLst>
                          </p:cTn>
                        </p:par>
                        <p:par>
                          <p:cTn id="421" fill="hold">
                            <p:stCondLst>
                              <p:cond delay="0"/>
                            </p:stCondLst>
                            <p:childTnLst>
                              <p:par>
                                <p:cTn id="422" presetID="1" presetClass="entr" presetSubtype="0" fill="hold" grpId="0" nodeType="afterEffect">
                                  <p:stCondLst>
                                    <p:cond delay="0"/>
                                  </p:stCondLst>
                                  <p:childTnLst>
                                    <p:set>
                                      <p:cBhvr>
                                        <p:cTn id="423" dur="1" fill="hold">
                                          <p:stCondLst>
                                            <p:cond delay="0"/>
                                          </p:stCondLst>
                                        </p:cTn>
                                        <p:tgtEl>
                                          <p:spTgt spid="115"/>
                                        </p:tgtEl>
                                        <p:attrNameLst>
                                          <p:attrName>style.visibility</p:attrName>
                                        </p:attrNameLst>
                                      </p:cBhvr>
                                      <p:to>
                                        <p:strVal val="visible"/>
                                      </p:to>
                                    </p:set>
                                  </p:childTnLst>
                                </p:cTn>
                              </p:par>
                            </p:childTnLst>
                          </p:cTn>
                        </p:par>
                      </p:childTnLst>
                    </p:cTn>
                  </p:par>
                  <p:par>
                    <p:cTn id="424" fill="hold">
                      <p:stCondLst>
                        <p:cond delay="indefinite"/>
                      </p:stCondLst>
                      <p:childTnLst>
                        <p:par>
                          <p:cTn id="425" fill="hold">
                            <p:stCondLst>
                              <p:cond delay="0"/>
                            </p:stCondLst>
                            <p:childTnLst>
                              <p:par>
                                <p:cTn id="426" presetID="1" presetClass="entr" presetSubtype="0" fill="hold" grpId="0" nodeType="clickEffect">
                                  <p:stCondLst>
                                    <p:cond delay="0"/>
                                  </p:stCondLst>
                                  <p:childTnLst>
                                    <p:set>
                                      <p:cBhvr>
                                        <p:cTn id="427"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 grpId="0" animBg="1"/>
      <p:bldP spid="5"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74" grpId="0" animBg="1"/>
      <p:bldP spid="84" grpId="0" animBg="1"/>
      <p:bldP spid="87" grpId="0" animBg="1"/>
      <p:bldP spid="91" grpId="0" animBg="1"/>
      <p:bldP spid="94" grpId="0" animBg="1"/>
      <p:bldP spid="97" grpId="0" animBg="1"/>
      <p:bldP spid="99" grpId="0" animBg="1"/>
      <p:bldP spid="107" grpId="0"/>
      <p:bldP spid="108" grpId="0"/>
      <p:bldP spid="109" grpId="0"/>
      <p:bldP spid="110" grpId="0"/>
      <p:bldP spid="111" grpId="0"/>
      <p:bldP spid="113" grpId="0"/>
      <p:bldP spid="114" grpId="0"/>
      <p:bldP spid="115" grpId="0"/>
      <p:bldP spid="116" grpId="0"/>
      <p:bldP spid="117" grpId="0" animBg="1"/>
      <p:bldP spid="118" grpId="0" animBg="1"/>
      <p:bldP spid="119" grpId="0" animBg="1"/>
      <p:bldP spid="120" grpId="0" animBg="1"/>
      <p:bldP spid="121" grpId="0" animBg="1"/>
      <p:bldP spid="123" grpId="0" animBg="1"/>
      <p:bldP spid="124" grpId="0" animBg="1"/>
      <p:bldP spid="125" grpId="0" animBg="1"/>
      <p:bldP spid="126" grpId="0"/>
      <p:bldP spid="127" grpId="0" animBg="1"/>
      <p:bldP spid="128"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57" grpId="0" animBg="1"/>
      <p:bldP spid="249" grpId="0" animBg="1"/>
      <p:bldP spid="324" grpId="0" animBg="1"/>
      <p:bldP spid="325" grpId="0" animBg="1"/>
      <p:bldP spid="326" grpId="0" animBg="1"/>
      <p:bldP spid="327" grpId="0" animBg="1"/>
      <p:bldP spid="328" grpId="0" animBg="1"/>
      <p:bldP spid="329" grpId="0" animBg="1"/>
      <p:bldP spid="373" grpId="0" animBg="1"/>
      <p:bldP spid="401" grpId="0" animBg="1"/>
      <p:bldP spid="402" grpId="0" animBg="1"/>
      <p:bldP spid="426" grpId="0" animBg="1"/>
      <p:bldP spid="427" grpId="0" animBg="1"/>
      <p:bldP spid="428" grpId="0" animBg="1"/>
      <p:bldP spid="429" grpId="0" animBg="1"/>
      <p:bldP spid="453" grpId="0"/>
      <p:bldP spid="455" grpId="0" animBg="1"/>
      <p:bldP spid="456" grpId="0" animBg="1"/>
      <p:bldP spid="3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0B488B1-5277-EC23-3AD3-6FCDCD6B9942}"/>
              </a:ext>
            </a:extLst>
          </p:cNvPr>
          <p:cNvSpPr>
            <a:spLocks noGrp="1"/>
          </p:cNvSpPr>
          <p:nvPr>
            <p:ph type="title"/>
          </p:nvPr>
        </p:nvSpPr>
        <p:spPr/>
        <p:txBody>
          <a:bodyPr/>
          <a:lstStyle/>
          <a:p>
            <a:r>
              <a:rPr lang="en-US" altLang="zh-TW">
                <a:latin typeface="Aptos" panose="020B0004020202020204" pitchFamily="34" charset="0"/>
              </a:rPr>
              <a:t>Simulation qualitative examples</a:t>
            </a:r>
            <a:endParaRPr lang="zh-TW" altLang="en-US">
              <a:latin typeface="Aptos" panose="020B0004020202020204" pitchFamily="34" charset="0"/>
            </a:endParaRPr>
          </a:p>
        </p:txBody>
      </p:sp>
      <p:pic>
        <p:nvPicPr>
          <p:cNvPr id="5" name="圖片 4">
            <a:extLst>
              <a:ext uri="{FF2B5EF4-FFF2-40B4-BE49-F238E27FC236}">
                <a16:creationId xmlns:a16="http://schemas.microsoft.com/office/drawing/2014/main" id="{0EEB33F9-7C92-C3D6-E207-E7E0BCF6B963}"/>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107504" y="980728"/>
            <a:ext cx="9001000" cy="3168352"/>
          </a:xfrm>
          <a:prstGeom prst="rect">
            <a:avLst/>
          </a:prstGeom>
        </p:spPr>
      </p:pic>
      <p:sp>
        <p:nvSpPr>
          <p:cNvPr id="3" name="頁尾版面配置區 2">
            <a:extLst>
              <a:ext uri="{FF2B5EF4-FFF2-40B4-BE49-F238E27FC236}">
                <a16:creationId xmlns:a16="http://schemas.microsoft.com/office/drawing/2014/main" id="{CB03BD9A-81DB-53B7-7162-F93D3F6A629C}"/>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6" name="圖片 5">
            <a:extLst>
              <a:ext uri="{FF2B5EF4-FFF2-40B4-BE49-F238E27FC236}">
                <a16:creationId xmlns:a16="http://schemas.microsoft.com/office/drawing/2014/main" id="{4A1D6DD4-1F32-2F94-9D25-6D90B525A7E8}"/>
              </a:ext>
            </a:extLst>
          </p:cNvPr>
          <p:cNvPicPr>
            <a:picLocks noChangeAspect="1"/>
          </p:cNvPicPr>
          <p:nvPr/>
        </p:nvPicPr>
        <p:blipFill>
          <a:blip r:embed="rId3"/>
          <a:stretch>
            <a:fillRect/>
          </a:stretch>
        </p:blipFill>
        <p:spPr>
          <a:xfrm>
            <a:off x="2051720" y="4293096"/>
            <a:ext cx="4824536" cy="2134000"/>
          </a:xfrm>
          <a:prstGeom prst="rect">
            <a:avLst/>
          </a:prstGeom>
        </p:spPr>
      </p:pic>
      <p:sp>
        <p:nvSpPr>
          <p:cNvPr id="4" name="投影片編號版面配置區 3">
            <a:extLst>
              <a:ext uri="{FF2B5EF4-FFF2-40B4-BE49-F238E27FC236}">
                <a16:creationId xmlns:a16="http://schemas.microsoft.com/office/drawing/2014/main" id="{2070234D-7F12-DA87-2A74-8FD84D7F54A3}"/>
              </a:ext>
            </a:extLst>
          </p:cNvPr>
          <p:cNvSpPr>
            <a:spLocks noGrp="1"/>
          </p:cNvSpPr>
          <p:nvPr>
            <p:ph type="sldNum" sz="quarter" idx="12"/>
          </p:nvPr>
        </p:nvSpPr>
        <p:spPr/>
        <p:txBody>
          <a:bodyPr/>
          <a:lstStyle/>
          <a:p>
            <a:pPr>
              <a:defRPr/>
            </a:pPr>
            <a:fld id="{2087E945-3302-46EC-A8AF-D3936530EEE2}" type="slidenum">
              <a:rPr lang="en-US" altLang="zh-TW" smtClean="0"/>
              <a:pPr>
                <a:defRPr/>
              </a:pPr>
              <a:t>40</a:t>
            </a:fld>
            <a:r>
              <a:rPr lang="en-US" altLang="zh-TW"/>
              <a:t>/53</a:t>
            </a:r>
            <a:endParaRPr lang="en-US" altLang="zh-TW" dirty="0"/>
          </a:p>
        </p:txBody>
      </p:sp>
    </p:spTree>
    <p:extLst>
      <p:ext uri="{BB962C8B-B14F-4D97-AF65-F5344CB8AC3E}">
        <p14:creationId xmlns:p14="http://schemas.microsoft.com/office/powerpoint/2010/main" val="3138556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9CE7766-7F1E-A648-3CDD-D74A88E8219D}"/>
              </a:ext>
            </a:extLst>
          </p:cNvPr>
          <p:cNvSpPr>
            <a:spLocks noGrp="1"/>
          </p:cNvSpPr>
          <p:nvPr>
            <p:ph type="title"/>
          </p:nvPr>
        </p:nvSpPr>
        <p:spPr/>
        <p:txBody>
          <a:bodyPr/>
          <a:lstStyle/>
          <a:p>
            <a:r>
              <a:rPr lang="en-US" altLang="zh-TW" sz="3600">
                <a:latin typeface="Aptos" panose="020B0004020202020204" pitchFamily="34" charset="0"/>
              </a:rPr>
              <a:t>Study 1: nuisance correlation</a:t>
            </a:r>
            <a:endParaRPr lang="zh-TW" altLang="en-US" sz="3600">
              <a:latin typeface="Aptos" panose="020B0004020202020204" pitchFamily="34" charset="0"/>
            </a:endParaRPr>
          </a:p>
        </p:txBody>
      </p:sp>
      <p:pic>
        <p:nvPicPr>
          <p:cNvPr id="9" name="圖片 8">
            <a:extLst>
              <a:ext uri="{FF2B5EF4-FFF2-40B4-BE49-F238E27FC236}">
                <a16:creationId xmlns:a16="http://schemas.microsoft.com/office/drawing/2014/main" id="{63FA0421-84A5-D36D-75A5-C9C72C84A948}"/>
              </a:ext>
            </a:extLst>
          </p:cNvPr>
          <p:cNvPicPr>
            <a:picLocks noChangeAspect="1"/>
          </p:cNvPicPr>
          <p:nvPr/>
        </p:nvPicPr>
        <p:blipFill>
          <a:blip r:embed="rId2"/>
          <a:stretch>
            <a:fillRect/>
          </a:stretch>
        </p:blipFill>
        <p:spPr>
          <a:xfrm>
            <a:off x="0" y="3475406"/>
            <a:ext cx="9144000" cy="3023227"/>
          </a:xfrm>
          <a:prstGeom prst="rect">
            <a:avLst/>
          </a:prstGeom>
        </p:spPr>
      </p:pic>
      <p:sp>
        <p:nvSpPr>
          <p:cNvPr id="3" name="頁尾版面配置區 2">
            <a:extLst>
              <a:ext uri="{FF2B5EF4-FFF2-40B4-BE49-F238E27FC236}">
                <a16:creationId xmlns:a16="http://schemas.microsoft.com/office/drawing/2014/main" id="{FF59DBBF-E31E-3395-711F-981CB8B12A95}"/>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11" name="圖片 10">
            <a:extLst>
              <a:ext uri="{FF2B5EF4-FFF2-40B4-BE49-F238E27FC236}">
                <a16:creationId xmlns:a16="http://schemas.microsoft.com/office/drawing/2014/main" id="{107DB3CB-B334-6C74-B7CC-8D363ED7EDA4}"/>
              </a:ext>
            </a:extLst>
          </p:cNvPr>
          <p:cNvPicPr>
            <a:picLocks noChangeAspect="1"/>
          </p:cNvPicPr>
          <p:nvPr/>
        </p:nvPicPr>
        <p:blipFill>
          <a:blip r:embed="rId3"/>
          <a:stretch>
            <a:fillRect/>
          </a:stretch>
        </p:blipFill>
        <p:spPr>
          <a:xfrm>
            <a:off x="107504" y="980728"/>
            <a:ext cx="3816424" cy="2418429"/>
          </a:xfrm>
          <a:prstGeom prst="rect">
            <a:avLst/>
          </a:prstGeom>
        </p:spPr>
      </p:pic>
      <p:pic>
        <p:nvPicPr>
          <p:cNvPr id="16" name="圖片 15">
            <a:extLst>
              <a:ext uri="{FF2B5EF4-FFF2-40B4-BE49-F238E27FC236}">
                <a16:creationId xmlns:a16="http://schemas.microsoft.com/office/drawing/2014/main" id="{AB86533D-1DD2-884F-1412-F9E5A053A8C0}"/>
              </a:ext>
            </a:extLst>
          </p:cNvPr>
          <p:cNvPicPr>
            <a:picLocks noChangeAspect="1"/>
          </p:cNvPicPr>
          <p:nvPr/>
        </p:nvPicPr>
        <p:blipFill>
          <a:blip r:embed="rId4"/>
          <a:stretch>
            <a:fillRect/>
          </a:stretch>
        </p:blipFill>
        <p:spPr>
          <a:xfrm>
            <a:off x="4081035" y="980728"/>
            <a:ext cx="4955461" cy="2398721"/>
          </a:xfrm>
          <a:prstGeom prst="rect">
            <a:avLst/>
          </a:prstGeom>
        </p:spPr>
      </p:pic>
      <p:sp>
        <p:nvSpPr>
          <p:cNvPr id="4" name="投影片編號版面配置區 3">
            <a:extLst>
              <a:ext uri="{FF2B5EF4-FFF2-40B4-BE49-F238E27FC236}">
                <a16:creationId xmlns:a16="http://schemas.microsoft.com/office/drawing/2014/main" id="{7D58FC04-1C18-0465-A8C8-FD8BEC4AE7BB}"/>
              </a:ext>
            </a:extLst>
          </p:cNvPr>
          <p:cNvSpPr>
            <a:spLocks noGrp="1"/>
          </p:cNvSpPr>
          <p:nvPr>
            <p:ph type="sldNum" sz="quarter" idx="12"/>
          </p:nvPr>
        </p:nvSpPr>
        <p:spPr/>
        <p:txBody>
          <a:bodyPr/>
          <a:lstStyle/>
          <a:p>
            <a:pPr>
              <a:defRPr/>
            </a:pPr>
            <a:fld id="{2087E945-3302-46EC-A8AF-D3936530EEE2}" type="slidenum">
              <a:rPr lang="en-US" altLang="zh-TW" smtClean="0"/>
              <a:pPr>
                <a:defRPr/>
              </a:pPr>
              <a:t>41</a:t>
            </a:fld>
            <a:r>
              <a:rPr lang="en-US" altLang="zh-TW"/>
              <a:t>/53</a:t>
            </a:r>
            <a:endParaRPr lang="en-US" altLang="zh-TW" dirty="0"/>
          </a:p>
        </p:txBody>
      </p:sp>
    </p:spTree>
    <p:extLst>
      <p:ext uri="{BB962C8B-B14F-4D97-AF65-F5344CB8AC3E}">
        <p14:creationId xmlns:p14="http://schemas.microsoft.com/office/powerpoint/2010/main" val="418257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F87FA4B-B39E-B2BD-0F6A-F5C7E1872A35}"/>
              </a:ext>
            </a:extLst>
          </p:cNvPr>
          <p:cNvSpPr>
            <a:spLocks noGrp="1"/>
          </p:cNvSpPr>
          <p:nvPr>
            <p:ph type="title"/>
          </p:nvPr>
        </p:nvSpPr>
        <p:spPr/>
        <p:txBody>
          <a:bodyPr/>
          <a:lstStyle/>
          <a:p>
            <a:r>
              <a:rPr lang="en-US" altLang="zh-TW" sz="3200">
                <a:latin typeface="Aptos" panose="020B0004020202020204" pitchFamily="34" charset="0"/>
              </a:rPr>
              <a:t>Study 2: sensitivity to sample size</a:t>
            </a:r>
            <a:endParaRPr lang="zh-TW" altLang="en-US"/>
          </a:p>
        </p:txBody>
      </p:sp>
      <p:sp>
        <p:nvSpPr>
          <p:cNvPr id="4" name="頁尾版面配置區 3">
            <a:extLst>
              <a:ext uri="{FF2B5EF4-FFF2-40B4-BE49-F238E27FC236}">
                <a16:creationId xmlns:a16="http://schemas.microsoft.com/office/drawing/2014/main" id="{38297C56-77B3-AEED-22DF-A6560C7369AF}"/>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6" name="圖片 5">
            <a:extLst>
              <a:ext uri="{FF2B5EF4-FFF2-40B4-BE49-F238E27FC236}">
                <a16:creationId xmlns:a16="http://schemas.microsoft.com/office/drawing/2014/main" id="{9BD86E2D-2F05-01E7-33FF-4A3AA72DA011}"/>
              </a:ext>
            </a:extLst>
          </p:cNvPr>
          <p:cNvPicPr>
            <a:picLocks noChangeAspect="1"/>
          </p:cNvPicPr>
          <p:nvPr/>
        </p:nvPicPr>
        <p:blipFill>
          <a:blip r:embed="rId2"/>
          <a:stretch>
            <a:fillRect/>
          </a:stretch>
        </p:blipFill>
        <p:spPr>
          <a:xfrm>
            <a:off x="0" y="3645024"/>
            <a:ext cx="9144000" cy="2835534"/>
          </a:xfrm>
          <a:prstGeom prst="rect">
            <a:avLst/>
          </a:prstGeom>
        </p:spPr>
      </p:pic>
      <p:pic>
        <p:nvPicPr>
          <p:cNvPr id="14" name="圖片 13">
            <a:extLst>
              <a:ext uri="{FF2B5EF4-FFF2-40B4-BE49-F238E27FC236}">
                <a16:creationId xmlns:a16="http://schemas.microsoft.com/office/drawing/2014/main" id="{1327C489-66C1-60B5-7599-7D13524CB1DC}"/>
              </a:ext>
            </a:extLst>
          </p:cNvPr>
          <p:cNvPicPr>
            <a:picLocks noChangeAspect="1"/>
          </p:cNvPicPr>
          <p:nvPr/>
        </p:nvPicPr>
        <p:blipFill>
          <a:blip r:embed="rId3"/>
          <a:stretch>
            <a:fillRect/>
          </a:stretch>
        </p:blipFill>
        <p:spPr>
          <a:xfrm>
            <a:off x="102963" y="908720"/>
            <a:ext cx="2977738" cy="2416529"/>
          </a:xfrm>
          <a:prstGeom prst="rect">
            <a:avLst/>
          </a:prstGeom>
        </p:spPr>
      </p:pic>
      <p:pic>
        <p:nvPicPr>
          <p:cNvPr id="16" name="圖片 15">
            <a:extLst>
              <a:ext uri="{FF2B5EF4-FFF2-40B4-BE49-F238E27FC236}">
                <a16:creationId xmlns:a16="http://schemas.microsoft.com/office/drawing/2014/main" id="{52B717D6-6B36-743F-9D87-5DE1B9E8CAEC}"/>
              </a:ext>
            </a:extLst>
          </p:cNvPr>
          <p:cNvPicPr>
            <a:picLocks noChangeAspect="1"/>
          </p:cNvPicPr>
          <p:nvPr/>
        </p:nvPicPr>
        <p:blipFill>
          <a:blip r:embed="rId4"/>
          <a:stretch>
            <a:fillRect/>
          </a:stretch>
        </p:blipFill>
        <p:spPr>
          <a:xfrm>
            <a:off x="3173581" y="908720"/>
            <a:ext cx="5862915" cy="2419113"/>
          </a:xfrm>
          <a:prstGeom prst="rect">
            <a:avLst/>
          </a:prstGeom>
        </p:spPr>
      </p:pic>
      <p:sp>
        <p:nvSpPr>
          <p:cNvPr id="3" name="投影片編號版面配置區 2">
            <a:extLst>
              <a:ext uri="{FF2B5EF4-FFF2-40B4-BE49-F238E27FC236}">
                <a16:creationId xmlns:a16="http://schemas.microsoft.com/office/drawing/2014/main" id="{C6532AEE-F39A-5BA7-32C8-1DAC7A113894}"/>
              </a:ext>
            </a:extLst>
          </p:cNvPr>
          <p:cNvSpPr>
            <a:spLocks noGrp="1"/>
          </p:cNvSpPr>
          <p:nvPr>
            <p:ph type="sldNum" sz="quarter" idx="12"/>
          </p:nvPr>
        </p:nvSpPr>
        <p:spPr/>
        <p:txBody>
          <a:bodyPr/>
          <a:lstStyle/>
          <a:p>
            <a:pPr>
              <a:defRPr/>
            </a:pPr>
            <a:fld id="{2087E945-3302-46EC-A8AF-D3936530EEE2}" type="slidenum">
              <a:rPr lang="en-US" altLang="zh-TW" smtClean="0"/>
              <a:pPr>
                <a:defRPr/>
              </a:pPr>
              <a:t>42</a:t>
            </a:fld>
            <a:r>
              <a:rPr lang="en-US" altLang="zh-TW"/>
              <a:t>/53</a:t>
            </a:r>
            <a:endParaRPr lang="en-US" altLang="zh-TW" dirty="0"/>
          </a:p>
        </p:txBody>
      </p:sp>
    </p:spTree>
    <p:extLst>
      <p:ext uri="{BB962C8B-B14F-4D97-AF65-F5344CB8AC3E}">
        <p14:creationId xmlns:p14="http://schemas.microsoft.com/office/powerpoint/2010/main" val="314435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C23A18-54E9-325B-2D4B-48E3B6598F27}"/>
              </a:ext>
            </a:extLst>
          </p:cNvPr>
          <p:cNvSpPr>
            <a:spLocks noGrp="1"/>
          </p:cNvSpPr>
          <p:nvPr>
            <p:ph type="title"/>
          </p:nvPr>
        </p:nvSpPr>
        <p:spPr/>
        <p:txBody>
          <a:bodyPr/>
          <a:lstStyle/>
          <a:p>
            <a:r>
              <a:rPr lang="en-US" altLang="zh-TW" sz="2400"/>
              <a:t>Study 3: permutation test for </a:t>
            </a:r>
            <a:br>
              <a:rPr lang="en-US" altLang="zh-TW" sz="2400"/>
            </a:br>
            <a:r>
              <a:rPr lang="en-US" altLang="zh-TW" sz="2400"/>
              <a:t>label-dependent topology</a:t>
            </a:r>
            <a:endParaRPr lang="zh-TW" altLang="en-US" sz="2400"/>
          </a:p>
        </p:txBody>
      </p:sp>
      <p:sp>
        <p:nvSpPr>
          <p:cNvPr id="4" name="頁尾版面配置區 3">
            <a:extLst>
              <a:ext uri="{FF2B5EF4-FFF2-40B4-BE49-F238E27FC236}">
                <a16:creationId xmlns:a16="http://schemas.microsoft.com/office/drawing/2014/main" id="{3365758D-1282-2C81-F78C-C7F91B955707}"/>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10" name="圖片 9">
            <a:extLst>
              <a:ext uri="{FF2B5EF4-FFF2-40B4-BE49-F238E27FC236}">
                <a16:creationId xmlns:a16="http://schemas.microsoft.com/office/drawing/2014/main" id="{5910D954-D7F6-4290-AFCA-3F6428E7C9E2}"/>
              </a:ext>
            </a:extLst>
          </p:cNvPr>
          <p:cNvPicPr>
            <a:picLocks noChangeAspect="1"/>
          </p:cNvPicPr>
          <p:nvPr/>
        </p:nvPicPr>
        <p:blipFill>
          <a:blip r:embed="rId2"/>
          <a:stretch>
            <a:fillRect/>
          </a:stretch>
        </p:blipFill>
        <p:spPr>
          <a:xfrm>
            <a:off x="0" y="1128281"/>
            <a:ext cx="5472608" cy="3301442"/>
          </a:xfrm>
          <a:prstGeom prst="rect">
            <a:avLst/>
          </a:prstGeom>
        </p:spPr>
      </p:pic>
      <p:pic>
        <p:nvPicPr>
          <p:cNvPr id="14" name="圖片 13">
            <a:extLst>
              <a:ext uri="{FF2B5EF4-FFF2-40B4-BE49-F238E27FC236}">
                <a16:creationId xmlns:a16="http://schemas.microsoft.com/office/drawing/2014/main" id="{E648DF5C-3737-0E17-DD52-A4C8AACC5CDF}"/>
              </a:ext>
            </a:extLst>
          </p:cNvPr>
          <p:cNvPicPr>
            <a:picLocks noChangeAspect="1"/>
          </p:cNvPicPr>
          <p:nvPr/>
        </p:nvPicPr>
        <p:blipFill>
          <a:blip r:embed="rId3"/>
          <a:stretch>
            <a:fillRect/>
          </a:stretch>
        </p:blipFill>
        <p:spPr>
          <a:xfrm>
            <a:off x="5796136" y="1831158"/>
            <a:ext cx="2689841" cy="711199"/>
          </a:xfrm>
          <a:prstGeom prst="rect">
            <a:avLst/>
          </a:prstGeom>
        </p:spPr>
      </p:pic>
      <p:pic>
        <p:nvPicPr>
          <p:cNvPr id="6" name="圖片 5">
            <a:extLst>
              <a:ext uri="{FF2B5EF4-FFF2-40B4-BE49-F238E27FC236}">
                <a16:creationId xmlns:a16="http://schemas.microsoft.com/office/drawing/2014/main" id="{923CFDEE-69AE-3D78-AD25-422EF8C1A146}"/>
              </a:ext>
            </a:extLst>
          </p:cNvPr>
          <p:cNvPicPr>
            <a:picLocks noChangeAspect="1"/>
          </p:cNvPicPr>
          <p:nvPr/>
        </p:nvPicPr>
        <p:blipFill>
          <a:blip r:embed="rId4"/>
          <a:stretch>
            <a:fillRect/>
          </a:stretch>
        </p:blipFill>
        <p:spPr>
          <a:xfrm>
            <a:off x="5398834" y="2852936"/>
            <a:ext cx="3528829" cy="1401737"/>
          </a:xfrm>
          <a:prstGeom prst="rect">
            <a:avLst/>
          </a:prstGeom>
        </p:spPr>
      </p:pic>
      <p:pic>
        <p:nvPicPr>
          <p:cNvPr id="22" name="圖片 21">
            <a:extLst>
              <a:ext uri="{FF2B5EF4-FFF2-40B4-BE49-F238E27FC236}">
                <a16:creationId xmlns:a16="http://schemas.microsoft.com/office/drawing/2014/main" id="{FD245558-469F-6D4A-45D8-5E8D17610353}"/>
              </a:ext>
            </a:extLst>
          </p:cNvPr>
          <p:cNvPicPr>
            <a:picLocks noChangeAspect="1"/>
          </p:cNvPicPr>
          <p:nvPr/>
        </p:nvPicPr>
        <p:blipFill>
          <a:blip r:embed="rId5"/>
          <a:stretch>
            <a:fillRect/>
          </a:stretch>
        </p:blipFill>
        <p:spPr>
          <a:xfrm>
            <a:off x="89912" y="4792829"/>
            <a:ext cx="8964175" cy="1570921"/>
          </a:xfrm>
          <a:prstGeom prst="rect">
            <a:avLst/>
          </a:prstGeom>
        </p:spPr>
      </p:pic>
      <p:sp>
        <p:nvSpPr>
          <p:cNvPr id="3" name="投影片編號版面配置區 2">
            <a:extLst>
              <a:ext uri="{FF2B5EF4-FFF2-40B4-BE49-F238E27FC236}">
                <a16:creationId xmlns:a16="http://schemas.microsoft.com/office/drawing/2014/main" id="{FC235169-962C-C553-4A31-36C36A323DF0}"/>
              </a:ext>
            </a:extLst>
          </p:cNvPr>
          <p:cNvSpPr>
            <a:spLocks noGrp="1"/>
          </p:cNvSpPr>
          <p:nvPr>
            <p:ph type="sldNum" sz="quarter" idx="12"/>
          </p:nvPr>
        </p:nvSpPr>
        <p:spPr/>
        <p:txBody>
          <a:bodyPr/>
          <a:lstStyle/>
          <a:p>
            <a:pPr>
              <a:defRPr/>
            </a:pPr>
            <a:fld id="{2087E945-3302-46EC-A8AF-D3936530EEE2}" type="slidenum">
              <a:rPr lang="en-US" altLang="zh-TW" smtClean="0"/>
              <a:pPr>
                <a:defRPr/>
              </a:pPr>
              <a:t>43</a:t>
            </a:fld>
            <a:r>
              <a:rPr lang="en-US" altLang="zh-TW"/>
              <a:t>/53</a:t>
            </a:r>
            <a:endParaRPr lang="en-US" altLang="zh-TW" dirty="0"/>
          </a:p>
        </p:txBody>
      </p:sp>
    </p:spTree>
    <p:extLst>
      <p:ext uri="{BB962C8B-B14F-4D97-AF65-F5344CB8AC3E}">
        <p14:creationId xmlns:p14="http://schemas.microsoft.com/office/powerpoint/2010/main" val="203618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21E09C-EA6C-E26A-6526-D3C3B7B57A3A}"/>
              </a:ext>
            </a:extLst>
          </p:cNvPr>
          <p:cNvSpPr>
            <a:spLocks noGrp="1"/>
          </p:cNvSpPr>
          <p:nvPr>
            <p:ph type="title"/>
          </p:nvPr>
        </p:nvSpPr>
        <p:spPr/>
        <p:txBody>
          <a:bodyPr/>
          <a:lstStyle/>
          <a:p>
            <a:r>
              <a:rPr lang="en-US" altLang="zh-TW" sz="2400"/>
              <a:t>Study 4: joint scaling of dimensionality </a:t>
            </a:r>
            <a:br>
              <a:rPr lang="en-US" altLang="zh-TW" sz="2400"/>
            </a:br>
            <a:r>
              <a:rPr lang="en-US" altLang="zh-TW" sz="2400"/>
              <a:t>and signal mass</a:t>
            </a:r>
            <a:endParaRPr lang="zh-TW" altLang="en-US" sz="2400"/>
          </a:p>
        </p:txBody>
      </p:sp>
      <p:sp>
        <p:nvSpPr>
          <p:cNvPr id="4" name="頁尾版面配置區 3">
            <a:extLst>
              <a:ext uri="{FF2B5EF4-FFF2-40B4-BE49-F238E27FC236}">
                <a16:creationId xmlns:a16="http://schemas.microsoft.com/office/drawing/2014/main" id="{0E731689-EC53-BD6E-A8DE-4CD4E9CF099C}"/>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10" name="圖片 9">
            <a:extLst>
              <a:ext uri="{FF2B5EF4-FFF2-40B4-BE49-F238E27FC236}">
                <a16:creationId xmlns:a16="http://schemas.microsoft.com/office/drawing/2014/main" id="{83A17B5D-C045-2548-8DCD-38E86F1EB583}"/>
              </a:ext>
            </a:extLst>
          </p:cNvPr>
          <p:cNvPicPr>
            <a:picLocks noChangeAspect="1"/>
          </p:cNvPicPr>
          <p:nvPr/>
        </p:nvPicPr>
        <p:blipFill>
          <a:blip r:embed="rId3"/>
          <a:stretch>
            <a:fillRect/>
          </a:stretch>
        </p:blipFill>
        <p:spPr>
          <a:xfrm>
            <a:off x="107504" y="3967571"/>
            <a:ext cx="8604448" cy="2372128"/>
          </a:xfrm>
          <a:prstGeom prst="rect">
            <a:avLst/>
          </a:prstGeom>
        </p:spPr>
      </p:pic>
      <p:pic>
        <p:nvPicPr>
          <p:cNvPr id="18" name="圖片 17">
            <a:extLst>
              <a:ext uri="{FF2B5EF4-FFF2-40B4-BE49-F238E27FC236}">
                <a16:creationId xmlns:a16="http://schemas.microsoft.com/office/drawing/2014/main" id="{5CBBDD35-2630-ED0B-2BE1-E2A854878C57}"/>
              </a:ext>
            </a:extLst>
          </p:cNvPr>
          <p:cNvPicPr>
            <a:picLocks noChangeAspect="1"/>
          </p:cNvPicPr>
          <p:nvPr/>
        </p:nvPicPr>
        <p:blipFill>
          <a:blip r:embed="rId4"/>
          <a:stretch>
            <a:fillRect/>
          </a:stretch>
        </p:blipFill>
        <p:spPr>
          <a:xfrm>
            <a:off x="107504" y="913345"/>
            <a:ext cx="2915817" cy="2585485"/>
          </a:xfrm>
          <a:prstGeom prst="rect">
            <a:avLst/>
          </a:prstGeom>
        </p:spPr>
      </p:pic>
      <p:pic>
        <p:nvPicPr>
          <p:cNvPr id="20" name="圖片 19">
            <a:extLst>
              <a:ext uri="{FF2B5EF4-FFF2-40B4-BE49-F238E27FC236}">
                <a16:creationId xmlns:a16="http://schemas.microsoft.com/office/drawing/2014/main" id="{6E3BEB3E-0FAF-5D9B-D2C1-B4733C11D0B9}"/>
              </a:ext>
            </a:extLst>
          </p:cNvPr>
          <p:cNvPicPr>
            <a:picLocks noChangeAspect="1"/>
          </p:cNvPicPr>
          <p:nvPr/>
        </p:nvPicPr>
        <p:blipFill>
          <a:blip r:embed="rId5"/>
          <a:stretch>
            <a:fillRect/>
          </a:stretch>
        </p:blipFill>
        <p:spPr>
          <a:xfrm>
            <a:off x="3167337" y="913344"/>
            <a:ext cx="5904656" cy="2587664"/>
          </a:xfrm>
          <a:prstGeom prst="rect">
            <a:avLst/>
          </a:prstGeom>
        </p:spPr>
      </p:pic>
      <p:sp>
        <p:nvSpPr>
          <p:cNvPr id="3" name="投影片編號版面配置區 2">
            <a:extLst>
              <a:ext uri="{FF2B5EF4-FFF2-40B4-BE49-F238E27FC236}">
                <a16:creationId xmlns:a16="http://schemas.microsoft.com/office/drawing/2014/main" id="{40C8C55B-DE04-7CFF-2B2D-B0DA5C40464F}"/>
              </a:ext>
            </a:extLst>
          </p:cNvPr>
          <p:cNvSpPr>
            <a:spLocks noGrp="1"/>
          </p:cNvSpPr>
          <p:nvPr>
            <p:ph type="sldNum" sz="quarter" idx="12"/>
          </p:nvPr>
        </p:nvSpPr>
        <p:spPr/>
        <p:txBody>
          <a:bodyPr/>
          <a:lstStyle/>
          <a:p>
            <a:pPr>
              <a:defRPr/>
            </a:pPr>
            <a:fld id="{2087E945-3302-46EC-A8AF-D3936530EEE2}" type="slidenum">
              <a:rPr lang="en-US" altLang="zh-TW" smtClean="0"/>
              <a:pPr>
                <a:defRPr/>
              </a:pPr>
              <a:t>44</a:t>
            </a:fld>
            <a:r>
              <a:rPr lang="en-US" altLang="zh-TW"/>
              <a:t>/53</a:t>
            </a:r>
            <a:endParaRPr lang="en-US" altLang="zh-TW" dirty="0"/>
          </a:p>
        </p:txBody>
      </p:sp>
    </p:spTree>
    <p:extLst>
      <p:ext uri="{BB962C8B-B14F-4D97-AF65-F5344CB8AC3E}">
        <p14:creationId xmlns:p14="http://schemas.microsoft.com/office/powerpoint/2010/main" val="226788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9604BA56-510D-25A5-6D37-90F7620830B5}"/>
              </a:ext>
            </a:extLst>
          </p:cNvPr>
          <p:cNvSpPr>
            <a:spLocks noGrp="1"/>
          </p:cNvSpPr>
          <p:nvPr>
            <p:ph type="title"/>
          </p:nvPr>
        </p:nvSpPr>
        <p:spPr/>
        <p:txBody>
          <a:bodyPr/>
          <a:lstStyle/>
          <a:p>
            <a:r>
              <a:rPr lang="en-US" altLang="zh-TW" sz="3200"/>
              <a:t>Overall Simulation Interpretation</a:t>
            </a:r>
            <a:endParaRPr lang="zh-TW" altLang="en-US"/>
          </a:p>
        </p:txBody>
      </p:sp>
      <p:sp>
        <p:nvSpPr>
          <p:cNvPr id="6" name="內容版面配置區 5">
            <a:extLst>
              <a:ext uri="{FF2B5EF4-FFF2-40B4-BE49-F238E27FC236}">
                <a16:creationId xmlns:a16="http://schemas.microsoft.com/office/drawing/2014/main" id="{A68AFBC1-CDFA-C8B9-AC2C-334320584707}"/>
              </a:ext>
            </a:extLst>
          </p:cNvPr>
          <p:cNvSpPr>
            <a:spLocks noGrp="1"/>
          </p:cNvSpPr>
          <p:nvPr>
            <p:ph idx="1"/>
          </p:nvPr>
        </p:nvSpPr>
        <p:spPr>
          <a:xfrm>
            <a:off x="215516" y="908720"/>
            <a:ext cx="8712968" cy="4680619"/>
          </a:xfrm>
        </p:spPr>
        <p:txBody>
          <a:bodyPr>
            <a:normAutofit fontScale="77500" lnSpcReduction="20000"/>
          </a:bodyPr>
          <a:lstStyle/>
          <a:p>
            <a:pPr>
              <a:lnSpc>
                <a:spcPct val="170000"/>
              </a:lnSpc>
            </a:pPr>
            <a:r>
              <a:rPr lang="en-US" altLang="zh-TW" sz="3200"/>
              <a:t>Simulations support the </a:t>
            </a:r>
            <a:r>
              <a:rPr lang="en-US" altLang="zh-TW" sz="3200" b="1">
                <a:solidFill>
                  <a:srgbClr val="FF0000"/>
                </a:solidFill>
              </a:rPr>
              <a:t>topology-focused</a:t>
            </a:r>
            <a:r>
              <a:rPr lang="en-US" altLang="zh-TW" sz="3200"/>
              <a:t> claim.</a:t>
            </a:r>
          </a:p>
          <a:p>
            <a:pPr>
              <a:lnSpc>
                <a:spcPct val="170000"/>
              </a:lnSpc>
            </a:pPr>
            <a:endParaRPr lang="en-US" altLang="zh-TW" sz="3200"/>
          </a:p>
          <a:p>
            <a:pPr>
              <a:lnSpc>
                <a:spcPct val="170000"/>
              </a:lnSpc>
            </a:pPr>
            <a:r>
              <a:rPr lang="en-US" altLang="zh-TW" sz="3200"/>
              <a:t>Signal-feature </a:t>
            </a:r>
            <a:r>
              <a:rPr lang="en-US" altLang="zh-TW" sz="3200" b="1">
                <a:solidFill>
                  <a:srgbClr val="FF0000"/>
                </a:solidFill>
              </a:rPr>
              <a:t>neighborhoods remain compact</a:t>
            </a:r>
            <a:r>
              <a:rPr lang="en-US" altLang="zh-TW" sz="3200"/>
              <a:t> under nuisance correlation, finite samples, and large </a:t>
            </a:r>
            <a:r>
              <a:rPr lang="en-US" altLang="zh-TW" sz="3200" i="1"/>
              <a:t>p.</a:t>
            </a:r>
          </a:p>
          <a:p>
            <a:pPr>
              <a:lnSpc>
                <a:spcPct val="170000"/>
              </a:lnSpc>
            </a:pPr>
            <a:endParaRPr lang="en-US" altLang="zh-TW" sz="3200"/>
          </a:p>
          <a:p>
            <a:pPr>
              <a:lnSpc>
                <a:spcPct val="170000"/>
              </a:lnSpc>
            </a:pPr>
            <a:r>
              <a:rPr lang="en-US" altLang="zh-TW" sz="3200"/>
              <a:t>Accuracy and macro-F1 </a:t>
            </a:r>
            <a:r>
              <a:rPr lang="en-US" altLang="zh-TW" sz="3200" b="1">
                <a:solidFill>
                  <a:srgbClr val="FF0000"/>
                </a:solidFill>
              </a:rPr>
              <a:t>improve on average</a:t>
            </a:r>
            <a:r>
              <a:rPr lang="en-US" altLang="zh-TW" sz="3200"/>
              <a:t>.</a:t>
            </a:r>
          </a:p>
          <a:p>
            <a:pPr marL="0" indent="0">
              <a:lnSpc>
                <a:spcPct val="170000"/>
              </a:lnSpc>
              <a:buNone/>
            </a:pPr>
            <a:r>
              <a:rPr lang="en-US" altLang="zh-TW" sz="2600">
                <a:solidFill>
                  <a:srgbClr val="0000FF"/>
                </a:solidFill>
              </a:rPr>
              <a:t>(Classifier performance is secondary, not a general superiority claim.)</a:t>
            </a:r>
            <a:endParaRPr lang="zh-TW" altLang="en-US" sz="2600">
              <a:solidFill>
                <a:srgbClr val="0000FF"/>
              </a:solidFill>
            </a:endParaRPr>
          </a:p>
        </p:txBody>
      </p:sp>
      <p:sp>
        <p:nvSpPr>
          <p:cNvPr id="4" name="頁尾版面配置區 3">
            <a:extLst>
              <a:ext uri="{FF2B5EF4-FFF2-40B4-BE49-F238E27FC236}">
                <a16:creationId xmlns:a16="http://schemas.microsoft.com/office/drawing/2014/main" id="{20B884ED-8C76-1602-2AEF-70C05A9CBB2A}"/>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2" name="投影片編號版面配置區 1">
            <a:extLst>
              <a:ext uri="{FF2B5EF4-FFF2-40B4-BE49-F238E27FC236}">
                <a16:creationId xmlns:a16="http://schemas.microsoft.com/office/drawing/2014/main" id="{34EAC297-C328-FED8-EDC6-5671AE2C4E23}"/>
              </a:ext>
            </a:extLst>
          </p:cNvPr>
          <p:cNvSpPr>
            <a:spLocks noGrp="1"/>
          </p:cNvSpPr>
          <p:nvPr>
            <p:ph type="sldNum" sz="quarter" idx="12"/>
          </p:nvPr>
        </p:nvSpPr>
        <p:spPr/>
        <p:txBody>
          <a:bodyPr/>
          <a:lstStyle/>
          <a:p>
            <a:pPr>
              <a:defRPr/>
            </a:pPr>
            <a:fld id="{8416CEBA-2FC2-4A72-90FF-CBCC19CEBAD4}" type="slidenum">
              <a:rPr lang="en-US" altLang="zh-TW" smtClean="0"/>
              <a:pPr>
                <a:defRPr/>
              </a:pPr>
              <a:t>45</a:t>
            </a:fld>
            <a:r>
              <a:rPr lang="en-US" altLang="zh-TW"/>
              <a:t>/53</a:t>
            </a:r>
            <a:endParaRPr lang="en-US" altLang="zh-TW" dirty="0"/>
          </a:p>
        </p:txBody>
      </p:sp>
    </p:spTree>
    <p:extLst>
      <p:ext uri="{BB962C8B-B14F-4D97-AF65-F5344CB8AC3E}">
        <p14:creationId xmlns:p14="http://schemas.microsoft.com/office/powerpoint/2010/main" val="288476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558124B-DEA0-118D-96B7-4F12B8D85CE9}"/>
              </a:ext>
            </a:extLst>
          </p:cNvPr>
          <p:cNvSpPr>
            <a:spLocks noGrp="1"/>
          </p:cNvSpPr>
          <p:nvPr>
            <p:ph type="title"/>
          </p:nvPr>
        </p:nvSpPr>
        <p:spPr/>
        <p:txBody>
          <a:bodyPr/>
          <a:lstStyle/>
          <a:p>
            <a:r>
              <a:rPr lang="en-US" altLang="zh-TW" sz="2800">
                <a:latin typeface="Aptos" panose="020B0004020202020204" pitchFamily="34" charset="0"/>
              </a:rPr>
              <a:t>Real-data benchmark: </a:t>
            </a:r>
            <a:br>
              <a:rPr lang="en-US" altLang="zh-TW" sz="2800">
                <a:latin typeface="Aptos" panose="020B0004020202020204" pitchFamily="34" charset="0"/>
              </a:rPr>
            </a:br>
            <a:r>
              <a:rPr lang="en-US" altLang="zh-TW" sz="2800">
                <a:latin typeface="Aptos" panose="020B0004020202020204" pitchFamily="34" charset="0"/>
              </a:rPr>
              <a:t>datasets and preprocessing</a:t>
            </a:r>
            <a:endParaRPr lang="zh-TW" altLang="en-US" sz="2800">
              <a:latin typeface="Aptos" panose="020B0004020202020204" pitchFamily="34" charset="0"/>
            </a:endParaRPr>
          </a:p>
        </p:txBody>
      </p:sp>
      <p:sp>
        <p:nvSpPr>
          <p:cNvPr id="3" name="頁尾版面配置區 2">
            <a:extLst>
              <a:ext uri="{FF2B5EF4-FFF2-40B4-BE49-F238E27FC236}">
                <a16:creationId xmlns:a16="http://schemas.microsoft.com/office/drawing/2014/main" id="{E0C127D7-67DC-0ADB-90EB-52982AACEF4A}"/>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6" name="圖片 5">
            <a:extLst>
              <a:ext uri="{FF2B5EF4-FFF2-40B4-BE49-F238E27FC236}">
                <a16:creationId xmlns:a16="http://schemas.microsoft.com/office/drawing/2014/main" id="{7B66D2BA-0B96-C050-EECD-95DF26EA0445}"/>
              </a:ext>
            </a:extLst>
          </p:cNvPr>
          <p:cNvPicPr>
            <a:picLocks noChangeAspect="1"/>
          </p:cNvPicPr>
          <p:nvPr/>
        </p:nvPicPr>
        <p:blipFill>
          <a:blip r:embed="rId2"/>
          <a:stretch>
            <a:fillRect/>
          </a:stretch>
        </p:blipFill>
        <p:spPr>
          <a:xfrm>
            <a:off x="132250" y="1005806"/>
            <a:ext cx="8920608" cy="1338238"/>
          </a:xfrm>
          <a:prstGeom prst="rect">
            <a:avLst/>
          </a:prstGeom>
        </p:spPr>
      </p:pic>
      <p:pic>
        <p:nvPicPr>
          <p:cNvPr id="9" name="圖片 8">
            <a:extLst>
              <a:ext uri="{FF2B5EF4-FFF2-40B4-BE49-F238E27FC236}">
                <a16:creationId xmlns:a16="http://schemas.microsoft.com/office/drawing/2014/main" id="{3C482961-AD6C-78E5-2B01-EA93410D69D5}"/>
              </a:ext>
            </a:extLst>
          </p:cNvPr>
          <p:cNvPicPr>
            <a:picLocks noChangeAspect="1"/>
          </p:cNvPicPr>
          <p:nvPr/>
        </p:nvPicPr>
        <p:blipFill>
          <a:blip r:embed="rId3"/>
          <a:stretch>
            <a:fillRect/>
          </a:stretch>
        </p:blipFill>
        <p:spPr>
          <a:xfrm>
            <a:off x="1547664" y="4057586"/>
            <a:ext cx="5963498" cy="1517239"/>
          </a:xfrm>
          <a:prstGeom prst="rect">
            <a:avLst/>
          </a:prstGeom>
        </p:spPr>
      </p:pic>
      <p:sp>
        <p:nvSpPr>
          <p:cNvPr id="10" name="文字方塊 9">
            <a:extLst>
              <a:ext uri="{FF2B5EF4-FFF2-40B4-BE49-F238E27FC236}">
                <a16:creationId xmlns:a16="http://schemas.microsoft.com/office/drawing/2014/main" id="{AF06DCF8-855D-DA1E-DDF5-5C7DCE5C7234}"/>
              </a:ext>
            </a:extLst>
          </p:cNvPr>
          <p:cNvSpPr txBox="1"/>
          <p:nvPr/>
        </p:nvSpPr>
        <p:spPr>
          <a:xfrm>
            <a:off x="470350" y="5661248"/>
            <a:ext cx="8244408" cy="830997"/>
          </a:xfrm>
          <a:prstGeom prst="rect">
            <a:avLst/>
          </a:prstGeom>
          <a:noFill/>
        </p:spPr>
        <p:txBody>
          <a:bodyPr wrap="square">
            <a:spAutoFit/>
          </a:bodyPr>
          <a:lstStyle/>
          <a:p>
            <a:r>
              <a:rPr lang="en-US" altLang="zh-TW" sz="2400" dirty="0">
                <a:latin typeface="Aptos" panose="020B0004020202020204" pitchFamily="34" charset="0"/>
              </a:rPr>
              <a:t>Each dataset uses 10 stratified 80/20 training-test replications with matched random seeds across methods.</a:t>
            </a:r>
          </a:p>
        </p:txBody>
      </p:sp>
      <p:sp>
        <p:nvSpPr>
          <p:cNvPr id="4" name="投影片編號版面配置區 3">
            <a:extLst>
              <a:ext uri="{FF2B5EF4-FFF2-40B4-BE49-F238E27FC236}">
                <a16:creationId xmlns:a16="http://schemas.microsoft.com/office/drawing/2014/main" id="{14D93921-4821-81DE-2486-09A67AC6F93D}"/>
              </a:ext>
            </a:extLst>
          </p:cNvPr>
          <p:cNvSpPr>
            <a:spLocks noGrp="1"/>
          </p:cNvSpPr>
          <p:nvPr>
            <p:ph type="sldNum" sz="quarter" idx="12"/>
          </p:nvPr>
        </p:nvSpPr>
        <p:spPr/>
        <p:txBody>
          <a:bodyPr/>
          <a:lstStyle/>
          <a:p>
            <a:pPr>
              <a:defRPr/>
            </a:pPr>
            <a:fld id="{2087E945-3302-46EC-A8AF-D3936530EEE2}" type="slidenum">
              <a:rPr lang="en-US" altLang="zh-TW" smtClean="0"/>
              <a:pPr>
                <a:defRPr/>
              </a:pPr>
              <a:t>46</a:t>
            </a:fld>
            <a:r>
              <a:rPr lang="en-US" altLang="zh-TW"/>
              <a:t>/53</a:t>
            </a:r>
            <a:endParaRPr lang="en-US" altLang="zh-TW" dirty="0"/>
          </a:p>
        </p:txBody>
      </p:sp>
      <p:pic>
        <p:nvPicPr>
          <p:cNvPr id="5" name="圖片 4"/>
          <p:cNvPicPr>
            <a:picLocks noChangeAspect="1"/>
          </p:cNvPicPr>
          <p:nvPr/>
        </p:nvPicPr>
        <p:blipFill>
          <a:blip r:embed="rId4"/>
          <a:stretch>
            <a:fillRect/>
          </a:stretch>
        </p:blipFill>
        <p:spPr>
          <a:xfrm>
            <a:off x="561841" y="2470729"/>
            <a:ext cx="8177744" cy="1500434"/>
          </a:xfrm>
          <a:prstGeom prst="rect">
            <a:avLst/>
          </a:prstGeom>
        </p:spPr>
      </p:pic>
    </p:spTree>
    <p:extLst>
      <p:ext uri="{BB962C8B-B14F-4D97-AF65-F5344CB8AC3E}">
        <p14:creationId xmlns:p14="http://schemas.microsoft.com/office/powerpoint/2010/main" val="5119227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BFD620-2856-898D-FA64-3BFFFA401F87}"/>
              </a:ext>
            </a:extLst>
          </p:cNvPr>
          <p:cNvSpPr>
            <a:spLocks noGrp="1"/>
          </p:cNvSpPr>
          <p:nvPr>
            <p:ph type="title"/>
          </p:nvPr>
        </p:nvSpPr>
        <p:spPr/>
        <p:txBody>
          <a:bodyPr/>
          <a:lstStyle/>
          <a:p>
            <a:r>
              <a:rPr lang="en-US" altLang="zh-TW" sz="3200">
                <a:latin typeface="Aptos" panose="020B0004020202020204" pitchFamily="34" charset="0"/>
              </a:rPr>
              <a:t>Real-data protocol and comparators</a:t>
            </a:r>
            <a:endParaRPr lang="zh-TW" altLang="en-US"/>
          </a:p>
        </p:txBody>
      </p:sp>
      <p:pic>
        <p:nvPicPr>
          <p:cNvPr id="10" name="圖片 9">
            <a:extLst>
              <a:ext uri="{FF2B5EF4-FFF2-40B4-BE49-F238E27FC236}">
                <a16:creationId xmlns:a16="http://schemas.microsoft.com/office/drawing/2014/main" id="{5AAF412A-3550-22E5-CB22-9D4814EADFB7}"/>
              </a:ext>
            </a:extLst>
          </p:cNvPr>
          <p:cNvPicPr>
            <a:picLocks noChangeAspect="1"/>
          </p:cNvPicPr>
          <p:nvPr/>
        </p:nvPicPr>
        <p:blipFill>
          <a:blip r:embed="rId2"/>
          <a:stretch>
            <a:fillRect/>
          </a:stretch>
        </p:blipFill>
        <p:spPr>
          <a:xfrm>
            <a:off x="215684" y="2090853"/>
            <a:ext cx="8032465" cy="1215160"/>
          </a:xfrm>
          <a:prstGeom prst="rect">
            <a:avLst/>
          </a:prstGeom>
        </p:spPr>
      </p:pic>
      <p:sp>
        <p:nvSpPr>
          <p:cNvPr id="3" name="頁尾版面配置區 2">
            <a:extLst>
              <a:ext uri="{FF2B5EF4-FFF2-40B4-BE49-F238E27FC236}">
                <a16:creationId xmlns:a16="http://schemas.microsoft.com/office/drawing/2014/main" id="{0A15FA03-897D-DE38-166B-6515A99AD887}"/>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4" name="圖片 3">
            <a:extLst>
              <a:ext uri="{FF2B5EF4-FFF2-40B4-BE49-F238E27FC236}">
                <a16:creationId xmlns:a16="http://schemas.microsoft.com/office/drawing/2014/main" id="{D24990A1-766F-EBCA-ADB6-FC5D03EC4CEE}"/>
              </a:ext>
            </a:extLst>
          </p:cNvPr>
          <p:cNvPicPr>
            <a:picLocks noChangeAspect="1"/>
          </p:cNvPicPr>
          <p:nvPr/>
        </p:nvPicPr>
        <p:blipFill>
          <a:blip r:embed="rId3"/>
          <a:stretch>
            <a:fillRect/>
          </a:stretch>
        </p:blipFill>
        <p:spPr>
          <a:xfrm>
            <a:off x="194657" y="1009129"/>
            <a:ext cx="8784976" cy="670705"/>
          </a:xfrm>
          <a:prstGeom prst="rect">
            <a:avLst/>
          </a:prstGeom>
        </p:spPr>
      </p:pic>
      <p:pic>
        <p:nvPicPr>
          <p:cNvPr id="8" name="圖片 7">
            <a:extLst>
              <a:ext uri="{FF2B5EF4-FFF2-40B4-BE49-F238E27FC236}">
                <a16:creationId xmlns:a16="http://schemas.microsoft.com/office/drawing/2014/main" id="{8677D4F7-3936-0CD1-1B99-F905EDBADCEE}"/>
              </a:ext>
            </a:extLst>
          </p:cNvPr>
          <p:cNvPicPr>
            <a:picLocks noChangeAspect="1"/>
          </p:cNvPicPr>
          <p:nvPr/>
        </p:nvPicPr>
        <p:blipFill>
          <a:blip r:embed="rId4"/>
          <a:stretch>
            <a:fillRect/>
          </a:stretch>
        </p:blipFill>
        <p:spPr>
          <a:xfrm>
            <a:off x="1547664" y="3603087"/>
            <a:ext cx="5868144" cy="2763707"/>
          </a:xfrm>
          <a:prstGeom prst="rect">
            <a:avLst/>
          </a:prstGeom>
        </p:spPr>
      </p:pic>
      <p:sp>
        <p:nvSpPr>
          <p:cNvPr id="5" name="投影片編號版面配置區 4">
            <a:extLst>
              <a:ext uri="{FF2B5EF4-FFF2-40B4-BE49-F238E27FC236}">
                <a16:creationId xmlns:a16="http://schemas.microsoft.com/office/drawing/2014/main" id="{745DE51A-3897-8BB9-A009-78AFE7067B0D}"/>
              </a:ext>
            </a:extLst>
          </p:cNvPr>
          <p:cNvSpPr>
            <a:spLocks noGrp="1"/>
          </p:cNvSpPr>
          <p:nvPr>
            <p:ph type="sldNum" sz="quarter" idx="12"/>
          </p:nvPr>
        </p:nvSpPr>
        <p:spPr/>
        <p:txBody>
          <a:bodyPr/>
          <a:lstStyle/>
          <a:p>
            <a:pPr>
              <a:defRPr/>
            </a:pPr>
            <a:fld id="{2087E945-3302-46EC-A8AF-D3936530EEE2}" type="slidenum">
              <a:rPr lang="en-US" altLang="zh-TW" smtClean="0"/>
              <a:pPr>
                <a:defRPr/>
              </a:pPr>
              <a:t>47</a:t>
            </a:fld>
            <a:r>
              <a:rPr lang="en-US" altLang="zh-TW"/>
              <a:t>/53</a:t>
            </a:r>
            <a:endParaRPr lang="en-US" altLang="zh-TW" dirty="0"/>
          </a:p>
        </p:txBody>
      </p:sp>
    </p:spTree>
    <p:extLst>
      <p:ext uri="{BB962C8B-B14F-4D97-AF65-F5344CB8AC3E}">
        <p14:creationId xmlns:p14="http://schemas.microsoft.com/office/powerpoint/2010/main" val="107877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974E24-BA0E-D763-3B99-7C711F59F704}"/>
              </a:ext>
            </a:extLst>
          </p:cNvPr>
          <p:cNvSpPr>
            <a:spLocks noGrp="1"/>
          </p:cNvSpPr>
          <p:nvPr>
            <p:ph type="title"/>
          </p:nvPr>
        </p:nvSpPr>
        <p:spPr/>
        <p:txBody>
          <a:bodyPr/>
          <a:lstStyle/>
          <a:p>
            <a:r>
              <a:rPr lang="en-US" altLang="zh-TW" sz="2800">
                <a:latin typeface="Aptos" panose="020B0004020202020204" pitchFamily="34" charset="0"/>
              </a:rPr>
              <a:t>Real-data SDS proxy and statistical testing</a:t>
            </a:r>
            <a:endParaRPr lang="zh-TW" altLang="en-US" sz="2800">
              <a:latin typeface="Aptos" panose="020B0004020202020204" pitchFamily="34" charset="0"/>
            </a:endParaRPr>
          </a:p>
        </p:txBody>
      </p:sp>
      <p:sp>
        <p:nvSpPr>
          <p:cNvPr id="3" name="文字版面配置區 2">
            <a:extLst>
              <a:ext uri="{FF2B5EF4-FFF2-40B4-BE49-F238E27FC236}">
                <a16:creationId xmlns:a16="http://schemas.microsoft.com/office/drawing/2014/main" id="{67861AE8-35D7-D3D7-E1CA-ABD299E0DFC6}"/>
              </a:ext>
            </a:extLst>
          </p:cNvPr>
          <p:cNvSpPr>
            <a:spLocks noGrp="1"/>
          </p:cNvSpPr>
          <p:nvPr>
            <p:ph type="body" idx="1"/>
          </p:nvPr>
        </p:nvSpPr>
        <p:spPr>
          <a:xfrm>
            <a:off x="457200" y="836612"/>
            <a:ext cx="8507288" cy="5616723"/>
          </a:xfrm>
        </p:spPr>
        <p:txBody>
          <a:bodyPr vert="horz" wrap="square" lIns="95250" tIns="57150" rIns="95250" bIns="57150" numCol="1" anchor="t" anchorCtr="0" compatLnSpc="1">
            <a:prstTxWarp prst="textNoShape">
              <a:avLst/>
            </a:prstTxWarp>
            <a:normAutofit/>
          </a:bodyPr>
          <a:lstStyle/>
          <a:p>
            <a:pPr>
              <a:lnSpc>
                <a:spcPct val="110000"/>
              </a:lnSpc>
            </a:pPr>
            <a:r>
              <a:rPr lang="en-US" altLang="zh-TW" sz="2400" b="1">
                <a:solidFill>
                  <a:srgbClr val="0000FF"/>
                </a:solidFill>
                <a:latin typeface="Aptos" panose="020B0004020202020204" pitchFamily="34" charset="0"/>
              </a:rPr>
              <a:t>Ground-truth signal</a:t>
            </a:r>
            <a:r>
              <a:rPr lang="en-US" altLang="zh-TW" sz="2400">
                <a:latin typeface="Aptos" panose="020B0004020202020204" pitchFamily="34" charset="0"/>
              </a:rPr>
              <a:t> features are unknown in real biological data.</a:t>
            </a:r>
          </a:p>
          <a:p>
            <a:pPr>
              <a:lnSpc>
                <a:spcPct val="110000"/>
              </a:lnSpc>
            </a:pPr>
            <a:endParaRPr lang="en-US" altLang="zh-TW" sz="2400">
              <a:latin typeface="Aptos" panose="020B0004020202020204" pitchFamily="34" charset="0"/>
            </a:endParaRPr>
          </a:p>
          <a:p>
            <a:pPr>
              <a:lnSpc>
                <a:spcPct val="110000"/>
              </a:lnSpc>
            </a:pPr>
            <a:r>
              <a:rPr lang="en-US" altLang="zh-TW" sz="2400">
                <a:latin typeface="Aptos" panose="020B0004020202020204" pitchFamily="34" charset="0"/>
              </a:rPr>
              <a:t>Real-data SDS is computed against a proxy: </a:t>
            </a:r>
            <a:r>
              <a:rPr lang="en-US" altLang="zh-TW" sz="2800" b="1">
                <a:solidFill>
                  <a:srgbClr val="FF0000"/>
                </a:solidFill>
                <a:latin typeface="Aptos" panose="020B0004020202020204" pitchFamily="34" charset="0"/>
              </a:rPr>
              <a:t>top 12 percent</a:t>
            </a:r>
            <a:r>
              <a:rPr lang="en-US" altLang="zh-TW" sz="2400">
                <a:latin typeface="Aptos" panose="020B0004020202020204" pitchFamily="34" charset="0"/>
              </a:rPr>
              <a:t> of features by training-set </a:t>
            </a:r>
            <a:r>
              <a:rPr lang="en-US" altLang="zh-TW" sz="2400">
                <a:solidFill>
                  <a:srgbClr val="FF0000"/>
                </a:solidFill>
                <a:latin typeface="Aptos" panose="020B0004020202020204" pitchFamily="34" charset="0"/>
              </a:rPr>
              <a:t>ANOVA F-statistic</a:t>
            </a:r>
            <a:r>
              <a:rPr lang="en-US" altLang="zh-TW" sz="2400">
                <a:latin typeface="Aptos" panose="020B0004020202020204" pitchFamily="34" charset="0"/>
              </a:rPr>
              <a:t>, bounded between </a:t>
            </a:r>
            <a:r>
              <a:rPr lang="en-US" altLang="zh-TW" sz="2400">
                <a:solidFill>
                  <a:srgbClr val="FF0000"/>
                </a:solidFill>
                <a:latin typeface="Aptos" panose="020B0004020202020204" pitchFamily="34" charset="0"/>
              </a:rPr>
              <a:t>20 and 300 features</a:t>
            </a:r>
            <a:r>
              <a:rPr lang="en-US" altLang="zh-TW" sz="2400">
                <a:latin typeface="Aptos" panose="020B0004020202020204" pitchFamily="34" charset="0"/>
              </a:rPr>
              <a:t>.</a:t>
            </a:r>
          </a:p>
          <a:p>
            <a:pPr>
              <a:lnSpc>
                <a:spcPct val="110000"/>
              </a:lnSpc>
            </a:pPr>
            <a:endParaRPr lang="en-US" altLang="zh-TW" sz="2400">
              <a:latin typeface="Aptos" panose="020B0004020202020204" pitchFamily="34" charset="0"/>
            </a:endParaRPr>
          </a:p>
          <a:p>
            <a:pPr>
              <a:lnSpc>
                <a:spcPct val="110000"/>
              </a:lnSpc>
            </a:pPr>
            <a:r>
              <a:rPr lang="en-US" altLang="zh-TW" sz="2400">
                <a:solidFill>
                  <a:srgbClr val="FF0000"/>
                </a:solidFill>
                <a:latin typeface="Aptos" panose="020B0004020202020204" pitchFamily="34" charset="0"/>
              </a:rPr>
              <a:t>SDS is interpreted as </a:t>
            </a:r>
            <a:r>
              <a:rPr lang="en-US" altLang="zh-TW" sz="2400" b="1">
                <a:solidFill>
                  <a:srgbClr val="0000FF"/>
                </a:solidFill>
                <a:latin typeface="Aptos" panose="020B0004020202020204" pitchFamily="34" charset="0"/>
              </a:rPr>
              <a:t>agreement with</a:t>
            </a:r>
            <a:r>
              <a:rPr lang="en-US" altLang="zh-TW" sz="2400">
                <a:solidFill>
                  <a:srgbClr val="0000FF"/>
                </a:solidFill>
                <a:latin typeface="Aptos" panose="020B0004020202020204" pitchFamily="34" charset="0"/>
              </a:rPr>
              <a:t> a supervised univariate topology proxy, not as direct biological signal recovery</a:t>
            </a:r>
            <a:r>
              <a:rPr lang="en-US" altLang="zh-TW" sz="2400">
                <a:solidFill>
                  <a:srgbClr val="FF0000"/>
                </a:solidFill>
                <a:latin typeface="Aptos" panose="020B0004020202020204" pitchFamily="34" charset="0"/>
              </a:rPr>
              <a:t>.</a:t>
            </a:r>
          </a:p>
          <a:p>
            <a:pPr>
              <a:lnSpc>
                <a:spcPct val="110000"/>
              </a:lnSpc>
            </a:pPr>
            <a:endParaRPr lang="en-US" altLang="zh-TW" sz="2400">
              <a:solidFill>
                <a:srgbClr val="FF0000"/>
              </a:solidFill>
              <a:latin typeface="Aptos" panose="020B0004020202020204" pitchFamily="34" charset="0"/>
            </a:endParaRPr>
          </a:p>
          <a:p>
            <a:pPr>
              <a:lnSpc>
                <a:spcPct val="110000"/>
              </a:lnSpc>
            </a:pPr>
            <a:r>
              <a:rPr lang="en-US" altLang="zh-TW" sz="2400">
                <a:latin typeface="Aptos" panose="020B0004020202020204" pitchFamily="34" charset="0"/>
              </a:rPr>
              <a:t>Testing uses paired </a:t>
            </a:r>
            <a:r>
              <a:rPr lang="en-US" altLang="zh-TW" sz="2400" b="1">
                <a:solidFill>
                  <a:srgbClr val="FF0000"/>
                </a:solidFill>
                <a:latin typeface="Aptos" panose="020B0004020202020204" pitchFamily="34" charset="0"/>
              </a:rPr>
              <a:t>Wilcoxon signed-rank tests</a:t>
            </a:r>
            <a:r>
              <a:rPr lang="en-US" altLang="zh-TW" sz="2400">
                <a:latin typeface="Aptos" panose="020B0004020202020204" pitchFamily="34" charset="0"/>
              </a:rPr>
              <a:t> over 10 matched replications; alternatives are less for SDS and greater for accuracy/macro-F1.</a:t>
            </a:r>
          </a:p>
          <a:p>
            <a:pPr>
              <a:lnSpc>
                <a:spcPct val="110000"/>
              </a:lnSpc>
            </a:pPr>
            <a:endParaRPr lang="en-US" altLang="zh-TW" sz="2400">
              <a:latin typeface="Aptos" panose="020B0004020202020204" pitchFamily="34" charset="0"/>
            </a:endParaRPr>
          </a:p>
          <a:p>
            <a:pPr>
              <a:lnSpc>
                <a:spcPct val="110000"/>
              </a:lnSpc>
            </a:pPr>
            <a:r>
              <a:rPr lang="en-US" altLang="zh-TW" sz="2400" b="1">
                <a:solidFill>
                  <a:srgbClr val="FF0000"/>
                </a:solidFill>
                <a:latin typeface="Aptos" panose="020B0004020202020204" pitchFamily="34" charset="0"/>
              </a:rPr>
              <a:t>Holm-Bonferroni correction</a:t>
            </a:r>
            <a:r>
              <a:rPr lang="en-US" altLang="zh-TW" sz="2400">
                <a:latin typeface="Aptos" panose="020B0004020202020204" pitchFamily="34" charset="0"/>
              </a:rPr>
              <a:t> is applied within each dataset and metric family.</a:t>
            </a:r>
            <a:endParaRPr lang="zh-TW" altLang="en-US" sz="2400">
              <a:latin typeface="Aptos" panose="020B0004020202020204" pitchFamily="34" charset="0"/>
            </a:endParaRPr>
          </a:p>
        </p:txBody>
      </p:sp>
      <p:sp>
        <p:nvSpPr>
          <p:cNvPr id="4" name="頁尾版面配置區 3">
            <a:extLst>
              <a:ext uri="{FF2B5EF4-FFF2-40B4-BE49-F238E27FC236}">
                <a16:creationId xmlns:a16="http://schemas.microsoft.com/office/drawing/2014/main" id="{8AFD6479-FDAF-E8AB-3E46-204AC8D46A39}"/>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5" name="投影片編號版面配置區 4">
            <a:extLst>
              <a:ext uri="{FF2B5EF4-FFF2-40B4-BE49-F238E27FC236}">
                <a16:creationId xmlns:a16="http://schemas.microsoft.com/office/drawing/2014/main" id="{183F0BD0-B2C8-7FC3-B0E0-905406B69F3F}"/>
              </a:ext>
            </a:extLst>
          </p:cNvPr>
          <p:cNvSpPr>
            <a:spLocks noGrp="1"/>
          </p:cNvSpPr>
          <p:nvPr>
            <p:ph type="sldNum" sz="quarter" idx="10"/>
          </p:nvPr>
        </p:nvSpPr>
        <p:spPr/>
        <p:txBody>
          <a:bodyPr/>
          <a:lstStyle/>
          <a:p>
            <a:fld id="{9438BC7D-AD21-4A8F-B78B-3AE750128CD3}" type="slidenum">
              <a:rPr lang="zh-TW" altLang="en-US" smtClean="0"/>
              <a:pPr/>
              <a:t>48</a:t>
            </a:fld>
            <a:r>
              <a:rPr lang="en-US" altLang="zh-TW"/>
              <a:t>/53</a:t>
            </a:r>
            <a:endParaRPr lang="zh-TW" altLang="en-US"/>
          </a:p>
        </p:txBody>
      </p:sp>
    </p:spTree>
    <p:extLst>
      <p:ext uri="{BB962C8B-B14F-4D97-AF65-F5344CB8AC3E}">
        <p14:creationId xmlns:p14="http://schemas.microsoft.com/office/powerpoint/2010/main" val="295922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974E24-BA0E-D763-3B99-7C711F59F704}"/>
              </a:ext>
            </a:extLst>
          </p:cNvPr>
          <p:cNvSpPr>
            <a:spLocks noGrp="1"/>
          </p:cNvSpPr>
          <p:nvPr>
            <p:ph type="title"/>
          </p:nvPr>
        </p:nvSpPr>
        <p:spPr/>
        <p:txBody>
          <a:bodyPr/>
          <a:lstStyle/>
          <a:p>
            <a:r>
              <a:rPr lang="en-US" altLang="zh-TW" sz="2800">
                <a:latin typeface="Aptos" panose="020B0004020202020204" pitchFamily="34" charset="0"/>
              </a:rPr>
              <a:t>Topology compactness: headline SDS results</a:t>
            </a:r>
            <a:endParaRPr lang="zh-TW" altLang="en-US" sz="2800">
              <a:latin typeface="Aptos" panose="020B0004020202020204" pitchFamily="34" charset="0"/>
            </a:endParaRPr>
          </a:p>
        </p:txBody>
      </p:sp>
      <p:sp>
        <p:nvSpPr>
          <p:cNvPr id="4" name="頁尾版面配置區 3">
            <a:extLst>
              <a:ext uri="{FF2B5EF4-FFF2-40B4-BE49-F238E27FC236}">
                <a16:creationId xmlns:a16="http://schemas.microsoft.com/office/drawing/2014/main" id="{8AFD6479-FDAF-E8AB-3E46-204AC8D46A39}"/>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pic>
        <p:nvPicPr>
          <p:cNvPr id="8" name="圖片 7">
            <a:extLst>
              <a:ext uri="{FF2B5EF4-FFF2-40B4-BE49-F238E27FC236}">
                <a16:creationId xmlns:a16="http://schemas.microsoft.com/office/drawing/2014/main" id="{40BE42C9-F140-B309-BBC0-0E1F86A88127}"/>
              </a:ext>
            </a:extLst>
          </p:cNvPr>
          <p:cNvPicPr>
            <a:picLocks noChangeAspect="1"/>
          </p:cNvPicPr>
          <p:nvPr/>
        </p:nvPicPr>
        <p:blipFill>
          <a:blip r:embed="rId2"/>
          <a:stretch>
            <a:fillRect/>
          </a:stretch>
        </p:blipFill>
        <p:spPr>
          <a:xfrm>
            <a:off x="1547664" y="1412776"/>
            <a:ext cx="5832649" cy="2978352"/>
          </a:xfrm>
          <a:prstGeom prst="rect">
            <a:avLst/>
          </a:prstGeom>
        </p:spPr>
      </p:pic>
      <p:pic>
        <p:nvPicPr>
          <p:cNvPr id="12" name="圖片 11">
            <a:extLst>
              <a:ext uri="{FF2B5EF4-FFF2-40B4-BE49-F238E27FC236}">
                <a16:creationId xmlns:a16="http://schemas.microsoft.com/office/drawing/2014/main" id="{F8868CA2-3B40-C5FA-85E2-81952838DC0C}"/>
              </a:ext>
            </a:extLst>
          </p:cNvPr>
          <p:cNvPicPr>
            <a:picLocks noChangeAspect="1"/>
          </p:cNvPicPr>
          <p:nvPr/>
        </p:nvPicPr>
        <p:blipFill>
          <a:blip r:embed="rId3"/>
          <a:stretch>
            <a:fillRect/>
          </a:stretch>
        </p:blipFill>
        <p:spPr>
          <a:xfrm>
            <a:off x="0" y="4738333"/>
            <a:ext cx="9144000" cy="542794"/>
          </a:xfrm>
          <a:prstGeom prst="rect">
            <a:avLst/>
          </a:prstGeom>
        </p:spPr>
      </p:pic>
      <p:sp>
        <p:nvSpPr>
          <p:cNvPr id="3" name="投影片編號版面配置區 2">
            <a:extLst>
              <a:ext uri="{FF2B5EF4-FFF2-40B4-BE49-F238E27FC236}">
                <a16:creationId xmlns:a16="http://schemas.microsoft.com/office/drawing/2014/main" id="{AA9F9924-6C90-F8F8-86A8-D1917202564F}"/>
              </a:ext>
            </a:extLst>
          </p:cNvPr>
          <p:cNvSpPr>
            <a:spLocks noGrp="1"/>
          </p:cNvSpPr>
          <p:nvPr>
            <p:ph type="sldNum" sz="quarter" idx="12"/>
          </p:nvPr>
        </p:nvSpPr>
        <p:spPr/>
        <p:txBody>
          <a:bodyPr/>
          <a:lstStyle/>
          <a:p>
            <a:pPr>
              <a:defRPr/>
            </a:pPr>
            <a:fld id="{2087E945-3302-46EC-A8AF-D3936530EEE2}" type="slidenum">
              <a:rPr lang="en-US" altLang="zh-TW" smtClean="0"/>
              <a:pPr>
                <a:defRPr/>
              </a:pPr>
              <a:t>49</a:t>
            </a:fld>
            <a:r>
              <a:rPr lang="en-US" altLang="zh-TW"/>
              <a:t>/53</a:t>
            </a:r>
            <a:endParaRPr lang="en-US" altLang="zh-TW" dirty="0"/>
          </a:p>
        </p:txBody>
      </p:sp>
    </p:spTree>
    <p:extLst>
      <p:ext uri="{BB962C8B-B14F-4D97-AF65-F5344CB8AC3E}">
        <p14:creationId xmlns:p14="http://schemas.microsoft.com/office/powerpoint/2010/main" val="3411362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200"/>
              <a:t>Convolution</a:t>
            </a:r>
            <a:endParaRPr lang="zh-TW" altLang="en-US" sz="3200" dirty="0"/>
          </a:p>
        </p:txBody>
      </p:sp>
      <p:pic>
        <p:nvPicPr>
          <p:cNvPr id="4" name="圖片 3"/>
          <p:cNvPicPr preferRelativeResize="0">
            <a:picLocks/>
          </p:cNvPicPr>
          <p:nvPr/>
        </p:nvPicPr>
        <p:blipFill>
          <a:blip r:embed="rId3"/>
          <a:stretch>
            <a:fillRect/>
          </a:stretch>
        </p:blipFill>
        <p:spPr>
          <a:xfrm>
            <a:off x="990066" y="941130"/>
            <a:ext cx="2160000" cy="2160000"/>
          </a:xfrm>
          <a:prstGeom prst="rect">
            <a:avLst/>
          </a:prstGeom>
          <a:ln>
            <a:solidFill>
              <a:srgbClr val="002060"/>
            </a:solidFill>
          </a:ln>
        </p:spPr>
      </p:pic>
      <p:pic>
        <p:nvPicPr>
          <p:cNvPr id="5" name="圖片 4"/>
          <p:cNvPicPr>
            <a:picLocks/>
          </p:cNvPicPr>
          <p:nvPr/>
        </p:nvPicPr>
        <p:blipFill>
          <a:blip r:embed="rId4"/>
          <a:stretch>
            <a:fillRect/>
          </a:stretch>
        </p:blipFill>
        <p:spPr>
          <a:xfrm>
            <a:off x="5148065" y="941132"/>
            <a:ext cx="2160000" cy="2160000"/>
          </a:xfrm>
          <a:prstGeom prst="rect">
            <a:avLst/>
          </a:prstGeom>
          <a:ln>
            <a:solidFill>
              <a:srgbClr val="002060"/>
            </a:solidFill>
          </a:ln>
        </p:spPr>
      </p:pic>
      <p:pic>
        <p:nvPicPr>
          <p:cNvPr id="6" name="圖片 5"/>
          <p:cNvPicPr>
            <a:picLocks noChangeAspect="1"/>
          </p:cNvPicPr>
          <p:nvPr/>
        </p:nvPicPr>
        <p:blipFill>
          <a:blip r:embed="rId5"/>
          <a:stretch>
            <a:fillRect/>
          </a:stretch>
        </p:blipFill>
        <p:spPr>
          <a:xfrm>
            <a:off x="111314" y="980728"/>
            <a:ext cx="95250" cy="95250"/>
          </a:xfrm>
          <a:prstGeom prst="rect">
            <a:avLst/>
          </a:prstGeom>
          <a:ln w="3175">
            <a:solidFill>
              <a:srgbClr val="002060"/>
            </a:solidFill>
          </a:ln>
        </p:spPr>
      </p:pic>
      <p:pic>
        <p:nvPicPr>
          <p:cNvPr id="9" name="圖片 8"/>
          <p:cNvPicPr>
            <a:picLocks noChangeAspect="1"/>
          </p:cNvPicPr>
          <p:nvPr/>
        </p:nvPicPr>
        <p:blipFill>
          <a:blip r:embed="rId6"/>
          <a:stretch>
            <a:fillRect/>
          </a:stretch>
        </p:blipFill>
        <p:spPr>
          <a:xfrm>
            <a:off x="107504" y="1217620"/>
            <a:ext cx="771525" cy="762000"/>
          </a:xfrm>
          <a:prstGeom prst="rect">
            <a:avLst/>
          </a:prstGeom>
          <a:ln w="3175">
            <a:solidFill>
              <a:srgbClr val="002060"/>
            </a:solidFill>
          </a:ln>
        </p:spPr>
      </p:pic>
      <p:sp>
        <p:nvSpPr>
          <p:cNvPr id="12" name="矩形 11"/>
          <p:cNvSpPr/>
          <p:nvPr/>
        </p:nvSpPr>
        <p:spPr>
          <a:xfrm>
            <a:off x="3399792" y="2682697"/>
            <a:ext cx="1460656" cy="646331"/>
          </a:xfrm>
          <a:prstGeom prst="rect">
            <a:avLst/>
          </a:prstGeom>
        </p:spPr>
        <p:txBody>
          <a:bodyPr wrap="none">
            <a:spAutoFit/>
          </a:bodyPr>
          <a:lstStyle/>
          <a:p>
            <a:pPr algn="ctr"/>
            <a:r>
              <a:rPr lang="zh-TW" altLang="en-US" sz="1800" b="1" dirty="0">
                <a:solidFill>
                  <a:srgbClr val="006666"/>
                </a:solidFill>
              </a:rPr>
              <a:t>Convolution </a:t>
            </a:r>
            <a:endParaRPr lang="en-US" altLang="zh-TW" sz="1800" b="1" dirty="0">
              <a:solidFill>
                <a:srgbClr val="006666"/>
              </a:solidFill>
            </a:endParaRPr>
          </a:p>
          <a:p>
            <a:pPr algn="ctr"/>
            <a:r>
              <a:rPr lang="zh-TW" altLang="en-US" sz="1800" b="1" dirty="0">
                <a:solidFill>
                  <a:srgbClr val="006666"/>
                </a:solidFill>
              </a:rPr>
              <a:t>kernel</a:t>
            </a:r>
          </a:p>
        </p:txBody>
      </p:sp>
      <mc:AlternateContent xmlns:mc="http://schemas.openxmlformats.org/markup-compatibility/2006" xmlns:a14="http://schemas.microsoft.com/office/drawing/2010/main">
        <mc:Choice Requires="a14">
          <p:sp>
            <p:nvSpPr>
              <p:cNvPr id="17" name="文字方塊 16"/>
              <p:cNvSpPr txBox="1"/>
              <p:nvPr/>
            </p:nvSpPr>
            <p:spPr>
              <a:xfrm>
                <a:off x="2908510" y="3570866"/>
                <a:ext cx="426399" cy="523413"/>
              </a:xfrm>
              <a:prstGeom prst="rect">
                <a:avLst/>
              </a:prstGeom>
              <a:noFill/>
            </p:spPr>
            <p:txBody>
              <a:bodyPr wrap="none" lIns="0" tIns="0" rIns="0" bIns="0" rtlCol="0">
                <a:spAutoFit/>
              </a:bodyPr>
              <a:lstStyle/>
              <a:p>
                <a14:m>
                  <m:oMath xmlns:m="http://schemas.openxmlformats.org/officeDocument/2006/math">
                    <m:f>
                      <m:fPr>
                        <m:ctrlPr>
                          <a:rPr lang="en-US" altLang="zh-TW" i="1" smtClean="0">
                            <a:latin typeface="Cambria Math" panose="02040503050406030204" pitchFamily="18" charset="0"/>
                          </a:rPr>
                        </m:ctrlPr>
                      </m:fPr>
                      <m:num>
                        <m:r>
                          <a:rPr lang="en-US" altLang="zh-TW" b="0" i="1" smtClean="0">
                            <a:latin typeface="Cambria Math" panose="02040503050406030204" pitchFamily="18" charset="0"/>
                          </a:rPr>
                          <m:t>1</m:t>
                        </m:r>
                      </m:num>
                      <m:den>
                        <m:r>
                          <a:rPr lang="en-US" altLang="zh-TW" b="0" i="1" smtClean="0">
                            <a:latin typeface="Cambria Math" panose="02040503050406030204" pitchFamily="18" charset="0"/>
                          </a:rPr>
                          <m:t>3</m:t>
                        </m:r>
                      </m:den>
                    </m:f>
                  </m:oMath>
                </a14:m>
                <a:r>
                  <a:rPr lang="zh-TW" altLang="en-US" dirty="0"/>
                  <a:t> </a:t>
                </a:r>
                <a14:m>
                  <m:oMath xmlns:m="http://schemas.openxmlformats.org/officeDocument/2006/math">
                    <m:r>
                      <a:rPr lang="en-US" altLang="zh-TW" i="1" dirty="0" smtClean="0">
                        <a:latin typeface="Cambria Math" panose="02040503050406030204" pitchFamily="18" charset="0"/>
                        <a:ea typeface="Cambria Math" panose="02040503050406030204" pitchFamily="18" charset="0"/>
                      </a:rPr>
                      <m:t>×</m:t>
                    </m:r>
                  </m:oMath>
                </a14:m>
                <a:endParaRPr lang="zh-TW" altLang="en-US" dirty="0"/>
              </a:p>
            </p:txBody>
          </p:sp>
        </mc:Choice>
        <mc:Fallback xmlns="">
          <p:sp>
            <p:nvSpPr>
              <p:cNvPr id="17" name="文字方塊 16"/>
              <p:cNvSpPr txBox="1">
                <a:spLocks noRot="1" noChangeAspect="1" noMove="1" noResize="1" noEditPoints="1" noAdjustHandles="1" noChangeArrowheads="1" noChangeShapeType="1" noTextEdit="1"/>
              </p:cNvSpPr>
              <p:nvPr/>
            </p:nvSpPr>
            <p:spPr>
              <a:xfrm>
                <a:off x="2908510" y="3570866"/>
                <a:ext cx="426399" cy="523413"/>
              </a:xfrm>
              <a:prstGeom prst="rect">
                <a:avLst/>
              </a:prstGeom>
              <a:blipFill>
                <a:blip r:embed="rId7"/>
                <a:stretch>
                  <a:fillRect/>
                </a:stretch>
              </a:blipFill>
            </p:spPr>
            <p:txBody>
              <a:bodyPr/>
              <a:lstStyle/>
              <a:p>
                <a:r>
                  <a:rPr lang="en-US">
                    <a:noFill/>
                  </a:rPr>
                  <a:t> </a:t>
                </a:r>
              </a:p>
            </p:txBody>
          </p:sp>
        </mc:Fallback>
      </mc:AlternateContent>
      <p:graphicFrame>
        <p:nvGraphicFramePr>
          <p:cNvPr id="18" name="表格 17"/>
          <p:cNvGraphicFramePr>
            <a:graphicFrameLocks noGrp="1"/>
          </p:cNvGraphicFramePr>
          <p:nvPr/>
        </p:nvGraphicFramePr>
        <p:xfrm>
          <a:off x="3636717" y="3400524"/>
          <a:ext cx="936153" cy="864096"/>
        </p:xfrm>
        <a:graphic>
          <a:graphicData uri="http://schemas.openxmlformats.org/drawingml/2006/table">
            <a:tbl>
              <a:tblPr>
                <a:tableStyleId>{5C22544A-7EE6-4342-B048-85BDC9FD1C3A}</a:tableStyleId>
              </a:tblPr>
              <a:tblGrid>
                <a:gridCol w="312051">
                  <a:extLst>
                    <a:ext uri="{9D8B030D-6E8A-4147-A177-3AD203B41FA5}">
                      <a16:colId xmlns:a16="http://schemas.microsoft.com/office/drawing/2014/main" val="20000"/>
                    </a:ext>
                  </a:extLst>
                </a:gridCol>
                <a:gridCol w="312051">
                  <a:extLst>
                    <a:ext uri="{9D8B030D-6E8A-4147-A177-3AD203B41FA5}">
                      <a16:colId xmlns:a16="http://schemas.microsoft.com/office/drawing/2014/main" val="20001"/>
                    </a:ext>
                  </a:extLst>
                </a:gridCol>
                <a:gridCol w="312051">
                  <a:extLst>
                    <a:ext uri="{9D8B030D-6E8A-4147-A177-3AD203B41FA5}">
                      <a16:colId xmlns:a16="http://schemas.microsoft.com/office/drawing/2014/main" val="20002"/>
                    </a:ext>
                  </a:extLst>
                </a:gridCol>
              </a:tblGrid>
              <a:tr h="288032">
                <a:tc>
                  <a:txBody>
                    <a:bodyPr/>
                    <a:lstStyle/>
                    <a:p>
                      <a:r>
                        <a:rPr lang="en-US" altLang="zh-TW" sz="1200" b="1" dirty="0"/>
                        <a:t>0</a:t>
                      </a:r>
                      <a:endParaRPr lang="zh-TW" alt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r>
                        <a:rPr lang="en-US" altLang="zh-TW" sz="1200" b="1" dirty="0"/>
                        <a:t>0</a:t>
                      </a:r>
                      <a:endParaRPr lang="zh-TW" alt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r>
                        <a:rPr lang="en-US" altLang="zh-TW" sz="1200" b="1" dirty="0"/>
                        <a:t>0</a:t>
                      </a:r>
                      <a:endParaRPr lang="zh-TW" alt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0"/>
                  </a:ext>
                </a:extLst>
              </a:tr>
              <a:tr h="288032">
                <a:tc>
                  <a:txBody>
                    <a:bodyPr/>
                    <a:lstStyle/>
                    <a:p>
                      <a:r>
                        <a:rPr lang="en-US" altLang="zh-TW" sz="1200" b="1" dirty="0"/>
                        <a:t>1</a:t>
                      </a:r>
                      <a:endParaRPr lang="zh-TW" alt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r>
                        <a:rPr lang="en-US" altLang="zh-TW" sz="1200" b="1" dirty="0"/>
                        <a:t>1</a:t>
                      </a:r>
                      <a:endParaRPr lang="zh-TW" alt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r>
                        <a:rPr lang="en-US" altLang="zh-TW" sz="1200" b="1" dirty="0"/>
                        <a:t>1</a:t>
                      </a:r>
                      <a:endParaRPr lang="zh-TW" alt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1"/>
                  </a:ext>
                </a:extLst>
              </a:tr>
              <a:tr h="288032">
                <a:tc>
                  <a:txBody>
                    <a:bodyPr/>
                    <a:lstStyle/>
                    <a:p>
                      <a:r>
                        <a:rPr lang="en-US" altLang="zh-TW" sz="1200" b="1" dirty="0"/>
                        <a:t>0</a:t>
                      </a:r>
                      <a:endParaRPr lang="zh-TW" alt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r>
                        <a:rPr lang="en-US" altLang="zh-TW" sz="1200" b="1" dirty="0"/>
                        <a:t>0</a:t>
                      </a:r>
                      <a:endParaRPr lang="zh-TW" alt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r>
                        <a:rPr lang="en-US" altLang="zh-TW" sz="1200" b="1" dirty="0"/>
                        <a:t>0</a:t>
                      </a:r>
                      <a:endParaRPr lang="zh-TW" altLang="en-US" sz="1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2"/>
                  </a:ext>
                </a:extLst>
              </a:tr>
            </a:tbl>
          </a:graphicData>
        </a:graphic>
      </p:graphicFrame>
      <p:graphicFrame>
        <p:nvGraphicFramePr>
          <p:cNvPr id="19" name="表格 18"/>
          <p:cNvGraphicFramePr>
            <a:graphicFrameLocks noGrp="1"/>
          </p:cNvGraphicFramePr>
          <p:nvPr/>
        </p:nvGraphicFramePr>
        <p:xfrm>
          <a:off x="6012160" y="1805227"/>
          <a:ext cx="625650" cy="640080"/>
        </p:xfrm>
        <a:graphic>
          <a:graphicData uri="http://schemas.openxmlformats.org/drawingml/2006/table">
            <a:tbl>
              <a:tblPr>
                <a:tableStyleId>{5C22544A-7EE6-4342-B048-85BDC9FD1C3A}</a:tableStyleId>
              </a:tblPr>
              <a:tblGrid>
                <a:gridCol w="208550">
                  <a:extLst>
                    <a:ext uri="{9D8B030D-6E8A-4147-A177-3AD203B41FA5}">
                      <a16:colId xmlns:a16="http://schemas.microsoft.com/office/drawing/2014/main" val="20000"/>
                    </a:ext>
                  </a:extLst>
                </a:gridCol>
                <a:gridCol w="208550">
                  <a:extLst>
                    <a:ext uri="{9D8B030D-6E8A-4147-A177-3AD203B41FA5}">
                      <a16:colId xmlns:a16="http://schemas.microsoft.com/office/drawing/2014/main" val="20001"/>
                    </a:ext>
                  </a:extLst>
                </a:gridCol>
                <a:gridCol w="208550">
                  <a:extLst>
                    <a:ext uri="{9D8B030D-6E8A-4147-A177-3AD203B41FA5}">
                      <a16:colId xmlns:a16="http://schemas.microsoft.com/office/drawing/2014/main" val="20002"/>
                    </a:ext>
                  </a:extLst>
                </a:gridCol>
              </a:tblGrid>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0"/>
                  </a:ext>
                </a:extLst>
              </a:tr>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00FF">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1"/>
                  </a:ext>
                </a:extLst>
              </a:tr>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2"/>
                  </a:ext>
                </a:extLst>
              </a:tr>
            </a:tbl>
          </a:graphicData>
        </a:graphic>
      </p:graphicFrame>
      <p:pic>
        <p:nvPicPr>
          <p:cNvPr id="22" name="圖片 21"/>
          <p:cNvPicPr>
            <a:picLocks noChangeAspect="1"/>
          </p:cNvPicPr>
          <p:nvPr/>
        </p:nvPicPr>
        <p:blipFill>
          <a:blip r:embed="rId8"/>
          <a:stretch>
            <a:fillRect/>
          </a:stretch>
        </p:blipFill>
        <p:spPr>
          <a:xfrm>
            <a:off x="4971020" y="3383331"/>
            <a:ext cx="988863" cy="898483"/>
          </a:xfrm>
          <a:prstGeom prst="rect">
            <a:avLst/>
          </a:prstGeom>
        </p:spPr>
      </p:pic>
      <p:grpSp>
        <p:nvGrpSpPr>
          <p:cNvPr id="29" name="群組 28"/>
          <p:cNvGrpSpPr/>
          <p:nvPr/>
        </p:nvGrpSpPr>
        <p:grpSpPr>
          <a:xfrm>
            <a:off x="4669105" y="3632517"/>
            <a:ext cx="331822" cy="400110"/>
            <a:chOff x="7531396" y="4652861"/>
            <a:chExt cx="331822" cy="400110"/>
          </a:xfrm>
        </p:grpSpPr>
        <p:sp>
          <p:nvSpPr>
            <p:cNvPr id="25" name="橢圓 24"/>
            <p:cNvSpPr/>
            <p:nvPr/>
          </p:nvSpPr>
          <p:spPr>
            <a:xfrm>
              <a:off x="7531396" y="4768268"/>
              <a:ext cx="230400" cy="230400"/>
            </a:xfrm>
            <a:prstGeom prst="ellipse">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TW" altLang="en-US" sz="4400" dirty="0">
                <a:solidFill>
                  <a:schemeClr val="tx1"/>
                </a:solidFill>
              </a:endParaRPr>
            </a:p>
          </p:txBody>
        </p:sp>
        <mc:AlternateContent xmlns:mc="http://schemas.openxmlformats.org/markup-compatibility/2006" xmlns:a14="http://schemas.microsoft.com/office/drawing/2010/main">
          <mc:Choice Requires="a14">
            <p:sp>
              <p:nvSpPr>
                <p:cNvPr id="27" name="矩形 26"/>
                <p:cNvSpPr/>
                <p:nvPr/>
              </p:nvSpPr>
              <p:spPr>
                <a:xfrm>
                  <a:off x="7531396" y="4652861"/>
                  <a:ext cx="331822" cy="400110"/>
                </a:xfrm>
                <a:prstGeom prst="rect">
                  <a:avLst/>
                </a:prstGeom>
              </p:spPr>
              <p:txBody>
                <a:bodyPr wrap="none" lIns="0" tIns="0" rIns="0" bIns="0" anchor="ctr" anchorCtr="1">
                  <a:spAutoFit/>
                </a:bodyPr>
                <a:lstStyle/>
                <a:p>
                  <a:pPr algn="just"/>
                  <a14:m>
                    <m:oMathPara xmlns:m="http://schemas.openxmlformats.org/officeDocument/2006/math">
                      <m:oMathParaPr>
                        <m:jc m:val="center"/>
                      </m:oMathParaPr>
                      <m:oMath xmlns:m="http://schemas.openxmlformats.org/officeDocument/2006/math">
                        <m:r>
                          <a:rPr lang="en-US" altLang="zh-TW" sz="2600" smtClean="0">
                            <a:latin typeface="Cambria Math" panose="02040503050406030204" pitchFamily="18" charset="0"/>
                            <a:ea typeface="Cambria Math" panose="02040503050406030204" pitchFamily="18" charset="0"/>
                          </a:rPr>
                          <m:t>×</m:t>
                        </m:r>
                      </m:oMath>
                    </m:oMathPara>
                  </a14:m>
                  <a:endParaRPr lang="zh-TW" altLang="en-US" sz="2600" dirty="0">
                    <a:latin typeface="+mj-lt"/>
                  </a:endParaRPr>
                </a:p>
              </p:txBody>
            </p:sp>
          </mc:Choice>
          <mc:Fallback xmlns="">
            <p:sp>
              <p:nvSpPr>
                <p:cNvPr id="27" name="矩形 26"/>
                <p:cNvSpPr>
                  <a:spLocks noRot="1" noChangeAspect="1" noMove="1" noResize="1" noEditPoints="1" noAdjustHandles="1" noChangeArrowheads="1" noChangeShapeType="1" noTextEdit="1"/>
                </p:cNvSpPr>
                <p:nvPr/>
              </p:nvSpPr>
              <p:spPr>
                <a:xfrm>
                  <a:off x="7531396" y="4652861"/>
                  <a:ext cx="331822" cy="400110"/>
                </a:xfrm>
                <a:prstGeom prst="rect">
                  <a:avLst/>
                </a:prstGeom>
                <a:blipFill rotWithShape="0">
                  <a:blip r:embed="rId9"/>
                  <a:stretch>
                    <a:fillRect/>
                  </a:stretch>
                </a:blipFill>
              </p:spPr>
              <p:txBody>
                <a:bodyPr/>
                <a:lstStyle/>
                <a:p>
                  <a:r>
                    <a:rPr lang="zh-TW" altLang="en-US">
                      <a:noFill/>
                    </a:rPr>
                    <a:t> </a:t>
                  </a:r>
                </a:p>
              </p:txBody>
            </p:sp>
          </mc:Fallback>
        </mc:AlternateContent>
      </p:grpSp>
      <mc:AlternateContent xmlns:mc="http://schemas.openxmlformats.org/markup-compatibility/2006" xmlns:a14="http://schemas.microsoft.com/office/drawing/2010/main">
        <mc:Choice Requires="a14">
          <p:sp>
            <p:nvSpPr>
              <p:cNvPr id="30" name="文字方塊 29"/>
              <p:cNvSpPr txBox="1"/>
              <p:nvPr/>
            </p:nvSpPr>
            <p:spPr>
              <a:xfrm>
                <a:off x="6110369" y="3694073"/>
                <a:ext cx="495328" cy="276999"/>
              </a:xfrm>
              <a:prstGeom prst="rect">
                <a:avLst/>
              </a:prstGeom>
              <a:noFill/>
            </p:spPr>
            <p:txBody>
              <a:bodyPr wrap="none" lIns="0" tIns="0" rIns="0" bIns="0" rtlCol="0">
                <a:spAutoFit/>
              </a:bodyPr>
              <a:lstStyle/>
              <a:p>
                <a:r>
                  <a:rPr lang="en-US" altLang="zh-TW" sz="1800" dirty="0">
                    <a:ea typeface="Cambria Math" panose="02040503050406030204" pitchFamily="18" charset="0"/>
                  </a:rPr>
                  <a:t>= </a:t>
                </a:r>
                <a14:m>
                  <m:oMath xmlns:m="http://schemas.openxmlformats.org/officeDocument/2006/math">
                    <m:r>
                      <a:rPr lang="en-US" altLang="zh-TW" sz="1800" b="0" i="0" dirty="0" smtClean="0">
                        <a:latin typeface="Cambria Math" panose="02040503050406030204" pitchFamily="18" charset="0"/>
                        <a:ea typeface="Cambria Math" panose="02040503050406030204" pitchFamily="18" charset="0"/>
                      </a:rPr>
                      <m:t>85</m:t>
                    </m:r>
                    <m:r>
                      <a:rPr lang="en-US" altLang="zh-TW" sz="1800" b="0" i="1" dirty="0" smtClean="0">
                        <a:latin typeface="Cambria Math" panose="02040503050406030204" pitchFamily="18" charset="0"/>
                        <a:ea typeface="Cambria Math" panose="02040503050406030204" pitchFamily="18" charset="0"/>
                      </a:rPr>
                      <m:t> </m:t>
                    </m:r>
                  </m:oMath>
                </a14:m>
                <a:endParaRPr lang="zh-TW" altLang="en-US" sz="1800" dirty="0"/>
              </a:p>
            </p:txBody>
          </p:sp>
        </mc:Choice>
        <mc:Fallback xmlns="">
          <p:sp>
            <p:nvSpPr>
              <p:cNvPr id="30" name="文字方塊 29"/>
              <p:cNvSpPr txBox="1">
                <a:spLocks noRot="1" noChangeAspect="1" noMove="1" noResize="1" noEditPoints="1" noAdjustHandles="1" noChangeArrowheads="1" noChangeShapeType="1" noTextEdit="1"/>
              </p:cNvSpPr>
              <p:nvPr/>
            </p:nvSpPr>
            <p:spPr>
              <a:xfrm>
                <a:off x="6110369" y="3694073"/>
                <a:ext cx="495328" cy="276999"/>
              </a:xfrm>
              <a:prstGeom prst="rect">
                <a:avLst/>
              </a:prstGeom>
              <a:blipFill>
                <a:blip r:embed="rId10"/>
                <a:stretch>
                  <a:fillRect l="-28049" t="-28889" r="-4878" b="-51111"/>
                </a:stretch>
              </a:blipFill>
            </p:spPr>
            <p:txBody>
              <a:bodyPr/>
              <a:lstStyle/>
              <a:p>
                <a:r>
                  <a:rPr lang="en-US">
                    <a:noFill/>
                  </a:rPr>
                  <a:t> </a:t>
                </a:r>
              </a:p>
            </p:txBody>
          </p:sp>
        </mc:Fallback>
      </mc:AlternateContent>
      <p:cxnSp>
        <p:nvCxnSpPr>
          <p:cNvPr id="34" name="直線接點 33"/>
          <p:cNvCxnSpPr/>
          <p:nvPr/>
        </p:nvCxnSpPr>
        <p:spPr>
          <a:xfrm flipH="1">
            <a:off x="4986960" y="1817212"/>
            <a:ext cx="1044438" cy="170756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flipH="1">
            <a:off x="5959883" y="1810609"/>
            <a:ext cx="677396" cy="1714171"/>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39" name="圖片 38"/>
          <p:cNvPicPr>
            <a:picLocks/>
          </p:cNvPicPr>
          <p:nvPr/>
        </p:nvPicPr>
        <p:blipFill>
          <a:blip r:embed="rId11"/>
          <a:stretch>
            <a:fillRect/>
          </a:stretch>
        </p:blipFill>
        <p:spPr>
          <a:xfrm>
            <a:off x="990066" y="4277413"/>
            <a:ext cx="2160000" cy="2160000"/>
          </a:xfrm>
          <a:prstGeom prst="rect">
            <a:avLst/>
          </a:prstGeom>
        </p:spPr>
      </p:pic>
      <p:pic>
        <p:nvPicPr>
          <p:cNvPr id="40" name="圖片 39"/>
          <p:cNvPicPr>
            <a:picLocks/>
          </p:cNvPicPr>
          <p:nvPr/>
        </p:nvPicPr>
        <p:blipFill>
          <a:blip r:embed="rId12"/>
          <a:stretch>
            <a:fillRect/>
          </a:stretch>
        </p:blipFill>
        <p:spPr>
          <a:xfrm>
            <a:off x="6413569" y="4247588"/>
            <a:ext cx="2160000" cy="2160000"/>
          </a:xfrm>
          <a:prstGeom prst="rect">
            <a:avLst/>
          </a:prstGeom>
        </p:spPr>
      </p:pic>
      <p:sp>
        <p:nvSpPr>
          <p:cNvPr id="41" name="矩形 40"/>
          <p:cNvSpPr/>
          <p:nvPr/>
        </p:nvSpPr>
        <p:spPr>
          <a:xfrm>
            <a:off x="6985984" y="3290314"/>
            <a:ext cx="1997823" cy="646331"/>
          </a:xfrm>
          <a:prstGeom prst="rect">
            <a:avLst/>
          </a:prstGeom>
          <a:solidFill>
            <a:schemeClr val="accent6">
              <a:lumMod val="40000"/>
              <a:lumOff val="60000"/>
            </a:schemeClr>
          </a:solidFill>
        </p:spPr>
        <p:txBody>
          <a:bodyPr wrap="square">
            <a:spAutoFit/>
          </a:bodyPr>
          <a:lstStyle/>
          <a:p>
            <a:r>
              <a:rPr lang="en-US" altLang="zh-TW" sz="1200" b="1" dirty="0">
                <a:solidFill>
                  <a:srgbClr val="006666"/>
                </a:solidFill>
                <a:latin typeface="Courier New" panose="02070309020205020404" pitchFamily="49" charset="0"/>
                <a:cs typeface="Courier New" panose="02070309020205020404" pitchFamily="49" charset="0"/>
              </a:rPr>
              <a:t>convolve {imager}</a:t>
            </a:r>
            <a:r>
              <a:rPr lang="en-US" altLang="zh-TW" sz="1200" dirty="0"/>
              <a:t>, </a:t>
            </a:r>
          </a:p>
          <a:p>
            <a:r>
              <a:rPr lang="en-US" altLang="zh-TW" sz="1200" dirty="0"/>
              <a:t>B</a:t>
            </a:r>
            <a:r>
              <a:rPr lang="zh-TW" altLang="en-US" sz="1200" dirty="0"/>
              <a:t>oundary condition</a:t>
            </a:r>
            <a:r>
              <a:rPr lang="en-US" altLang="zh-TW" sz="1200" dirty="0"/>
              <a:t>:</a:t>
            </a:r>
            <a:r>
              <a:rPr lang="zh-TW" altLang="en-US" sz="1200" dirty="0"/>
              <a:t> </a:t>
            </a:r>
            <a:endParaRPr lang="en-US" altLang="zh-TW" sz="1200" dirty="0"/>
          </a:p>
          <a:p>
            <a:r>
              <a:rPr lang="zh-TW" altLang="en-US" sz="1200" b="1" dirty="0"/>
              <a:t>Dirichlet </a:t>
            </a:r>
            <a:r>
              <a:rPr lang="en-US" altLang="zh-TW" sz="1200" b="1" dirty="0"/>
              <a:t>(T)</a:t>
            </a:r>
            <a:r>
              <a:rPr lang="zh-TW" altLang="en-US" sz="1200" dirty="0"/>
              <a:t>, Neumann </a:t>
            </a:r>
            <a:r>
              <a:rPr lang="en-US" altLang="zh-TW" sz="1200" dirty="0"/>
              <a:t>(F)</a:t>
            </a:r>
            <a:endParaRPr lang="zh-TW" altLang="en-US" sz="1200" dirty="0"/>
          </a:p>
        </p:txBody>
      </p:sp>
      <p:graphicFrame>
        <p:nvGraphicFramePr>
          <p:cNvPr id="42" name="表格 41"/>
          <p:cNvGraphicFramePr>
            <a:graphicFrameLocks noGrp="1"/>
          </p:cNvGraphicFramePr>
          <p:nvPr/>
        </p:nvGraphicFramePr>
        <p:xfrm>
          <a:off x="5148065" y="941130"/>
          <a:ext cx="648072" cy="640080"/>
        </p:xfrm>
        <a:graphic>
          <a:graphicData uri="http://schemas.openxmlformats.org/drawingml/2006/table">
            <a:tbl>
              <a:tblPr>
                <a:tableStyleId>{5C22544A-7EE6-4342-B048-85BDC9FD1C3A}</a:tableStyleId>
              </a:tblPr>
              <a:tblGrid>
                <a:gridCol w="216024">
                  <a:extLst>
                    <a:ext uri="{9D8B030D-6E8A-4147-A177-3AD203B41FA5}">
                      <a16:colId xmlns:a16="http://schemas.microsoft.com/office/drawing/2014/main" val="20000"/>
                    </a:ext>
                  </a:extLst>
                </a:gridCol>
                <a:gridCol w="216024">
                  <a:extLst>
                    <a:ext uri="{9D8B030D-6E8A-4147-A177-3AD203B41FA5}">
                      <a16:colId xmlns:a16="http://schemas.microsoft.com/office/drawing/2014/main" val="20001"/>
                    </a:ext>
                  </a:extLst>
                </a:gridCol>
                <a:gridCol w="216024">
                  <a:extLst>
                    <a:ext uri="{9D8B030D-6E8A-4147-A177-3AD203B41FA5}">
                      <a16:colId xmlns:a16="http://schemas.microsoft.com/office/drawing/2014/main" val="20002"/>
                    </a:ext>
                  </a:extLst>
                </a:gridCol>
              </a:tblGrid>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0"/>
                  </a:ext>
                </a:extLst>
              </a:tr>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00FF">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1"/>
                  </a:ext>
                </a:extLst>
              </a:tr>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2"/>
                  </a:ext>
                </a:extLst>
              </a:tr>
            </a:tbl>
          </a:graphicData>
        </a:graphic>
      </p:graphicFrame>
      <p:graphicFrame>
        <p:nvGraphicFramePr>
          <p:cNvPr id="43" name="表格 42"/>
          <p:cNvGraphicFramePr>
            <a:graphicFrameLocks noGrp="1"/>
          </p:cNvGraphicFramePr>
          <p:nvPr/>
        </p:nvGraphicFramePr>
        <p:xfrm>
          <a:off x="6664930" y="934527"/>
          <a:ext cx="648072" cy="640080"/>
        </p:xfrm>
        <a:graphic>
          <a:graphicData uri="http://schemas.openxmlformats.org/drawingml/2006/table">
            <a:tbl>
              <a:tblPr>
                <a:tableStyleId>{5C22544A-7EE6-4342-B048-85BDC9FD1C3A}</a:tableStyleId>
              </a:tblPr>
              <a:tblGrid>
                <a:gridCol w="216024">
                  <a:extLst>
                    <a:ext uri="{9D8B030D-6E8A-4147-A177-3AD203B41FA5}">
                      <a16:colId xmlns:a16="http://schemas.microsoft.com/office/drawing/2014/main" val="20000"/>
                    </a:ext>
                  </a:extLst>
                </a:gridCol>
                <a:gridCol w="216024">
                  <a:extLst>
                    <a:ext uri="{9D8B030D-6E8A-4147-A177-3AD203B41FA5}">
                      <a16:colId xmlns:a16="http://schemas.microsoft.com/office/drawing/2014/main" val="20001"/>
                    </a:ext>
                  </a:extLst>
                </a:gridCol>
                <a:gridCol w="216024">
                  <a:extLst>
                    <a:ext uri="{9D8B030D-6E8A-4147-A177-3AD203B41FA5}">
                      <a16:colId xmlns:a16="http://schemas.microsoft.com/office/drawing/2014/main" val="20002"/>
                    </a:ext>
                  </a:extLst>
                </a:gridCol>
              </a:tblGrid>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0"/>
                  </a:ext>
                </a:extLst>
              </a:tr>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00FF">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1"/>
                  </a:ext>
                </a:extLst>
              </a:tr>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2"/>
                  </a:ext>
                </a:extLst>
              </a:tr>
            </a:tbl>
          </a:graphicData>
        </a:graphic>
      </p:graphicFrame>
      <p:graphicFrame>
        <p:nvGraphicFramePr>
          <p:cNvPr id="44" name="表格 43"/>
          <p:cNvGraphicFramePr>
            <a:graphicFrameLocks noGrp="1"/>
          </p:cNvGraphicFramePr>
          <p:nvPr/>
        </p:nvGraphicFramePr>
        <p:xfrm>
          <a:off x="6648636" y="2492896"/>
          <a:ext cx="648072" cy="640080"/>
        </p:xfrm>
        <a:graphic>
          <a:graphicData uri="http://schemas.openxmlformats.org/drawingml/2006/table">
            <a:tbl>
              <a:tblPr>
                <a:tableStyleId>{5C22544A-7EE6-4342-B048-85BDC9FD1C3A}</a:tableStyleId>
              </a:tblPr>
              <a:tblGrid>
                <a:gridCol w="216024">
                  <a:extLst>
                    <a:ext uri="{9D8B030D-6E8A-4147-A177-3AD203B41FA5}">
                      <a16:colId xmlns:a16="http://schemas.microsoft.com/office/drawing/2014/main" val="20000"/>
                    </a:ext>
                  </a:extLst>
                </a:gridCol>
                <a:gridCol w="216024">
                  <a:extLst>
                    <a:ext uri="{9D8B030D-6E8A-4147-A177-3AD203B41FA5}">
                      <a16:colId xmlns:a16="http://schemas.microsoft.com/office/drawing/2014/main" val="20001"/>
                    </a:ext>
                  </a:extLst>
                </a:gridCol>
                <a:gridCol w="216024">
                  <a:extLst>
                    <a:ext uri="{9D8B030D-6E8A-4147-A177-3AD203B41FA5}">
                      <a16:colId xmlns:a16="http://schemas.microsoft.com/office/drawing/2014/main" val="20002"/>
                    </a:ext>
                  </a:extLst>
                </a:gridCol>
              </a:tblGrid>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0"/>
                  </a:ext>
                </a:extLst>
              </a:tr>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00FF">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1"/>
                  </a:ext>
                </a:extLst>
              </a:tr>
              <a:tr h="210935">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2"/>
                  </a:ext>
                </a:extLst>
              </a:tr>
            </a:tbl>
          </a:graphicData>
        </a:graphic>
      </p:graphicFrame>
      <p:sp>
        <p:nvSpPr>
          <p:cNvPr id="48" name="向右箭號 47"/>
          <p:cNvSpPr/>
          <p:nvPr/>
        </p:nvSpPr>
        <p:spPr>
          <a:xfrm>
            <a:off x="5680427" y="1151996"/>
            <a:ext cx="1181374" cy="239340"/>
          </a:xfrm>
          <a:prstGeom prst="rightArrow">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向右箭號 48"/>
          <p:cNvSpPr/>
          <p:nvPr/>
        </p:nvSpPr>
        <p:spPr>
          <a:xfrm>
            <a:off x="5450108" y="2542587"/>
            <a:ext cx="1354139" cy="239340"/>
          </a:xfrm>
          <a:prstGeom prst="rightArrow">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p:cNvSpPr/>
          <p:nvPr/>
        </p:nvSpPr>
        <p:spPr>
          <a:xfrm>
            <a:off x="7493568" y="5327588"/>
            <a:ext cx="212400" cy="212400"/>
          </a:xfrm>
          <a:prstGeom prst="rect">
            <a:avLst/>
          </a:prstGeom>
          <a:solidFill>
            <a:srgbClr val="6699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57" name="直線單箭頭接點 56"/>
          <p:cNvCxnSpPr>
            <a:endCxn id="52" idx="0"/>
          </p:cNvCxnSpPr>
          <p:nvPr/>
        </p:nvCxnSpPr>
        <p:spPr>
          <a:xfrm>
            <a:off x="6372200" y="2060848"/>
            <a:ext cx="1227568" cy="32667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9" name="矩形 58"/>
          <p:cNvSpPr/>
          <p:nvPr/>
        </p:nvSpPr>
        <p:spPr>
          <a:xfrm>
            <a:off x="2070066" y="5373940"/>
            <a:ext cx="212400" cy="212400"/>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0" name="直線單箭頭接點 59"/>
          <p:cNvCxnSpPr>
            <a:stCxn id="52" idx="1"/>
            <a:endCxn id="59" idx="3"/>
          </p:cNvCxnSpPr>
          <p:nvPr/>
        </p:nvCxnSpPr>
        <p:spPr>
          <a:xfrm flipH="1">
            <a:off x="2282466" y="5433788"/>
            <a:ext cx="5211102" cy="463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6" name="矩形 65"/>
          <p:cNvSpPr/>
          <p:nvPr/>
        </p:nvSpPr>
        <p:spPr>
          <a:xfrm>
            <a:off x="6413567" y="4247587"/>
            <a:ext cx="2160001" cy="228928"/>
          </a:xfrm>
          <a:prstGeom prst="rect">
            <a:avLst/>
          </a:prstGeom>
          <a:solidFill>
            <a:schemeClr val="bg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矩形 66"/>
          <p:cNvSpPr/>
          <p:nvPr/>
        </p:nvSpPr>
        <p:spPr>
          <a:xfrm>
            <a:off x="6413566" y="6182803"/>
            <a:ext cx="2160001" cy="228928"/>
          </a:xfrm>
          <a:prstGeom prst="rect">
            <a:avLst/>
          </a:prstGeom>
          <a:solidFill>
            <a:schemeClr val="bg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8" name="矩形 67"/>
          <p:cNvSpPr/>
          <p:nvPr/>
        </p:nvSpPr>
        <p:spPr>
          <a:xfrm>
            <a:off x="6413563" y="4466005"/>
            <a:ext cx="212403" cy="1716798"/>
          </a:xfrm>
          <a:prstGeom prst="rect">
            <a:avLst/>
          </a:prstGeom>
          <a:solidFill>
            <a:schemeClr val="bg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9" name="矩形 68"/>
          <p:cNvSpPr/>
          <p:nvPr/>
        </p:nvSpPr>
        <p:spPr>
          <a:xfrm>
            <a:off x="8353730" y="4476515"/>
            <a:ext cx="212403" cy="1716798"/>
          </a:xfrm>
          <a:prstGeom prst="rect">
            <a:avLst/>
          </a:prstGeom>
          <a:solidFill>
            <a:schemeClr val="bg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矩形 69"/>
          <p:cNvSpPr/>
          <p:nvPr/>
        </p:nvSpPr>
        <p:spPr>
          <a:xfrm>
            <a:off x="899592" y="2995290"/>
            <a:ext cx="1370888" cy="646331"/>
          </a:xfrm>
          <a:prstGeom prst="rect">
            <a:avLst/>
          </a:prstGeom>
        </p:spPr>
        <p:txBody>
          <a:bodyPr wrap="none">
            <a:spAutoFit/>
          </a:bodyPr>
          <a:lstStyle/>
          <a:p>
            <a:r>
              <a:rPr lang="zh-TW" altLang="en-US" sz="1800" dirty="0">
                <a:solidFill>
                  <a:srgbClr val="0000FF"/>
                </a:solidFill>
              </a:rPr>
              <a:t>Raw image</a:t>
            </a:r>
            <a:endParaRPr lang="en-US" altLang="zh-TW" sz="1800" dirty="0">
              <a:solidFill>
                <a:srgbClr val="0000FF"/>
              </a:solidFill>
            </a:endParaRPr>
          </a:p>
          <a:p>
            <a:r>
              <a:rPr lang="en-US" altLang="zh-TW" sz="1800" dirty="0"/>
              <a:t>10x10 pixels</a:t>
            </a:r>
            <a:endParaRPr lang="zh-TW" altLang="en-US" sz="1800" dirty="0"/>
          </a:p>
        </p:txBody>
      </p:sp>
      <p:sp>
        <p:nvSpPr>
          <p:cNvPr id="71" name="矩形 70"/>
          <p:cNvSpPr/>
          <p:nvPr/>
        </p:nvSpPr>
        <p:spPr>
          <a:xfrm>
            <a:off x="7330517" y="2129660"/>
            <a:ext cx="1654620" cy="769441"/>
          </a:xfrm>
          <a:prstGeom prst="rect">
            <a:avLst/>
          </a:prstGeom>
        </p:spPr>
        <p:txBody>
          <a:bodyPr wrap="none">
            <a:spAutoFit/>
          </a:bodyPr>
          <a:lstStyle/>
          <a:p>
            <a:r>
              <a:rPr lang="en-US" altLang="zh-TW" sz="1600" dirty="0">
                <a:solidFill>
                  <a:srgbClr val="0000FF"/>
                </a:solidFill>
              </a:rPr>
              <a:t>Data matrix </a:t>
            </a:r>
          </a:p>
          <a:p>
            <a:r>
              <a:rPr lang="en-US" altLang="zh-TW" sz="1600" dirty="0">
                <a:solidFill>
                  <a:srgbClr val="0000FF"/>
                </a:solidFill>
              </a:rPr>
              <a:t>(image grayscale)</a:t>
            </a:r>
          </a:p>
          <a:p>
            <a:r>
              <a:rPr lang="en-US" altLang="zh-TW" sz="1200"/>
              <a:t>8bit</a:t>
            </a:r>
            <a:endParaRPr lang="zh-TW" altLang="en-US" sz="1200" dirty="0"/>
          </a:p>
        </p:txBody>
      </p:sp>
      <p:sp>
        <p:nvSpPr>
          <p:cNvPr id="73" name="矩形 72"/>
          <p:cNvSpPr/>
          <p:nvPr/>
        </p:nvSpPr>
        <p:spPr>
          <a:xfrm>
            <a:off x="3476836" y="4412580"/>
            <a:ext cx="1425390" cy="584775"/>
          </a:xfrm>
          <a:prstGeom prst="rect">
            <a:avLst/>
          </a:prstGeom>
        </p:spPr>
        <p:txBody>
          <a:bodyPr wrap="none">
            <a:spAutoFit/>
          </a:bodyPr>
          <a:lstStyle/>
          <a:p>
            <a:r>
              <a:rPr lang="zh-TW" altLang="en-US" sz="1600" dirty="0"/>
              <a:t>Normalization </a:t>
            </a:r>
            <a:endParaRPr lang="en-US" altLang="zh-TW" sz="1600" dirty="0"/>
          </a:p>
          <a:p>
            <a:r>
              <a:rPr lang="en-US" altLang="zh-TW" sz="1600" dirty="0"/>
              <a:t>factor</a:t>
            </a:r>
            <a:endParaRPr lang="zh-TW" altLang="en-US" sz="1600" dirty="0"/>
          </a:p>
        </p:txBody>
      </p:sp>
      <p:cxnSp>
        <p:nvCxnSpPr>
          <p:cNvPr id="74" name="直線單箭頭接點 73"/>
          <p:cNvCxnSpPr/>
          <p:nvPr/>
        </p:nvCxnSpPr>
        <p:spPr>
          <a:xfrm>
            <a:off x="3075780" y="4069032"/>
            <a:ext cx="338100" cy="3969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7" name="矩形 76"/>
          <p:cNvSpPr/>
          <p:nvPr/>
        </p:nvSpPr>
        <p:spPr>
          <a:xfrm>
            <a:off x="3588336" y="2311754"/>
            <a:ext cx="986167" cy="461665"/>
          </a:xfrm>
          <a:prstGeom prst="rect">
            <a:avLst/>
          </a:prstGeom>
        </p:spPr>
        <p:txBody>
          <a:bodyPr wrap="none">
            <a:spAutoFit/>
          </a:bodyPr>
          <a:lstStyle/>
          <a:p>
            <a:r>
              <a:rPr lang="en-US" altLang="zh-TW" dirty="0">
                <a:solidFill>
                  <a:srgbClr val="800000"/>
                </a:solidFill>
              </a:rPr>
              <a:t>(</a:t>
            </a:r>
            <a:r>
              <a:rPr lang="zh-TW" altLang="en-US" dirty="0">
                <a:solidFill>
                  <a:srgbClr val="800000"/>
                </a:solidFill>
              </a:rPr>
              <a:t>filter</a:t>
            </a:r>
            <a:r>
              <a:rPr lang="en-US" altLang="zh-TW" dirty="0">
                <a:solidFill>
                  <a:srgbClr val="800000"/>
                </a:solidFill>
              </a:rPr>
              <a:t>)</a:t>
            </a:r>
            <a:endParaRPr lang="zh-TW" altLang="en-US" dirty="0">
              <a:solidFill>
                <a:srgbClr val="800000"/>
              </a:solidFill>
            </a:endParaRPr>
          </a:p>
        </p:txBody>
      </p:sp>
      <p:sp>
        <p:nvSpPr>
          <p:cNvPr id="78" name="矩形 77"/>
          <p:cNvSpPr/>
          <p:nvPr/>
        </p:nvSpPr>
        <p:spPr>
          <a:xfrm>
            <a:off x="946239" y="3887159"/>
            <a:ext cx="1332417" cy="369332"/>
          </a:xfrm>
          <a:prstGeom prst="rect">
            <a:avLst/>
          </a:prstGeom>
        </p:spPr>
        <p:txBody>
          <a:bodyPr wrap="none">
            <a:spAutoFit/>
          </a:bodyPr>
          <a:lstStyle/>
          <a:p>
            <a:pPr algn="r"/>
            <a:r>
              <a:rPr lang="zh-TW" altLang="en-US" sz="1800" dirty="0">
                <a:solidFill>
                  <a:srgbClr val="0000FF"/>
                </a:solidFill>
              </a:rPr>
              <a:t>Feature</a:t>
            </a:r>
            <a:r>
              <a:rPr lang="en-US" altLang="zh-TW" sz="1800" dirty="0">
                <a:solidFill>
                  <a:srgbClr val="0000FF"/>
                </a:solidFill>
              </a:rPr>
              <a:t> </a:t>
            </a:r>
            <a:r>
              <a:rPr lang="zh-TW" altLang="en-US" sz="1800" dirty="0">
                <a:solidFill>
                  <a:srgbClr val="0000FF"/>
                </a:solidFill>
              </a:rPr>
              <a:t>map</a:t>
            </a:r>
          </a:p>
        </p:txBody>
      </p:sp>
      <p:cxnSp>
        <p:nvCxnSpPr>
          <p:cNvPr id="79" name="直線單箭頭接點 78"/>
          <p:cNvCxnSpPr/>
          <p:nvPr/>
        </p:nvCxnSpPr>
        <p:spPr>
          <a:xfrm>
            <a:off x="7620080" y="3875697"/>
            <a:ext cx="499463" cy="4017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2" name="矩形 81"/>
          <p:cNvSpPr/>
          <p:nvPr/>
        </p:nvSpPr>
        <p:spPr>
          <a:xfrm>
            <a:off x="7595023" y="917817"/>
            <a:ext cx="1548977" cy="523220"/>
          </a:xfrm>
          <a:prstGeom prst="rect">
            <a:avLst/>
          </a:prstGeom>
        </p:spPr>
        <p:txBody>
          <a:bodyPr wrap="square">
            <a:spAutoFit/>
          </a:bodyPr>
          <a:lstStyle/>
          <a:p>
            <a:r>
              <a:rPr lang="en-US" altLang="zh-TW" sz="1400" b="1" dirty="0">
                <a:solidFill>
                  <a:srgbClr val="0000FF"/>
                </a:solidFill>
              </a:rPr>
              <a:t>Stride</a:t>
            </a:r>
            <a:r>
              <a:rPr lang="en-US" altLang="zh-TW" sz="1400" dirty="0"/>
              <a:t>: </a:t>
            </a:r>
          </a:p>
          <a:p>
            <a:r>
              <a:rPr lang="en-US" altLang="zh-TW" sz="1400"/>
              <a:t>kernel</a:t>
            </a:r>
            <a:r>
              <a:rPr lang="zh-TW" altLang="en-US" sz="1400"/>
              <a:t> </a:t>
            </a:r>
            <a:r>
              <a:rPr lang="en-US" altLang="zh-TW" sz="1400"/>
              <a:t>moving size</a:t>
            </a:r>
            <a:endParaRPr lang="zh-TW" altLang="en-US" sz="1400" dirty="0"/>
          </a:p>
        </p:txBody>
      </p:sp>
      <p:sp>
        <p:nvSpPr>
          <p:cNvPr id="83" name="矩形 82"/>
          <p:cNvSpPr/>
          <p:nvPr/>
        </p:nvSpPr>
        <p:spPr>
          <a:xfrm>
            <a:off x="3263783" y="5664417"/>
            <a:ext cx="2650084" cy="646331"/>
          </a:xfrm>
          <a:prstGeom prst="rect">
            <a:avLst/>
          </a:prstGeom>
          <a:solidFill>
            <a:schemeClr val="accent6">
              <a:lumMod val="40000"/>
              <a:lumOff val="60000"/>
            </a:schemeClr>
          </a:solidFill>
        </p:spPr>
        <p:txBody>
          <a:bodyPr wrap="none">
            <a:spAutoFit/>
          </a:bodyPr>
          <a:lstStyle/>
          <a:p>
            <a:r>
              <a:rPr lang="zh-TW" altLang="en-US" sz="1200" dirty="0">
                <a:solidFill>
                  <a:srgbClr val="0000FF"/>
                </a:solidFill>
              </a:rPr>
              <a:t>zero padding </a:t>
            </a:r>
            <a:r>
              <a:rPr lang="en-US" altLang="zh-TW" sz="1200" dirty="0">
                <a:solidFill>
                  <a:srgbClr val="0000FF"/>
                </a:solidFill>
              </a:rPr>
              <a:t>method: </a:t>
            </a:r>
          </a:p>
          <a:p>
            <a:r>
              <a:rPr lang="en-US" altLang="zh-TW" sz="1200" dirty="0">
                <a:solidFill>
                  <a:srgbClr val="0000FF"/>
                </a:solidFill>
              </a:rPr>
              <a:t>input </a:t>
            </a:r>
            <a:r>
              <a:rPr lang="en-US" altLang="zh-TW" sz="1200">
                <a:solidFill>
                  <a:srgbClr val="0000FF"/>
                </a:solidFill>
              </a:rPr>
              <a:t>image + 0</a:t>
            </a:r>
            <a:r>
              <a:rPr lang="zh-TW" altLang="en-US" sz="1200">
                <a:solidFill>
                  <a:srgbClr val="0000FF"/>
                </a:solidFill>
              </a:rPr>
              <a:t>，</a:t>
            </a:r>
            <a:r>
              <a:rPr lang="en-US" altLang="zh-TW" sz="1200">
                <a:solidFill>
                  <a:srgbClr val="0000FF"/>
                </a:solidFill>
              </a:rPr>
              <a:t>and then Convolution</a:t>
            </a:r>
            <a:endParaRPr lang="en-US" altLang="zh-TW" sz="1200" dirty="0">
              <a:solidFill>
                <a:srgbClr val="0000FF"/>
              </a:solidFill>
            </a:endParaRPr>
          </a:p>
          <a:p>
            <a:r>
              <a:rPr lang="en-US" altLang="zh-TW" sz="1200" dirty="0"/>
              <a:t>image size=10x10</a:t>
            </a:r>
            <a:endParaRPr lang="zh-TW" altLang="en-US" sz="1200" dirty="0"/>
          </a:p>
        </p:txBody>
      </p:sp>
      <p:sp>
        <p:nvSpPr>
          <p:cNvPr id="3" name="頁尾版面配置區 2">
            <a:extLst>
              <a:ext uri="{FF2B5EF4-FFF2-40B4-BE49-F238E27FC236}">
                <a16:creationId xmlns:a16="http://schemas.microsoft.com/office/drawing/2014/main" id="{802A232F-019F-AAC2-BCEF-1AB64DEAD709}"/>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7" name="投影片編號版面配置區 6">
            <a:extLst>
              <a:ext uri="{FF2B5EF4-FFF2-40B4-BE49-F238E27FC236}">
                <a16:creationId xmlns:a16="http://schemas.microsoft.com/office/drawing/2014/main" id="{AA83900F-2FCD-D6E2-3430-8E6EE59C1B57}"/>
              </a:ext>
            </a:extLst>
          </p:cNvPr>
          <p:cNvSpPr>
            <a:spLocks noGrp="1"/>
          </p:cNvSpPr>
          <p:nvPr>
            <p:ph type="sldNum" sz="quarter" idx="12"/>
          </p:nvPr>
        </p:nvSpPr>
        <p:spPr/>
        <p:txBody>
          <a:bodyPr/>
          <a:lstStyle/>
          <a:p>
            <a:pPr>
              <a:defRPr/>
            </a:pPr>
            <a:fld id="{2087E945-3302-46EC-A8AF-D3936530EEE2}" type="slidenum">
              <a:rPr lang="en-US" altLang="zh-TW" smtClean="0"/>
              <a:pPr>
                <a:defRPr/>
              </a:pPr>
              <a:t>5</a:t>
            </a:fld>
            <a:r>
              <a:rPr lang="en-US" altLang="zh-TW"/>
              <a:t>/53</a:t>
            </a:r>
            <a:endParaRPr lang="en-US" altLang="zh-TW" dirty="0"/>
          </a:p>
        </p:txBody>
      </p:sp>
    </p:spTree>
    <p:extLst>
      <p:ext uri="{BB962C8B-B14F-4D97-AF65-F5344CB8AC3E}">
        <p14:creationId xmlns:p14="http://schemas.microsoft.com/office/powerpoint/2010/main" val="421107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2"/>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0"/>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4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5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59"/>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60"/>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39"/>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78"/>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6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8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69"/>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68"/>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67"/>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79"/>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30" grpId="0"/>
      <p:bldP spid="41" grpId="0" animBg="1"/>
      <p:bldP spid="48" grpId="0" animBg="1"/>
      <p:bldP spid="49" grpId="0" animBg="1"/>
      <p:bldP spid="52" grpId="0" animBg="1"/>
      <p:bldP spid="59" grpId="0" animBg="1"/>
      <p:bldP spid="66" grpId="0" animBg="1"/>
      <p:bldP spid="67" grpId="0" animBg="1"/>
      <p:bldP spid="68" grpId="0" animBg="1"/>
      <p:bldP spid="69" grpId="0" animBg="1"/>
      <p:bldP spid="70" grpId="0"/>
      <p:bldP spid="71" grpId="0"/>
      <p:bldP spid="73" grpId="0"/>
      <p:bldP spid="77" grpId="0"/>
      <p:bldP spid="78" grpId="0"/>
      <p:bldP spid="82" grpId="0"/>
      <p:bldP spid="8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A520992-0F68-EE56-BAD9-8FCF1373432C}"/>
              </a:ext>
            </a:extLst>
          </p:cNvPr>
          <p:cNvSpPr>
            <a:spLocks noGrp="1"/>
          </p:cNvSpPr>
          <p:nvPr>
            <p:ph type="title"/>
          </p:nvPr>
        </p:nvSpPr>
        <p:spPr/>
        <p:txBody>
          <a:bodyPr/>
          <a:lstStyle/>
          <a:p>
            <a:r>
              <a:rPr lang="en-US" altLang="zh-TW" sz="2800">
                <a:latin typeface="Aptos" panose="020B0004020202020204" pitchFamily="34" charset="0"/>
              </a:rPr>
              <a:t>Classifier compatibility under Conv-BN-ReLU</a:t>
            </a:r>
            <a:endParaRPr lang="zh-TW" altLang="en-US" sz="2800">
              <a:latin typeface="Aptos" panose="020B0004020202020204" pitchFamily="34" charset="0"/>
            </a:endParaRPr>
          </a:p>
        </p:txBody>
      </p:sp>
      <p:pic>
        <p:nvPicPr>
          <p:cNvPr id="5" name="圖片 4">
            <a:extLst>
              <a:ext uri="{FF2B5EF4-FFF2-40B4-BE49-F238E27FC236}">
                <a16:creationId xmlns:a16="http://schemas.microsoft.com/office/drawing/2014/main" id="{6B625BC9-5B4E-A717-BAE0-6FC4CC2A2F42}"/>
              </a:ext>
            </a:extLst>
          </p:cNvPr>
          <p:cNvPicPr>
            <a:picLocks noChangeAspect="1"/>
          </p:cNvPicPr>
          <p:nvPr/>
        </p:nvPicPr>
        <p:blipFill>
          <a:blip r:embed="rId2"/>
          <a:stretch>
            <a:fillRect/>
          </a:stretch>
        </p:blipFill>
        <p:spPr>
          <a:xfrm>
            <a:off x="0" y="1412776"/>
            <a:ext cx="8997442" cy="2952328"/>
          </a:xfrm>
          <a:prstGeom prst="rect">
            <a:avLst/>
          </a:prstGeom>
        </p:spPr>
      </p:pic>
      <p:sp>
        <p:nvSpPr>
          <p:cNvPr id="3" name="頁尾版面配置區 2">
            <a:extLst>
              <a:ext uri="{FF2B5EF4-FFF2-40B4-BE49-F238E27FC236}">
                <a16:creationId xmlns:a16="http://schemas.microsoft.com/office/drawing/2014/main" id="{64AECF06-0459-6DB1-5861-5AA8177AEC1F}"/>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6" name="投影片編號版面配置區 5">
            <a:extLst>
              <a:ext uri="{FF2B5EF4-FFF2-40B4-BE49-F238E27FC236}">
                <a16:creationId xmlns:a16="http://schemas.microsoft.com/office/drawing/2014/main" id="{E4D30F81-F8C1-E1BE-ECA9-91B0990538FF}"/>
              </a:ext>
            </a:extLst>
          </p:cNvPr>
          <p:cNvSpPr>
            <a:spLocks noGrp="1"/>
          </p:cNvSpPr>
          <p:nvPr>
            <p:ph type="sldNum" sz="quarter" idx="12"/>
          </p:nvPr>
        </p:nvSpPr>
        <p:spPr/>
        <p:txBody>
          <a:bodyPr/>
          <a:lstStyle/>
          <a:p>
            <a:pPr>
              <a:defRPr/>
            </a:pPr>
            <a:fld id="{2087E945-3302-46EC-A8AF-D3936530EEE2}" type="slidenum">
              <a:rPr lang="en-US" altLang="zh-TW" smtClean="0"/>
              <a:pPr>
                <a:defRPr/>
              </a:pPr>
              <a:t>50</a:t>
            </a:fld>
            <a:r>
              <a:rPr lang="en-US" altLang="zh-TW"/>
              <a:t>/53</a:t>
            </a:r>
            <a:endParaRPr lang="en-US" altLang="zh-TW" dirty="0"/>
          </a:p>
        </p:txBody>
      </p:sp>
    </p:spTree>
    <p:extLst>
      <p:ext uri="{BB962C8B-B14F-4D97-AF65-F5344CB8AC3E}">
        <p14:creationId xmlns:p14="http://schemas.microsoft.com/office/powerpoint/2010/main" val="22888538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46CF7D-CE07-A70B-230E-1F79E4DC9360}"/>
              </a:ext>
            </a:extLst>
          </p:cNvPr>
          <p:cNvSpPr>
            <a:spLocks noGrp="1"/>
          </p:cNvSpPr>
          <p:nvPr>
            <p:ph type="title"/>
          </p:nvPr>
        </p:nvSpPr>
        <p:spPr/>
        <p:txBody>
          <a:bodyPr/>
          <a:lstStyle/>
          <a:p>
            <a:r>
              <a:rPr lang="en-US" altLang="zh-TW" sz="3600"/>
              <a:t>Concluding Remarks</a:t>
            </a:r>
            <a:endParaRPr lang="zh-TW" altLang="en-US">
              <a:latin typeface="Aptos" panose="020B0004020202020204" pitchFamily="34" charset="0"/>
            </a:endParaRPr>
          </a:p>
        </p:txBody>
      </p:sp>
      <mc:AlternateContent xmlns:mc="http://schemas.openxmlformats.org/markup-compatibility/2006">
        <mc:Choice xmlns:a14="http://schemas.microsoft.com/office/drawing/2010/main" Requires="a14">
          <p:sp>
            <p:nvSpPr>
              <p:cNvPr id="3" name="文字版面配置區 2">
                <a:extLst>
                  <a:ext uri="{FF2B5EF4-FFF2-40B4-BE49-F238E27FC236}">
                    <a16:creationId xmlns:a16="http://schemas.microsoft.com/office/drawing/2014/main" id="{3D43F69F-DFA7-0D7C-2073-FE4617324B50}"/>
                  </a:ext>
                </a:extLst>
              </p:cNvPr>
              <p:cNvSpPr>
                <a:spLocks noGrp="1"/>
              </p:cNvSpPr>
              <p:nvPr>
                <p:ph type="body" idx="1"/>
              </p:nvPr>
            </p:nvSpPr>
            <p:spPr>
              <a:xfrm>
                <a:off x="179512" y="836612"/>
                <a:ext cx="8784976" cy="5687307"/>
              </a:xfrm>
            </p:spPr>
            <p:txBody>
              <a:bodyPr vert="horz" wrap="square" lIns="95250" tIns="57150" rIns="95250" bIns="57150" numCol="1" anchor="t" anchorCtr="0" compatLnSpc="1">
                <a:prstTxWarp prst="textNoShape">
                  <a:avLst/>
                </a:prstTxWarp>
                <a:normAutofit fontScale="92500"/>
              </a:bodyPr>
              <a:lstStyle/>
              <a:p>
                <a:pPr>
                  <a:lnSpc>
                    <a:spcPct val="110000"/>
                  </a:lnSpc>
                </a:pPr>
                <a:r>
                  <a:rPr lang="en-US" altLang="zh-TW" sz="2400">
                    <a:latin typeface="Aptos" panose="020B0004020202020204" pitchFamily="34" charset="0"/>
                  </a:rPr>
                  <a:t>S-IGTD replaces IGTD's unsupervised feature-distance metric with </a:t>
                </a:r>
                <a14:m>
                  <m:oMath xmlns:m="http://schemas.openxmlformats.org/officeDocument/2006/math">
                    <m:sSub>
                      <m:sSubPr>
                        <m:ctrlPr>
                          <a:rPr lang="en-US" altLang="zh-TW" sz="2400" b="1" i="1" smtClean="0">
                            <a:solidFill>
                              <a:srgbClr val="0000FF"/>
                            </a:solidFill>
                            <a:latin typeface="Cambria Math" panose="02040503050406030204" pitchFamily="18" charset="0"/>
                          </a:rPr>
                        </m:ctrlPr>
                      </m:sSubPr>
                      <m:e>
                        <m:r>
                          <a:rPr lang="en-US" altLang="zh-TW" sz="2400" b="1" i="1" smtClean="0">
                            <a:solidFill>
                              <a:srgbClr val="0000FF"/>
                            </a:solidFill>
                            <a:latin typeface="Cambria Math" panose="02040503050406030204" pitchFamily="18" charset="0"/>
                          </a:rPr>
                          <m:t>𝒅</m:t>
                        </m:r>
                      </m:e>
                      <m:sub>
                        <m:r>
                          <a:rPr lang="en-US" altLang="zh-TW" sz="2400" b="1" i="1" smtClean="0">
                            <a:solidFill>
                              <a:srgbClr val="0000FF"/>
                            </a:solidFill>
                            <a:latin typeface="Cambria Math" panose="02040503050406030204" pitchFamily="18" charset="0"/>
                          </a:rPr>
                          <m:t>𝒔𝒖𝒑</m:t>
                        </m:r>
                      </m:sub>
                    </m:sSub>
                    <m:r>
                      <a:rPr lang="en-US" altLang="zh-TW" sz="2400" b="1" i="1" smtClean="0">
                        <a:solidFill>
                          <a:srgbClr val="0000FF"/>
                        </a:solidFill>
                        <a:latin typeface="Cambria Math" panose="02040503050406030204" pitchFamily="18" charset="0"/>
                      </a:rPr>
                      <m:t>=</m:t>
                    </m:r>
                    <m:r>
                      <a:rPr lang="en-US" altLang="zh-TW" sz="2400" b="1" i="1" smtClean="0">
                        <a:solidFill>
                          <a:srgbClr val="0000FF"/>
                        </a:solidFill>
                        <a:latin typeface="Cambria Math" panose="02040503050406030204" pitchFamily="18" charset="0"/>
                      </a:rPr>
                      <m:t>𝟏</m:t>
                    </m:r>
                    <m:r>
                      <a:rPr lang="en-US" altLang="zh-TW" sz="2400" b="1" i="1" smtClean="0">
                        <a:solidFill>
                          <a:srgbClr val="0000FF"/>
                        </a:solidFill>
                        <a:latin typeface="Cambria Math" panose="02040503050406030204" pitchFamily="18" charset="0"/>
                      </a:rPr>
                      <m:t>−|</m:t>
                    </m:r>
                    <m:sSub>
                      <m:sSubPr>
                        <m:ctrlPr>
                          <a:rPr lang="en-US" altLang="zh-TW" sz="2400" b="1" i="1" smtClean="0">
                            <a:solidFill>
                              <a:srgbClr val="0000FF"/>
                            </a:solidFill>
                            <a:latin typeface="Cambria Math" panose="02040503050406030204" pitchFamily="18" charset="0"/>
                          </a:rPr>
                        </m:ctrlPr>
                      </m:sSubPr>
                      <m:e>
                        <m:r>
                          <a:rPr lang="zh-TW" altLang="en-US" sz="2400" b="1" i="1" smtClean="0">
                            <a:solidFill>
                              <a:srgbClr val="0000FF"/>
                            </a:solidFill>
                            <a:latin typeface="Cambria Math" panose="02040503050406030204" pitchFamily="18" charset="0"/>
                          </a:rPr>
                          <m:t>𝝆</m:t>
                        </m:r>
                      </m:e>
                      <m:sub>
                        <m:r>
                          <a:rPr lang="en-US" altLang="zh-TW" sz="2400" b="1" i="1" smtClean="0">
                            <a:solidFill>
                              <a:srgbClr val="0000FF"/>
                            </a:solidFill>
                            <a:latin typeface="Cambria Math" panose="02040503050406030204" pitchFamily="18" charset="0"/>
                          </a:rPr>
                          <m:t>𝑩</m:t>
                        </m:r>
                      </m:sub>
                    </m:sSub>
                    <m:r>
                      <a:rPr lang="en-US" altLang="zh-TW" sz="2400" b="1" i="1" smtClean="0">
                        <a:solidFill>
                          <a:srgbClr val="0000FF"/>
                        </a:solidFill>
                        <a:latin typeface="Cambria Math" panose="02040503050406030204" pitchFamily="18" charset="0"/>
                      </a:rPr>
                      <m:t>|</m:t>
                    </m:r>
                  </m:oMath>
                </a14:m>
                <a:r>
                  <a:rPr lang="en-US" altLang="zh-TW" sz="2400" b="1">
                    <a:solidFill>
                      <a:srgbClr val="0000FF"/>
                    </a:solidFill>
                    <a:latin typeface="Aptos" panose="020B0004020202020204" pitchFamily="34" charset="0"/>
                  </a:rPr>
                  <a:t> </a:t>
                </a:r>
                <a:r>
                  <a:rPr lang="en-US" altLang="zh-TW" sz="2400">
                    <a:latin typeface="Aptos" panose="020B0004020202020204" pitchFamily="34" charset="0"/>
                  </a:rPr>
                  <a:t>on the class-centroid matrix.</a:t>
                </a:r>
              </a:p>
              <a:p>
                <a:pPr>
                  <a:lnSpc>
                    <a:spcPct val="110000"/>
                  </a:lnSpc>
                </a:pPr>
                <a:endParaRPr lang="en-US" altLang="zh-TW" sz="2400">
                  <a:latin typeface="Aptos" panose="020B0004020202020204" pitchFamily="34" charset="0"/>
                </a:endParaRPr>
              </a:p>
              <a:p>
                <a:pPr>
                  <a:lnSpc>
                    <a:spcPct val="110000"/>
                  </a:lnSpc>
                </a:pPr>
                <a:r>
                  <a:rPr lang="en-US" altLang="zh-TW" sz="2400">
                    <a:latin typeface="Aptos" panose="020B0004020202020204" pitchFamily="34" charset="0"/>
                  </a:rPr>
                  <a:t>The contribution is pairwise </a:t>
                </a:r>
                <a:r>
                  <a:rPr lang="en-US" altLang="zh-TW" sz="2400" b="1">
                    <a:solidFill>
                      <a:srgbClr val="0000FF"/>
                    </a:solidFill>
                    <a:latin typeface="Aptos" panose="020B0004020202020204" pitchFamily="34" charset="0"/>
                  </a:rPr>
                  <a:t>supervised topology learning</a:t>
                </a:r>
                <a:r>
                  <a:rPr lang="en-US" altLang="zh-TW" sz="2400">
                    <a:latin typeface="Aptos" panose="020B0004020202020204" pitchFamily="34" charset="0"/>
                  </a:rPr>
                  <a:t>. </a:t>
                </a:r>
              </a:p>
              <a:p>
                <a:pPr>
                  <a:lnSpc>
                    <a:spcPct val="110000"/>
                  </a:lnSpc>
                </a:pPr>
                <a:endParaRPr lang="en-US" altLang="zh-TW" sz="2400">
                  <a:latin typeface="Aptos" panose="020B0004020202020204" pitchFamily="34" charset="0"/>
                </a:endParaRPr>
              </a:p>
              <a:p>
                <a:pPr>
                  <a:lnSpc>
                    <a:spcPct val="110000"/>
                  </a:lnSpc>
                </a:pPr>
                <a:r>
                  <a:rPr lang="en-US" altLang="zh-TW" sz="2400" b="1">
                    <a:solidFill>
                      <a:srgbClr val="0000FF"/>
                    </a:solidFill>
                    <a:latin typeface="Aptos" panose="020B0004020202020204" pitchFamily="34" charset="0"/>
                  </a:rPr>
                  <a:t>Theory</a:t>
                </a:r>
                <a:r>
                  <a:rPr lang="en-US" altLang="zh-TW" sz="2400">
                    <a:latin typeface="Aptos" panose="020B0004020202020204" pitchFamily="34" charset="0"/>
                  </a:rPr>
                  <a:t> establishes entrywise consistency of the supervised distance and </a:t>
                </a:r>
                <a:r>
                  <a:rPr lang="en-US" altLang="zh-TW" sz="2400" b="1">
                    <a:solidFill>
                      <a:srgbClr val="0000FF"/>
                    </a:solidFill>
                    <a:latin typeface="Aptos" panose="020B0004020202020204" pitchFamily="34" charset="0"/>
                  </a:rPr>
                  <a:t>identifies WABA settings</a:t>
                </a:r>
                <a:r>
                  <a:rPr lang="en-US" altLang="zh-TW" sz="2400">
                    <a:latin typeface="Aptos" panose="020B0004020202020204" pitchFamily="34" charset="0"/>
                  </a:rPr>
                  <a:t> where supervised topology is more appropriate than total-correlation topology.</a:t>
                </a:r>
              </a:p>
              <a:p>
                <a:pPr>
                  <a:lnSpc>
                    <a:spcPct val="110000"/>
                  </a:lnSpc>
                </a:pPr>
                <a:endParaRPr lang="en-US" altLang="zh-TW" sz="2400">
                  <a:latin typeface="Aptos" panose="020B0004020202020204" pitchFamily="34" charset="0"/>
                </a:endParaRPr>
              </a:p>
              <a:p>
                <a:pPr>
                  <a:lnSpc>
                    <a:spcPct val="110000"/>
                  </a:lnSpc>
                </a:pPr>
                <a:r>
                  <a:rPr lang="en-US" altLang="zh-TW" sz="2400">
                    <a:latin typeface="Aptos" panose="020B0004020202020204" pitchFamily="34" charset="0"/>
                  </a:rPr>
                  <a:t>Empirically, S-IGTD produces </a:t>
                </a:r>
                <a:r>
                  <a:rPr lang="en-US" altLang="zh-TW" sz="2400" b="1">
                    <a:solidFill>
                      <a:srgbClr val="0000FF"/>
                    </a:solidFill>
                    <a:latin typeface="Aptos" panose="020B0004020202020204" pitchFamily="34" charset="0"/>
                  </a:rPr>
                  <a:t>compact supervised layouts </a:t>
                </a:r>
                <a:r>
                  <a:rPr lang="en-US" altLang="zh-TW" sz="2400">
                    <a:latin typeface="Aptos" panose="020B0004020202020204" pitchFamily="34" charset="0"/>
                  </a:rPr>
                  <a:t>in controlled simulations and biological benchmarks.</a:t>
                </a:r>
              </a:p>
              <a:p>
                <a:pPr>
                  <a:lnSpc>
                    <a:spcPct val="110000"/>
                  </a:lnSpc>
                </a:pPr>
                <a:endParaRPr lang="en-US" altLang="zh-TW" sz="2400">
                  <a:latin typeface="Aptos" panose="020B0004020202020204" pitchFamily="34" charset="0"/>
                </a:endParaRPr>
              </a:p>
              <a:p>
                <a:pPr>
                  <a:lnSpc>
                    <a:spcPct val="110000"/>
                  </a:lnSpc>
                </a:pPr>
                <a:r>
                  <a:rPr lang="en-US" altLang="zh-TW" sz="2400" b="1">
                    <a:solidFill>
                      <a:srgbClr val="0000FF"/>
                    </a:solidFill>
                    <a:latin typeface="Aptos" panose="020B0004020202020204" pitchFamily="34" charset="0"/>
                  </a:rPr>
                  <a:t>Accuracy</a:t>
                </a:r>
                <a:r>
                  <a:rPr lang="en-US" altLang="zh-TW" sz="2400">
                    <a:latin typeface="Aptos" panose="020B0004020202020204" pitchFamily="34" charset="0"/>
                  </a:rPr>
                  <a:t> is compatible but secondary; corrected tests do not support a universal accuracy-superiority claim.</a:t>
                </a:r>
                <a:endParaRPr lang="zh-TW" altLang="en-US" sz="2400">
                  <a:latin typeface="Aptos" panose="020B0004020202020204" pitchFamily="34" charset="0"/>
                </a:endParaRPr>
              </a:p>
            </p:txBody>
          </p:sp>
        </mc:Choice>
        <mc:Fallback>
          <p:sp>
            <p:nvSpPr>
              <p:cNvPr id="3" name="文字版面配置區 2">
                <a:extLst>
                  <a:ext uri="{FF2B5EF4-FFF2-40B4-BE49-F238E27FC236}">
                    <a16:creationId xmlns:a16="http://schemas.microsoft.com/office/drawing/2014/main" id="{3D43F69F-DFA7-0D7C-2073-FE4617324B50}"/>
                  </a:ext>
                </a:extLst>
              </p:cNvPr>
              <p:cNvSpPr>
                <a:spLocks noGrp="1" noRot="1" noChangeAspect="1" noMove="1" noResize="1" noEditPoints="1" noAdjustHandles="1" noChangeArrowheads="1" noChangeShapeType="1" noTextEdit="1"/>
              </p:cNvSpPr>
              <p:nvPr>
                <p:ph type="body" idx="1"/>
              </p:nvPr>
            </p:nvSpPr>
            <p:spPr>
              <a:xfrm>
                <a:off x="179512" y="836612"/>
                <a:ext cx="8784976" cy="5687307"/>
              </a:xfrm>
              <a:blipFill>
                <a:blip r:embed="rId2"/>
                <a:stretch>
                  <a:fillRect l="-139" t="-107" r="-347"/>
                </a:stretch>
              </a:blipFill>
            </p:spPr>
            <p:txBody>
              <a:bodyPr/>
              <a:lstStyle/>
              <a:p>
                <a:r>
                  <a:rPr lang="zh-TW" altLang="en-US">
                    <a:noFill/>
                  </a:rPr>
                  <a:t> </a:t>
                </a:r>
              </a:p>
            </p:txBody>
          </p:sp>
        </mc:Fallback>
      </mc:AlternateContent>
      <p:sp>
        <p:nvSpPr>
          <p:cNvPr id="4" name="頁尾版面配置區 3">
            <a:extLst>
              <a:ext uri="{FF2B5EF4-FFF2-40B4-BE49-F238E27FC236}">
                <a16:creationId xmlns:a16="http://schemas.microsoft.com/office/drawing/2014/main" id="{D7671B84-090C-44BD-16FE-CEB3D77D0494}"/>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5" name="投影片編號版面配置區 4">
            <a:extLst>
              <a:ext uri="{FF2B5EF4-FFF2-40B4-BE49-F238E27FC236}">
                <a16:creationId xmlns:a16="http://schemas.microsoft.com/office/drawing/2014/main" id="{A7F4D0C1-E7BB-E3E1-2D82-F7FB147A92D5}"/>
              </a:ext>
            </a:extLst>
          </p:cNvPr>
          <p:cNvSpPr>
            <a:spLocks noGrp="1"/>
          </p:cNvSpPr>
          <p:nvPr>
            <p:ph type="sldNum" sz="quarter" idx="10"/>
          </p:nvPr>
        </p:nvSpPr>
        <p:spPr/>
        <p:txBody>
          <a:bodyPr/>
          <a:lstStyle/>
          <a:p>
            <a:fld id="{9438BC7D-AD21-4A8F-B78B-3AE750128CD3}" type="slidenum">
              <a:rPr lang="zh-TW" altLang="en-US" smtClean="0"/>
              <a:pPr/>
              <a:t>51</a:t>
            </a:fld>
            <a:r>
              <a:rPr lang="en-US" altLang="zh-TW"/>
              <a:t>/53</a:t>
            </a:r>
            <a:endParaRPr lang="zh-TW" altLang="en-US"/>
          </a:p>
        </p:txBody>
      </p:sp>
    </p:spTree>
    <p:extLst>
      <p:ext uri="{BB962C8B-B14F-4D97-AF65-F5344CB8AC3E}">
        <p14:creationId xmlns:p14="http://schemas.microsoft.com/office/powerpoint/2010/main" val="294783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AEFC2B8-D3F0-C0C5-8799-FBA74D8889EB}"/>
              </a:ext>
            </a:extLst>
          </p:cNvPr>
          <p:cNvSpPr>
            <a:spLocks noGrp="1"/>
          </p:cNvSpPr>
          <p:nvPr>
            <p:ph type="title"/>
          </p:nvPr>
        </p:nvSpPr>
        <p:spPr/>
        <p:txBody>
          <a:bodyPr/>
          <a:lstStyle/>
          <a:p>
            <a:r>
              <a:rPr lang="en-US" altLang="zh-TW" sz="2800">
                <a:latin typeface="Aptos" panose="020B0004020202020204" pitchFamily="34" charset="0"/>
              </a:rPr>
              <a:t>Limitations, when to use, and future work</a:t>
            </a:r>
            <a:endParaRPr lang="zh-TW" altLang="en-US" sz="2800">
              <a:latin typeface="Aptos" panose="020B0004020202020204" pitchFamily="34" charset="0"/>
            </a:endParaRPr>
          </a:p>
        </p:txBody>
      </p:sp>
      <p:sp>
        <p:nvSpPr>
          <p:cNvPr id="3" name="文字版面配置區 2">
            <a:extLst>
              <a:ext uri="{FF2B5EF4-FFF2-40B4-BE49-F238E27FC236}">
                <a16:creationId xmlns:a16="http://schemas.microsoft.com/office/drawing/2014/main" id="{948B9237-5C14-3B1C-A630-EE731401335D}"/>
              </a:ext>
            </a:extLst>
          </p:cNvPr>
          <p:cNvSpPr>
            <a:spLocks noGrp="1"/>
          </p:cNvSpPr>
          <p:nvPr>
            <p:ph type="body" idx="1"/>
          </p:nvPr>
        </p:nvSpPr>
        <p:spPr>
          <a:xfrm>
            <a:off x="107504" y="836612"/>
            <a:ext cx="8784976" cy="5687308"/>
          </a:xfrm>
        </p:spPr>
        <p:txBody>
          <a:bodyPr vert="horz" wrap="square" lIns="95250" tIns="57150" rIns="95250" bIns="57150" numCol="1" anchor="t" anchorCtr="0" compatLnSpc="1">
            <a:prstTxWarp prst="textNoShape">
              <a:avLst/>
            </a:prstTxWarp>
            <a:noAutofit/>
          </a:bodyPr>
          <a:lstStyle/>
          <a:p>
            <a:pPr>
              <a:lnSpc>
                <a:spcPct val="120000"/>
              </a:lnSpc>
            </a:pPr>
            <a:r>
              <a:rPr lang="en-US" altLang="zh-TW" sz="2800" b="1">
                <a:solidFill>
                  <a:srgbClr val="C00000"/>
                </a:solidFill>
                <a:latin typeface="Aptos" panose="020B0004020202020204" pitchFamily="34" charset="0"/>
              </a:rPr>
              <a:t>Limitations</a:t>
            </a:r>
            <a:r>
              <a:rPr lang="en-US" altLang="zh-TW" sz="2000">
                <a:latin typeface="Aptos" panose="020B0004020202020204" pitchFamily="34" charset="0"/>
              </a:rPr>
              <a:t>: Quadratic Assignment Problem (QAP) runtime, linear centroid correlation, rectangular grid constraints, empirical binary extension, and real-data SDS based on an ANOVA-F proxy.</a:t>
            </a:r>
          </a:p>
          <a:p>
            <a:pPr>
              <a:lnSpc>
                <a:spcPct val="120000"/>
              </a:lnSpc>
            </a:pPr>
            <a:r>
              <a:rPr lang="en-US" altLang="zh-TW" sz="2400" b="1">
                <a:solidFill>
                  <a:srgbClr val="C00000"/>
                </a:solidFill>
                <a:latin typeface="Aptos" panose="020B0004020202020204" pitchFamily="34" charset="0"/>
              </a:rPr>
              <a:t>When to use</a:t>
            </a:r>
            <a:r>
              <a:rPr lang="en-US" altLang="zh-TW" sz="2000">
                <a:latin typeface="Aptos" panose="020B0004020202020204" pitchFamily="34" charset="0"/>
              </a:rPr>
              <a:t>: Use S-IGTD when the analysis target is a class-supervised image layout, especially </a:t>
            </a:r>
            <a:r>
              <a:rPr lang="en-US" altLang="zh-TW" sz="2000" b="1">
                <a:solidFill>
                  <a:srgbClr val="0000FF"/>
                </a:solidFill>
                <a:latin typeface="Aptos" panose="020B0004020202020204" pitchFamily="34" charset="0"/>
              </a:rPr>
              <a:t>multiclass omics with informative class-centroid covariation</a:t>
            </a:r>
            <a:r>
              <a:rPr lang="en-US" altLang="zh-TW" sz="2000">
                <a:latin typeface="Aptos" panose="020B0004020202020204" pitchFamily="34" charset="0"/>
              </a:rPr>
              <a:t>.</a:t>
            </a:r>
          </a:p>
          <a:p>
            <a:pPr>
              <a:lnSpc>
                <a:spcPct val="120000"/>
              </a:lnSpc>
            </a:pPr>
            <a:r>
              <a:rPr lang="en-US" altLang="zh-TW" sz="2000">
                <a:latin typeface="Aptos" panose="020B0004020202020204" pitchFamily="34" charset="0"/>
              </a:rPr>
              <a:t>Pseudo-images can be analyzed by CNNs or other </a:t>
            </a:r>
            <a:r>
              <a:rPr lang="en-US" altLang="zh-TW" sz="2000" b="1">
                <a:solidFill>
                  <a:srgbClr val="0000FF"/>
                </a:solidFill>
                <a:latin typeface="Aptos" panose="020B0004020202020204" pitchFamily="34" charset="0"/>
              </a:rPr>
              <a:t>spatial-neighborhood, texture, or local aggregation methods</a:t>
            </a:r>
            <a:r>
              <a:rPr lang="en-US" altLang="zh-TW" sz="2000">
                <a:latin typeface="Aptos" panose="020B0004020202020204" pitchFamily="34" charset="0"/>
              </a:rPr>
              <a:t>.</a:t>
            </a:r>
          </a:p>
          <a:p>
            <a:pPr>
              <a:lnSpc>
                <a:spcPct val="120000"/>
              </a:lnSpc>
            </a:pPr>
            <a:r>
              <a:rPr lang="en-US" altLang="zh-TW" sz="2000">
                <a:latin typeface="Aptos" panose="020B0004020202020204" pitchFamily="34" charset="0"/>
              </a:rPr>
              <a:t>Projection-based methods remain appropriate when </a:t>
            </a:r>
            <a:r>
              <a:rPr lang="en-US" altLang="zh-TW" sz="2000" b="1">
                <a:solidFill>
                  <a:srgbClr val="0000FF"/>
                </a:solidFill>
                <a:latin typeface="Aptos" panose="020B0004020202020204" pitchFamily="34" charset="0"/>
              </a:rPr>
              <a:t>global feature geometry </a:t>
            </a:r>
            <a:r>
              <a:rPr lang="en-US" altLang="zh-TW" sz="2000">
                <a:latin typeface="Aptos" panose="020B0004020202020204" pitchFamily="34" charset="0"/>
              </a:rPr>
              <a:t>is the main object of interest.</a:t>
            </a:r>
          </a:p>
          <a:p>
            <a:pPr>
              <a:lnSpc>
                <a:spcPct val="120000"/>
              </a:lnSpc>
            </a:pPr>
            <a:r>
              <a:rPr lang="en-US" altLang="zh-TW" sz="2400" b="1">
                <a:solidFill>
                  <a:srgbClr val="C00000"/>
                </a:solidFill>
                <a:latin typeface="Aptos" panose="020B0004020202020204" pitchFamily="34" charset="0"/>
              </a:rPr>
              <a:t>Future work</a:t>
            </a:r>
            <a:r>
              <a:rPr lang="en-US" altLang="zh-TW" sz="2000">
                <a:latin typeface="Aptos" panose="020B0004020202020204" pitchFamily="34" charset="0"/>
              </a:rPr>
              <a:t>: IGTD for categorical tabular data. S-IGTD for time series classification, regression S-IGTD, classifier-aware topology, signed between-group correlation, </a:t>
            </a:r>
            <a:endParaRPr lang="zh-TW" altLang="en-US" sz="2000">
              <a:latin typeface="Aptos" panose="020B0004020202020204" pitchFamily="34" charset="0"/>
            </a:endParaRPr>
          </a:p>
        </p:txBody>
      </p:sp>
      <p:sp>
        <p:nvSpPr>
          <p:cNvPr id="4" name="頁尾版面配置區 3">
            <a:extLst>
              <a:ext uri="{FF2B5EF4-FFF2-40B4-BE49-F238E27FC236}">
                <a16:creationId xmlns:a16="http://schemas.microsoft.com/office/drawing/2014/main" id="{6350A6CB-A293-1BCC-E4EA-1A6D47949652}"/>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5" name="投影片編號版面配置區 4">
            <a:extLst>
              <a:ext uri="{FF2B5EF4-FFF2-40B4-BE49-F238E27FC236}">
                <a16:creationId xmlns:a16="http://schemas.microsoft.com/office/drawing/2014/main" id="{E1B443C2-E9C0-62F7-A0A7-09484F4A2FC5}"/>
              </a:ext>
            </a:extLst>
          </p:cNvPr>
          <p:cNvSpPr>
            <a:spLocks noGrp="1"/>
          </p:cNvSpPr>
          <p:nvPr>
            <p:ph type="sldNum" sz="quarter" idx="10"/>
          </p:nvPr>
        </p:nvSpPr>
        <p:spPr/>
        <p:txBody>
          <a:bodyPr/>
          <a:lstStyle/>
          <a:p>
            <a:fld id="{9438BC7D-AD21-4A8F-B78B-3AE750128CD3}" type="slidenum">
              <a:rPr lang="zh-TW" altLang="en-US" smtClean="0"/>
              <a:pPr/>
              <a:t>52</a:t>
            </a:fld>
            <a:r>
              <a:rPr lang="en-US" altLang="zh-TW"/>
              <a:t>/53</a:t>
            </a:r>
            <a:endParaRPr lang="zh-TW" altLang="en-US"/>
          </a:p>
        </p:txBody>
      </p:sp>
    </p:spTree>
    <p:extLst>
      <p:ext uri="{BB962C8B-B14F-4D97-AF65-F5344CB8AC3E}">
        <p14:creationId xmlns:p14="http://schemas.microsoft.com/office/powerpoint/2010/main" val="171813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F53C2-76B5-5C02-E9EA-183DD7DAA3E3}"/>
            </a:ext>
          </a:extLst>
        </p:cNvPr>
        <p:cNvGrpSpPr/>
        <p:nvPr/>
      </p:nvGrpSpPr>
      <p:grpSpPr>
        <a:xfrm>
          <a:off x="0" y="0"/>
          <a:ext cx="0" cy="0"/>
          <a:chOff x="0" y="0"/>
          <a:chExt cx="0" cy="0"/>
        </a:xfrm>
      </p:grpSpPr>
      <p:sp>
        <p:nvSpPr>
          <p:cNvPr id="6146" name="標題 2">
            <a:extLst>
              <a:ext uri="{FF2B5EF4-FFF2-40B4-BE49-F238E27FC236}">
                <a16:creationId xmlns:a16="http://schemas.microsoft.com/office/drawing/2014/main" id="{D0A898B0-8723-B180-1853-7E50257D4F2D}"/>
              </a:ext>
            </a:extLst>
          </p:cNvPr>
          <p:cNvSpPr>
            <a:spLocks noGrp="1"/>
          </p:cNvSpPr>
          <p:nvPr>
            <p:ph type="title"/>
          </p:nvPr>
        </p:nvSpPr>
        <p:spPr/>
        <p:txBody>
          <a:bodyPr/>
          <a:lstStyle/>
          <a:p>
            <a:pPr>
              <a:lnSpc>
                <a:spcPct val="120000"/>
              </a:lnSpc>
              <a:defRPr/>
            </a:pPr>
            <a:r>
              <a:rPr lang="en-US" altLang="zh-TW" sz="3600" b="1"/>
              <a:t>Acknowledgments</a:t>
            </a:r>
            <a:endParaRPr lang="en-US" altLang="zh-TW" sz="3600" b="1" dirty="0"/>
          </a:p>
        </p:txBody>
      </p:sp>
      <p:sp>
        <p:nvSpPr>
          <p:cNvPr id="2" name="內容版面配置區 1">
            <a:extLst>
              <a:ext uri="{FF2B5EF4-FFF2-40B4-BE49-F238E27FC236}">
                <a16:creationId xmlns:a16="http://schemas.microsoft.com/office/drawing/2014/main" id="{21ADAFBC-E2DA-C1DF-D65C-CD7EB48A9597}"/>
              </a:ext>
            </a:extLst>
          </p:cNvPr>
          <p:cNvSpPr>
            <a:spLocks noGrp="1"/>
          </p:cNvSpPr>
          <p:nvPr>
            <p:ph idx="1"/>
          </p:nvPr>
        </p:nvSpPr>
        <p:spPr>
          <a:xfrm>
            <a:off x="1691680" y="3714460"/>
            <a:ext cx="3751869" cy="1168494"/>
          </a:xfrm>
        </p:spPr>
        <p:txBody>
          <a:bodyPr>
            <a:noAutofit/>
          </a:bodyPr>
          <a:lstStyle/>
          <a:p>
            <a:pPr marL="0" indent="0">
              <a:buNone/>
            </a:pPr>
            <a:r>
              <a:rPr kumimoji="1" lang="en-US" altLang="zh-TW" sz="1100" b="1"/>
              <a:t>- National Science and Technology Council, Taiwan. </a:t>
            </a:r>
            <a:br>
              <a:rPr kumimoji="1" lang="en-US" altLang="zh-TW" sz="1100" b="1"/>
            </a:br>
            <a:r>
              <a:rPr kumimoji="1" lang="en-US" altLang="zh-TW" sz="1100" b="1"/>
              <a:t>(</a:t>
            </a:r>
            <a:r>
              <a:rPr lang="en" altLang="zh-TW" sz="1100" b="1" dirty="0"/>
              <a:t>113-2813-C-004 -005 -</a:t>
            </a:r>
            <a:r>
              <a:rPr lang="en" altLang="zh-TW" sz="1100" b="1"/>
              <a:t>M</a:t>
            </a:r>
            <a:r>
              <a:rPr kumimoji="1" lang="en-US" altLang="zh-TW" sz="1100" b="1"/>
              <a:t>)</a:t>
            </a:r>
            <a:r>
              <a:rPr kumimoji="1" lang="zh-TW" altLang="en-US" sz="1100" b="1"/>
              <a:t> </a:t>
            </a:r>
            <a:endParaRPr kumimoji="1" lang="en-US" altLang="zh-TW" sz="1100" b="1"/>
          </a:p>
          <a:p>
            <a:pPr marL="0" indent="0">
              <a:buNone/>
            </a:pPr>
            <a:r>
              <a:rPr kumimoji="1" lang="en-US" altLang="zh-TW" sz="1100" b="1"/>
              <a:t>- National Chengchi University, Taiwan</a:t>
            </a:r>
          </a:p>
          <a:p>
            <a:pPr marL="0" indent="0">
              <a:buNone/>
            </a:pPr>
            <a:r>
              <a:rPr kumimoji="1" lang="en-US" altLang="zh-TW" sz="1100" b="1"/>
              <a:t>- Institute of Statistical Science, Academia Sinica , Taiwan</a:t>
            </a:r>
            <a:endParaRPr kumimoji="1" lang="en-US" altLang="zh-TW" sz="1100" b="1" dirty="0"/>
          </a:p>
        </p:txBody>
      </p:sp>
      <p:sp>
        <p:nvSpPr>
          <p:cNvPr id="3" name="標題 1">
            <a:extLst>
              <a:ext uri="{FF2B5EF4-FFF2-40B4-BE49-F238E27FC236}">
                <a16:creationId xmlns:a16="http://schemas.microsoft.com/office/drawing/2014/main" id="{818E96F5-28E8-3F2A-3CCB-DF26CCE6EC10}"/>
              </a:ext>
            </a:extLst>
          </p:cNvPr>
          <p:cNvSpPr txBox="1">
            <a:spLocks/>
          </p:cNvSpPr>
          <p:nvPr/>
        </p:nvSpPr>
        <p:spPr bwMode="auto">
          <a:xfrm>
            <a:off x="539552" y="4915228"/>
            <a:ext cx="3681617" cy="1543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b="1" kern="1200">
                <a:solidFill>
                  <a:schemeClr val="bg1"/>
                </a:solidFill>
                <a:latin typeface="+mj-lt"/>
                <a:ea typeface="+mj-ea"/>
                <a:cs typeface="+mj-cs"/>
              </a:defRPr>
            </a:lvl1pPr>
            <a:lvl2pPr algn="ctr" rtl="0" eaLnBrk="1" fontAlgn="base" hangingPunct="1">
              <a:spcBef>
                <a:spcPct val="0"/>
              </a:spcBef>
              <a:spcAft>
                <a:spcPct val="0"/>
              </a:spcAft>
              <a:defRPr sz="3200" b="1">
                <a:solidFill>
                  <a:schemeClr val="bg1"/>
                </a:solidFill>
                <a:latin typeface="Arial" charset="0"/>
                <a:ea typeface="微軟正黑體" pitchFamily="34" charset="-120"/>
              </a:defRPr>
            </a:lvl2pPr>
            <a:lvl3pPr algn="ctr" rtl="0" eaLnBrk="1" fontAlgn="base" hangingPunct="1">
              <a:spcBef>
                <a:spcPct val="0"/>
              </a:spcBef>
              <a:spcAft>
                <a:spcPct val="0"/>
              </a:spcAft>
              <a:defRPr sz="3200" b="1">
                <a:solidFill>
                  <a:schemeClr val="bg1"/>
                </a:solidFill>
                <a:latin typeface="Arial" charset="0"/>
                <a:ea typeface="微軟正黑體" pitchFamily="34" charset="-120"/>
              </a:defRPr>
            </a:lvl3pPr>
            <a:lvl4pPr algn="ctr" rtl="0" eaLnBrk="1" fontAlgn="base" hangingPunct="1">
              <a:spcBef>
                <a:spcPct val="0"/>
              </a:spcBef>
              <a:spcAft>
                <a:spcPct val="0"/>
              </a:spcAft>
              <a:defRPr sz="3200" b="1">
                <a:solidFill>
                  <a:schemeClr val="bg1"/>
                </a:solidFill>
                <a:latin typeface="Arial" charset="0"/>
                <a:ea typeface="微軟正黑體" pitchFamily="34" charset="-120"/>
              </a:defRPr>
            </a:lvl4pPr>
            <a:lvl5pPr algn="ctr" rtl="0" eaLnBrk="1" fontAlgn="base" hangingPunct="1">
              <a:spcBef>
                <a:spcPct val="0"/>
              </a:spcBef>
              <a:spcAft>
                <a:spcPct val="0"/>
              </a:spcAft>
              <a:defRPr sz="3200" b="1">
                <a:solidFill>
                  <a:schemeClr val="bg1"/>
                </a:solidFill>
                <a:latin typeface="Arial" charset="0"/>
                <a:ea typeface="微軟正黑體" pitchFamily="34" charset="-120"/>
              </a:defRPr>
            </a:lvl5pPr>
            <a:lvl6pPr marL="457200" algn="ctr" rtl="0" eaLnBrk="1" fontAlgn="base" hangingPunct="1">
              <a:spcBef>
                <a:spcPct val="0"/>
              </a:spcBef>
              <a:spcAft>
                <a:spcPct val="0"/>
              </a:spcAft>
              <a:defRPr sz="4400" b="1">
                <a:solidFill>
                  <a:schemeClr val="tx1"/>
                </a:solidFill>
                <a:latin typeface="Arial" charset="0"/>
                <a:ea typeface="微軟正黑體" pitchFamily="34" charset="-120"/>
              </a:defRPr>
            </a:lvl6pPr>
            <a:lvl7pPr marL="914400" algn="ctr" rtl="0" eaLnBrk="1" fontAlgn="base" hangingPunct="1">
              <a:spcBef>
                <a:spcPct val="0"/>
              </a:spcBef>
              <a:spcAft>
                <a:spcPct val="0"/>
              </a:spcAft>
              <a:defRPr sz="4400" b="1">
                <a:solidFill>
                  <a:schemeClr val="tx1"/>
                </a:solidFill>
                <a:latin typeface="Arial" charset="0"/>
                <a:ea typeface="微軟正黑體" pitchFamily="34" charset="-120"/>
              </a:defRPr>
            </a:lvl7pPr>
            <a:lvl8pPr marL="1371600" algn="ctr" rtl="0" eaLnBrk="1" fontAlgn="base" hangingPunct="1">
              <a:spcBef>
                <a:spcPct val="0"/>
              </a:spcBef>
              <a:spcAft>
                <a:spcPct val="0"/>
              </a:spcAft>
              <a:defRPr sz="4400" b="1">
                <a:solidFill>
                  <a:schemeClr val="tx1"/>
                </a:solidFill>
                <a:latin typeface="Arial" charset="0"/>
                <a:ea typeface="微軟正黑體" pitchFamily="34" charset="-120"/>
              </a:defRPr>
            </a:lvl8pPr>
            <a:lvl9pPr marL="1828800" algn="ctr" rtl="0" eaLnBrk="1" fontAlgn="base" hangingPunct="1">
              <a:spcBef>
                <a:spcPct val="0"/>
              </a:spcBef>
              <a:spcAft>
                <a:spcPct val="0"/>
              </a:spcAft>
              <a:defRPr sz="4400" b="1">
                <a:solidFill>
                  <a:schemeClr val="tx1"/>
                </a:solidFill>
                <a:latin typeface="Arial" charset="0"/>
                <a:ea typeface="微軟正黑體" pitchFamily="34" charset="-120"/>
              </a:defRPr>
            </a:lvl9pPr>
          </a:lstStyle>
          <a:p>
            <a:r>
              <a:rPr kumimoji="0" lang="en-US" altLang="zh-TW" sz="4400">
                <a:solidFill>
                  <a:srgbClr val="00B050"/>
                </a:solidFill>
              </a:rPr>
              <a:t>Thanks for </a:t>
            </a:r>
          </a:p>
          <a:p>
            <a:r>
              <a:rPr kumimoji="0" lang="en-US" altLang="zh-TW" sz="4400">
                <a:solidFill>
                  <a:srgbClr val="00B050"/>
                </a:solidFill>
              </a:rPr>
              <a:t>Listening!</a:t>
            </a:r>
            <a:endParaRPr kumimoji="0" lang="zh-TW" altLang="en-US" sz="4400" dirty="0">
              <a:solidFill>
                <a:srgbClr val="00B050"/>
              </a:solidFill>
            </a:endParaRPr>
          </a:p>
        </p:txBody>
      </p:sp>
      <p:pic>
        <p:nvPicPr>
          <p:cNvPr id="1026" name="Picture 2">
            <a:extLst>
              <a:ext uri="{FF2B5EF4-FFF2-40B4-BE49-F238E27FC236}">
                <a16:creationId xmlns:a16="http://schemas.microsoft.com/office/drawing/2014/main" id="{8F009058-71E0-A292-89A6-C1030C5F7A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22" y="2701025"/>
            <a:ext cx="1551432" cy="2026870"/>
          </a:xfrm>
          <a:prstGeom prst="rect">
            <a:avLst/>
          </a:prstGeom>
          <a:noFill/>
          <a:extLst>
            <a:ext uri="{909E8E84-426E-40DD-AFC4-6F175D3DCCD1}">
              <a14:hiddenFill xmlns:a14="http://schemas.microsoft.com/office/drawing/2010/main">
                <a:solidFill>
                  <a:srgbClr val="FFFFFF"/>
                </a:solidFill>
              </a14:hiddenFill>
            </a:ext>
          </a:extLst>
        </p:spPr>
      </p:pic>
      <p:pic>
        <p:nvPicPr>
          <p:cNvPr id="8" name="圖片 7">
            <a:extLst>
              <a:ext uri="{FF2B5EF4-FFF2-40B4-BE49-F238E27FC236}">
                <a16:creationId xmlns:a16="http://schemas.microsoft.com/office/drawing/2014/main" id="{A5C777E0-B762-2FDC-3576-14B0E2123051}"/>
              </a:ext>
            </a:extLst>
          </p:cNvPr>
          <p:cNvPicPr>
            <a:picLocks noChangeAspect="1"/>
          </p:cNvPicPr>
          <p:nvPr/>
        </p:nvPicPr>
        <p:blipFill>
          <a:blip r:embed="rId4"/>
          <a:stretch>
            <a:fillRect/>
          </a:stretch>
        </p:blipFill>
        <p:spPr>
          <a:xfrm>
            <a:off x="84599" y="1083205"/>
            <a:ext cx="5189387" cy="1473960"/>
          </a:xfrm>
          <a:prstGeom prst="rect">
            <a:avLst/>
          </a:prstGeom>
          <a:solidFill>
            <a:schemeClr val="tx1"/>
          </a:solidFill>
          <a:ln>
            <a:solidFill>
              <a:schemeClr val="tx1"/>
            </a:solidFill>
          </a:ln>
        </p:spPr>
      </p:pic>
      <p:sp>
        <p:nvSpPr>
          <p:cNvPr id="11" name="頁尾版面配置區 10">
            <a:extLst>
              <a:ext uri="{FF2B5EF4-FFF2-40B4-BE49-F238E27FC236}">
                <a16:creationId xmlns:a16="http://schemas.microsoft.com/office/drawing/2014/main" id="{612B0830-FB4C-F1E6-F07A-55A352BEFDA5}"/>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14" name="文字方塊 13">
            <a:extLst>
              <a:ext uri="{FF2B5EF4-FFF2-40B4-BE49-F238E27FC236}">
                <a16:creationId xmlns:a16="http://schemas.microsoft.com/office/drawing/2014/main" id="{4F59BC65-73C7-C853-C930-A9E39B0E6E8E}"/>
              </a:ext>
            </a:extLst>
          </p:cNvPr>
          <p:cNvSpPr txBox="1"/>
          <p:nvPr/>
        </p:nvSpPr>
        <p:spPr>
          <a:xfrm>
            <a:off x="1979712" y="2636912"/>
            <a:ext cx="3096344" cy="830997"/>
          </a:xfrm>
          <a:prstGeom prst="rect">
            <a:avLst/>
          </a:prstGeom>
          <a:noFill/>
        </p:spPr>
        <p:txBody>
          <a:bodyPr wrap="square">
            <a:spAutoFit/>
          </a:bodyPr>
          <a:lstStyle/>
          <a:p>
            <a:r>
              <a:rPr lang="zh-TW" altLang="en-US">
                <a:hlinkClick r:id="rId5"/>
              </a:rPr>
              <a:t>wuhm@g.nccu.edu.tw</a:t>
            </a:r>
            <a:endParaRPr lang="zh-TW" altLang="en-US"/>
          </a:p>
          <a:p>
            <a:r>
              <a:rPr lang="zh-TW" altLang="en-US">
                <a:hlinkClick r:id="rId6"/>
              </a:rPr>
              <a:t>https://hmwu.idv.tw</a:t>
            </a:r>
            <a:r>
              <a:rPr lang="zh-TW" altLang="en-US"/>
              <a:t> </a:t>
            </a:r>
          </a:p>
        </p:txBody>
      </p:sp>
      <p:sp>
        <p:nvSpPr>
          <p:cNvPr id="5" name="投影片編號版面配置區 4">
            <a:extLst>
              <a:ext uri="{FF2B5EF4-FFF2-40B4-BE49-F238E27FC236}">
                <a16:creationId xmlns:a16="http://schemas.microsoft.com/office/drawing/2014/main" id="{074F47E8-6FD0-0C1F-0622-7DB2EB5C6D1B}"/>
              </a:ext>
            </a:extLst>
          </p:cNvPr>
          <p:cNvSpPr>
            <a:spLocks noGrp="1"/>
          </p:cNvSpPr>
          <p:nvPr>
            <p:ph type="sldNum" sz="quarter" idx="12"/>
          </p:nvPr>
        </p:nvSpPr>
        <p:spPr/>
        <p:txBody>
          <a:bodyPr/>
          <a:lstStyle/>
          <a:p>
            <a:pPr>
              <a:defRPr/>
            </a:pPr>
            <a:fld id="{8416CEBA-2FC2-4A72-90FF-CBCC19CEBAD4}" type="slidenum">
              <a:rPr lang="en-US" altLang="zh-TW" smtClean="0"/>
              <a:pPr>
                <a:defRPr/>
              </a:pPr>
              <a:t>53</a:t>
            </a:fld>
            <a:r>
              <a:rPr lang="en-US" altLang="zh-TW"/>
              <a:t>/53</a:t>
            </a:r>
            <a:endParaRPr lang="en-US" altLang="zh-TW" dirty="0"/>
          </a:p>
        </p:txBody>
      </p:sp>
      <p:sp>
        <p:nvSpPr>
          <p:cNvPr id="4" name="文字方塊 3">
            <a:extLst>
              <a:ext uri="{FF2B5EF4-FFF2-40B4-BE49-F238E27FC236}">
                <a16:creationId xmlns:a16="http://schemas.microsoft.com/office/drawing/2014/main" id="{D8632805-F6B4-5872-292E-2EEC44D3EF2A}"/>
              </a:ext>
            </a:extLst>
          </p:cNvPr>
          <p:cNvSpPr txBox="1"/>
          <p:nvPr/>
        </p:nvSpPr>
        <p:spPr>
          <a:xfrm>
            <a:off x="6588850" y="7106298"/>
            <a:ext cx="3896429" cy="400110"/>
          </a:xfrm>
          <a:prstGeom prst="rect">
            <a:avLst/>
          </a:prstGeom>
          <a:noFill/>
        </p:spPr>
        <p:txBody>
          <a:bodyPr wrap="square">
            <a:spAutoFit/>
          </a:bodyPr>
          <a:lstStyle/>
          <a:p>
            <a:r>
              <a:rPr lang="zh-TW" altLang="en-US" sz="2000">
                <a:hlinkClick r:id="rId7"/>
              </a:rPr>
              <a:t>https://infostat.nccu.edu.tw/csa2026</a:t>
            </a:r>
            <a:endParaRPr lang="zh-TW" altLang="en-US" sz="2000"/>
          </a:p>
        </p:txBody>
      </p:sp>
      <p:pic>
        <p:nvPicPr>
          <p:cNvPr id="6" name="圖片 5">
            <a:extLst>
              <a:ext uri="{FF2B5EF4-FFF2-40B4-BE49-F238E27FC236}">
                <a16:creationId xmlns:a16="http://schemas.microsoft.com/office/drawing/2014/main" id="{9B20DC9F-1392-074A-BD30-AED054DC3B8D}"/>
              </a:ext>
            </a:extLst>
          </p:cNvPr>
          <p:cNvPicPr>
            <a:picLocks noChangeAspect="1"/>
          </p:cNvPicPr>
          <p:nvPr/>
        </p:nvPicPr>
        <p:blipFill>
          <a:blip r:embed="rId8"/>
          <a:stretch>
            <a:fillRect/>
          </a:stretch>
        </p:blipFill>
        <p:spPr>
          <a:xfrm>
            <a:off x="5443549" y="1065394"/>
            <a:ext cx="3513075" cy="4509120"/>
          </a:xfrm>
          <a:prstGeom prst="rect">
            <a:avLst/>
          </a:prstGeom>
        </p:spPr>
      </p:pic>
      <p:sp>
        <p:nvSpPr>
          <p:cNvPr id="9" name="文字方塊 8">
            <a:extLst>
              <a:ext uri="{FF2B5EF4-FFF2-40B4-BE49-F238E27FC236}">
                <a16:creationId xmlns:a16="http://schemas.microsoft.com/office/drawing/2014/main" id="{E524AF4E-70C3-2653-226F-10E48F05B923}"/>
              </a:ext>
            </a:extLst>
          </p:cNvPr>
          <p:cNvSpPr txBox="1"/>
          <p:nvPr/>
        </p:nvSpPr>
        <p:spPr>
          <a:xfrm>
            <a:off x="5251873" y="5594130"/>
            <a:ext cx="3896429" cy="400110"/>
          </a:xfrm>
          <a:prstGeom prst="rect">
            <a:avLst/>
          </a:prstGeom>
          <a:noFill/>
        </p:spPr>
        <p:txBody>
          <a:bodyPr wrap="square">
            <a:spAutoFit/>
          </a:bodyPr>
          <a:lstStyle/>
          <a:p>
            <a:r>
              <a:rPr lang="zh-TW" altLang="en-US" sz="2000">
                <a:hlinkClick r:id="rId7"/>
              </a:rPr>
              <a:t>https://infostat.nccu.edu.tw/csa2026</a:t>
            </a:r>
            <a:endParaRPr lang="zh-TW" altLang="en-US" sz="2000"/>
          </a:p>
        </p:txBody>
      </p:sp>
    </p:spTree>
    <p:extLst>
      <p:ext uri="{BB962C8B-B14F-4D97-AF65-F5344CB8AC3E}">
        <p14:creationId xmlns:p14="http://schemas.microsoft.com/office/powerpoint/2010/main" val="53080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14" grpId="0"/>
      <p:bldP spid="4"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a:t>Pooling</a:t>
            </a:r>
            <a:endParaRPr lang="zh-TW" altLang="en-US" dirty="0"/>
          </a:p>
        </p:txBody>
      </p:sp>
      <p:sp>
        <p:nvSpPr>
          <p:cNvPr id="10" name="向右箭號 9"/>
          <p:cNvSpPr/>
          <p:nvPr/>
        </p:nvSpPr>
        <p:spPr>
          <a:xfrm>
            <a:off x="3629119" y="2524946"/>
            <a:ext cx="3024336" cy="2721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p:nvSpPr>
        <p:spPr>
          <a:xfrm>
            <a:off x="597519" y="4005565"/>
            <a:ext cx="1858201" cy="1200329"/>
          </a:xfrm>
          <a:prstGeom prst="rect">
            <a:avLst/>
          </a:prstGeom>
        </p:spPr>
        <p:txBody>
          <a:bodyPr wrap="none">
            <a:spAutoFit/>
          </a:bodyPr>
          <a:lstStyle/>
          <a:p>
            <a:pPr algn="ctr"/>
            <a:r>
              <a:rPr lang="zh-TW" altLang="en-US" dirty="0"/>
              <a:t>input: </a:t>
            </a:r>
            <a:endParaRPr lang="en-US" altLang="zh-TW" dirty="0"/>
          </a:p>
          <a:p>
            <a:pPr algn="ctr"/>
            <a:r>
              <a:rPr lang="en-US" altLang="zh-TW" dirty="0"/>
              <a:t>10</a:t>
            </a:r>
            <a:r>
              <a:rPr lang="zh-TW" altLang="en-US" dirty="0"/>
              <a:t>x</a:t>
            </a:r>
            <a:r>
              <a:rPr lang="en-US" altLang="zh-TW" dirty="0"/>
              <a:t>10</a:t>
            </a:r>
            <a:r>
              <a:rPr lang="zh-TW" altLang="en-US" dirty="0"/>
              <a:t> image </a:t>
            </a:r>
            <a:endParaRPr lang="en-US" altLang="zh-TW" dirty="0"/>
          </a:p>
          <a:p>
            <a:pPr algn="ctr"/>
            <a:r>
              <a:rPr lang="en-US" altLang="zh-TW" dirty="0"/>
              <a:t>data </a:t>
            </a:r>
            <a:r>
              <a:rPr lang="zh-TW" altLang="en-US" dirty="0"/>
              <a:t>matri</a:t>
            </a:r>
            <a:r>
              <a:rPr lang="en-US" altLang="zh-TW" dirty="0"/>
              <a:t>x</a:t>
            </a:r>
            <a:endParaRPr lang="zh-TW" altLang="en-US" dirty="0"/>
          </a:p>
        </p:txBody>
      </p:sp>
      <p:sp>
        <p:nvSpPr>
          <p:cNvPr id="13" name="矩形 12"/>
          <p:cNvSpPr/>
          <p:nvPr/>
        </p:nvSpPr>
        <p:spPr>
          <a:xfrm>
            <a:off x="3470298" y="2819251"/>
            <a:ext cx="3284511" cy="1200329"/>
          </a:xfrm>
          <a:prstGeom prst="rect">
            <a:avLst/>
          </a:prstGeom>
        </p:spPr>
        <p:txBody>
          <a:bodyPr wrap="square">
            <a:spAutoFit/>
          </a:bodyPr>
          <a:lstStyle/>
          <a:p>
            <a:pPr marL="342900" indent="-342900">
              <a:buFont typeface="Arial" panose="020B0604020202020204" pitchFamily="34" charset="0"/>
              <a:buChar char="•"/>
            </a:pPr>
            <a:r>
              <a:rPr lang="zh-TW" altLang="en-US" dirty="0"/>
              <a:t>max pooling operation with 2x2 filter</a:t>
            </a:r>
            <a:endParaRPr lang="en-US" altLang="zh-TW" dirty="0"/>
          </a:p>
          <a:p>
            <a:pPr marL="342900" indent="-342900">
              <a:buFont typeface="Arial" panose="020B0604020202020204" pitchFamily="34" charset="0"/>
              <a:buChar char="•"/>
            </a:pPr>
            <a:r>
              <a:rPr lang="zh-TW" altLang="en-US" dirty="0"/>
              <a:t>stride value 2</a:t>
            </a:r>
          </a:p>
        </p:txBody>
      </p:sp>
      <p:sp>
        <p:nvSpPr>
          <p:cNvPr id="14" name="矩形 13"/>
          <p:cNvSpPr/>
          <p:nvPr/>
        </p:nvSpPr>
        <p:spPr>
          <a:xfrm>
            <a:off x="6528502" y="3816123"/>
            <a:ext cx="2481769" cy="1569660"/>
          </a:xfrm>
          <a:prstGeom prst="rect">
            <a:avLst/>
          </a:prstGeom>
        </p:spPr>
        <p:txBody>
          <a:bodyPr wrap="none">
            <a:spAutoFit/>
          </a:bodyPr>
          <a:lstStyle/>
          <a:p>
            <a:pPr algn="ctr"/>
            <a:r>
              <a:rPr lang="en-US" altLang="zh-TW" dirty="0"/>
              <a:t>output</a:t>
            </a:r>
            <a:r>
              <a:rPr lang="zh-TW" altLang="en-US" dirty="0"/>
              <a:t>: </a:t>
            </a:r>
            <a:endParaRPr lang="en-US" altLang="zh-TW" dirty="0"/>
          </a:p>
          <a:p>
            <a:pPr algn="ctr"/>
            <a:r>
              <a:rPr lang="en-US" altLang="zh-TW" dirty="0"/>
              <a:t>5</a:t>
            </a:r>
            <a:r>
              <a:rPr lang="zh-TW" altLang="en-US" dirty="0"/>
              <a:t>x</a:t>
            </a:r>
            <a:r>
              <a:rPr lang="en-US" altLang="zh-TW" dirty="0"/>
              <a:t>5</a:t>
            </a:r>
            <a:r>
              <a:rPr lang="zh-TW" altLang="en-US" dirty="0"/>
              <a:t> </a:t>
            </a:r>
            <a:r>
              <a:rPr lang="en-US" altLang="zh-TW" dirty="0"/>
              <a:t>(size-reduced)</a:t>
            </a:r>
          </a:p>
          <a:p>
            <a:pPr algn="ctr"/>
            <a:r>
              <a:rPr lang="en-US" altLang="zh-TW" dirty="0"/>
              <a:t>pooled </a:t>
            </a:r>
            <a:r>
              <a:rPr lang="zh-TW" altLang="en-US" dirty="0"/>
              <a:t>image </a:t>
            </a:r>
            <a:endParaRPr lang="en-US" altLang="zh-TW" dirty="0"/>
          </a:p>
          <a:p>
            <a:pPr algn="ctr"/>
            <a:r>
              <a:rPr lang="en-US" altLang="zh-TW" dirty="0"/>
              <a:t>data </a:t>
            </a:r>
            <a:r>
              <a:rPr lang="zh-TW" altLang="en-US" dirty="0"/>
              <a:t>matri</a:t>
            </a:r>
            <a:r>
              <a:rPr lang="en-US" altLang="zh-TW" dirty="0"/>
              <a:t>x</a:t>
            </a:r>
            <a:endParaRPr lang="zh-TW" altLang="en-US" dirty="0"/>
          </a:p>
        </p:txBody>
      </p:sp>
      <p:sp>
        <p:nvSpPr>
          <p:cNvPr id="16" name="矩形 15"/>
          <p:cNvSpPr/>
          <p:nvPr/>
        </p:nvSpPr>
        <p:spPr>
          <a:xfrm>
            <a:off x="92705" y="5841664"/>
            <a:ext cx="8238509" cy="584775"/>
          </a:xfrm>
          <a:prstGeom prst="rect">
            <a:avLst/>
          </a:prstGeom>
        </p:spPr>
        <p:txBody>
          <a:bodyPr wrap="square">
            <a:spAutoFit/>
          </a:bodyPr>
          <a:lstStyle/>
          <a:p>
            <a:r>
              <a:rPr lang="en-US" altLang="zh-TW" sz="1800" dirty="0"/>
              <a:t>Understanding Max-Pooling of Image Data with R</a:t>
            </a:r>
          </a:p>
          <a:p>
            <a:r>
              <a:rPr lang="zh-TW" altLang="en-US" sz="1400" dirty="0">
                <a:hlinkClick r:id="rId2"/>
              </a:rPr>
              <a:t>https://www.datatechnotes.com/2018/11/understanding-max-pooling-image-data.html</a:t>
            </a:r>
            <a:endParaRPr lang="zh-TW" altLang="en-US" sz="1400" dirty="0"/>
          </a:p>
        </p:txBody>
      </p:sp>
      <p:pic>
        <p:nvPicPr>
          <p:cNvPr id="17" name="圖片 16"/>
          <p:cNvPicPr>
            <a:picLocks noChangeAspect="1"/>
          </p:cNvPicPr>
          <p:nvPr/>
        </p:nvPicPr>
        <p:blipFill>
          <a:blip r:embed="rId3"/>
          <a:stretch>
            <a:fillRect/>
          </a:stretch>
        </p:blipFill>
        <p:spPr>
          <a:xfrm>
            <a:off x="147646" y="1182658"/>
            <a:ext cx="3148012" cy="2671762"/>
          </a:xfrm>
          <a:prstGeom prst="rect">
            <a:avLst/>
          </a:prstGeom>
        </p:spPr>
      </p:pic>
      <p:graphicFrame>
        <p:nvGraphicFramePr>
          <p:cNvPr id="15" name="表格 14"/>
          <p:cNvGraphicFramePr>
            <a:graphicFrameLocks noGrp="1"/>
          </p:cNvGraphicFramePr>
          <p:nvPr/>
        </p:nvGraphicFramePr>
        <p:xfrm>
          <a:off x="6902562" y="1994039"/>
          <a:ext cx="1738535" cy="1537570"/>
        </p:xfrm>
        <a:graphic>
          <a:graphicData uri="http://schemas.openxmlformats.org/drawingml/2006/table">
            <a:tbl>
              <a:tblPr>
                <a:tableStyleId>{5C22544A-7EE6-4342-B048-85BDC9FD1C3A}</a:tableStyleId>
              </a:tblPr>
              <a:tblGrid>
                <a:gridCol w="347707">
                  <a:extLst>
                    <a:ext uri="{9D8B030D-6E8A-4147-A177-3AD203B41FA5}">
                      <a16:colId xmlns:a16="http://schemas.microsoft.com/office/drawing/2014/main" val="20000"/>
                    </a:ext>
                  </a:extLst>
                </a:gridCol>
                <a:gridCol w="347707">
                  <a:extLst>
                    <a:ext uri="{9D8B030D-6E8A-4147-A177-3AD203B41FA5}">
                      <a16:colId xmlns:a16="http://schemas.microsoft.com/office/drawing/2014/main" val="20001"/>
                    </a:ext>
                  </a:extLst>
                </a:gridCol>
                <a:gridCol w="347707">
                  <a:extLst>
                    <a:ext uri="{9D8B030D-6E8A-4147-A177-3AD203B41FA5}">
                      <a16:colId xmlns:a16="http://schemas.microsoft.com/office/drawing/2014/main" val="20002"/>
                    </a:ext>
                  </a:extLst>
                </a:gridCol>
                <a:gridCol w="347707">
                  <a:extLst>
                    <a:ext uri="{9D8B030D-6E8A-4147-A177-3AD203B41FA5}">
                      <a16:colId xmlns:a16="http://schemas.microsoft.com/office/drawing/2014/main" val="20003"/>
                    </a:ext>
                  </a:extLst>
                </a:gridCol>
                <a:gridCol w="347707">
                  <a:extLst>
                    <a:ext uri="{9D8B030D-6E8A-4147-A177-3AD203B41FA5}">
                      <a16:colId xmlns:a16="http://schemas.microsoft.com/office/drawing/2014/main" val="20004"/>
                    </a:ext>
                  </a:extLst>
                </a:gridCol>
              </a:tblGrid>
              <a:tr h="307514">
                <a:tc>
                  <a:txBody>
                    <a:bodyPr/>
                    <a:lstStyle/>
                    <a:p>
                      <a:pPr algn="ctr">
                        <a:lnSpc>
                          <a:spcPct val="200000"/>
                        </a:lnSpc>
                      </a:pPr>
                      <a:r>
                        <a:rPr lang="en-US" altLang="zh-TW" sz="700" b="1" dirty="0">
                          <a:latin typeface="Arial" panose="020B0604020202020204" pitchFamily="34" charset="0"/>
                          <a:cs typeface="Arial" panose="020B0604020202020204" pitchFamily="34" charset="0"/>
                        </a:rPr>
                        <a:t>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170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255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170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40000"/>
                      </a:schemeClr>
                    </a:solidFill>
                  </a:tcPr>
                </a:tc>
                <a:extLst>
                  <a:ext uri="{0D108BD9-81ED-4DB2-BD59-A6C34878D82A}">
                    <a16:rowId xmlns:a16="http://schemas.microsoft.com/office/drawing/2014/main" val="10000"/>
                  </a:ext>
                </a:extLst>
              </a:tr>
              <a:tr h="307514">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40000"/>
                      </a:srgbClr>
                    </a:solidFill>
                  </a:tcPr>
                </a:tc>
                <a:extLst>
                  <a:ext uri="{0D108BD9-81ED-4DB2-BD59-A6C34878D82A}">
                    <a16:rowId xmlns:a16="http://schemas.microsoft.com/office/drawing/2014/main" val="10001"/>
                  </a:ext>
                </a:extLst>
              </a:tr>
              <a:tr h="307514">
                <a:tc>
                  <a:txBody>
                    <a:bodyPr/>
                    <a:lstStyle/>
                    <a:p>
                      <a:pPr algn="ctr">
                        <a:lnSpc>
                          <a:spcPct val="200000"/>
                        </a:lnSpc>
                      </a:pPr>
                      <a:r>
                        <a:rPr lang="en-US" altLang="zh-TW" sz="700" b="1" dirty="0">
                          <a:latin typeface="Arial" panose="020B0604020202020204" pitchFamily="34" charset="0"/>
                          <a:cs typeface="Arial" panose="020B0604020202020204" pitchFamily="34" charset="0"/>
                        </a:rPr>
                        <a:t>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alpha val="40000"/>
                      </a:srgb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40000"/>
                      </a:srgb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40000"/>
                      </a:srgb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40000"/>
                      </a:srgb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extLst>
                  <a:ext uri="{0D108BD9-81ED-4DB2-BD59-A6C34878D82A}">
                    <a16:rowId xmlns:a16="http://schemas.microsoft.com/office/drawing/2014/main" val="10002"/>
                  </a:ext>
                </a:extLst>
              </a:tr>
              <a:tr h="307514">
                <a:tc>
                  <a:txBody>
                    <a:bodyPr/>
                    <a:lstStyle/>
                    <a:p>
                      <a:pPr algn="ctr">
                        <a:lnSpc>
                          <a:spcPct val="200000"/>
                        </a:lnSpc>
                      </a:pPr>
                      <a:r>
                        <a:rPr lang="en-US" altLang="zh-TW" sz="700" b="1" dirty="0">
                          <a:latin typeface="Arial" panose="020B0604020202020204" pitchFamily="34" charset="0"/>
                          <a:cs typeface="Arial" panose="020B0604020202020204" pitchFamily="34" charset="0"/>
                        </a:rPr>
                        <a:t>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40000"/>
                      </a:srgb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170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75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0</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alpha val="40000"/>
                      </a:schemeClr>
                    </a:solidFill>
                  </a:tcPr>
                </a:tc>
                <a:extLst>
                  <a:ext uri="{0D108BD9-81ED-4DB2-BD59-A6C34878D82A}">
                    <a16:rowId xmlns:a16="http://schemas.microsoft.com/office/drawing/2014/main" val="10003"/>
                  </a:ext>
                </a:extLst>
              </a:tr>
              <a:tr h="307514">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alpha val="40000"/>
                      </a:srgb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255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255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255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40000"/>
                      </a:schemeClr>
                    </a:solidFill>
                  </a:tcPr>
                </a:tc>
                <a:tc>
                  <a:txBody>
                    <a:bodyPr/>
                    <a:lstStyle/>
                    <a:p>
                      <a:pPr algn="ctr">
                        <a:lnSpc>
                          <a:spcPct val="200000"/>
                        </a:lnSpc>
                      </a:pPr>
                      <a:r>
                        <a:rPr lang="en-US" altLang="zh-TW" sz="700" b="1" dirty="0">
                          <a:latin typeface="Arial" panose="020B0604020202020204" pitchFamily="34" charset="0"/>
                          <a:cs typeface="Arial" panose="020B0604020202020204" pitchFamily="34" charset="0"/>
                        </a:rPr>
                        <a:t>85</a:t>
                      </a:r>
                      <a:endParaRPr lang="zh-TW" altLang="en-US" sz="7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alpha val="40000"/>
                      </a:srgbClr>
                    </a:solidFill>
                  </a:tcPr>
                </a:tc>
                <a:extLst>
                  <a:ext uri="{0D108BD9-81ED-4DB2-BD59-A6C34878D82A}">
                    <a16:rowId xmlns:a16="http://schemas.microsoft.com/office/drawing/2014/main" val="10004"/>
                  </a:ext>
                </a:extLst>
              </a:tr>
            </a:tbl>
          </a:graphicData>
        </a:graphic>
      </p:graphicFrame>
      <p:graphicFrame>
        <p:nvGraphicFramePr>
          <p:cNvPr id="18" name="表格 17"/>
          <p:cNvGraphicFramePr>
            <a:graphicFrameLocks noGrp="1"/>
          </p:cNvGraphicFramePr>
          <p:nvPr/>
        </p:nvGraphicFramePr>
        <p:xfrm>
          <a:off x="159583" y="1182658"/>
          <a:ext cx="3148012" cy="2682902"/>
        </p:xfrm>
        <a:graphic>
          <a:graphicData uri="http://schemas.openxmlformats.org/drawingml/2006/table">
            <a:tbl>
              <a:tblPr>
                <a:tableStyleId>{5C22544A-7EE6-4342-B048-85BDC9FD1C3A}</a:tableStyleId>
              </a:tblPr>
              <a:tblGrid>
                <a:gridCol w="305101">
                  <a:extLst>
                    <a:ext uri="{9D8B030D-6E8A-4147-A177-3AD203B41FA5}">
                      <a16:colId xmlns:a16="http://schemas.microsoft.com/office/drawing/2014/main" val="20000"/>
                    </a:ext>
                  </a:extLst>
                </a:gridCol>
                <a:gridCol w="305100">
                  <a:extLst>
                    <a:ext uri="{9D8B030D-6E8A-4147-A177-3AD203B41FA5}">
                      <a16:colId xmlns:a16="http://schemas.microsoft.com/office/drawing/2014/main" val="20001"/>
                    </a:ext>
                  </a:extLst>
                </a:gridCol>
                <a:gridCol w="305101">
                  <a:extLst>
                    <a:ext uri="{9D8B030D-6E8A-4147-A177-3AD203B41FA5}">
                      <a16:colId xmlns:a16="http://schemas.microsoft.com/office/drawing/2014/main" val="20002"/>
                    </a:ext>
                  </a:extLst>
                </a:gridCol>
                <a:gridCol w="305100">
                  <a:extLst>
                    <a:ext uri="{9D8B030D-6E8A-4147-A177-3AD203B41FA5}">
                      <a16:colId xmlns:a16="http://schemas.microsoft.com/office/drawing/2014/main" val="20003"/>
                    </a:ext>
                  </a:extLst>
                </a:gridCol>
                <a:gridCol w="305101">
                  <a:extLst>
                    <a:ext uri="{9D8B030D-6E8A-4147-A177-3AD203B41FA5}">
                      <a16:colId xmlns:a16="http://schemas.microsoft.com/office/drawing/2014/main" val="20004"/>
                    </a:ext>
                  </a:extLst>
                </a:gridCol>
                <a:gridCol w="324502">
                  <a:extLst>
                    <a:ext uri="{9D8B030D-6E8A-4147-A177-3AD203B41FA5}">
                      <a16:colId xmlns:a16="http://schemas.microsoft.com/office/drawing/2014/main" val="20005"/>
                    </a:ext>
                  </a:extLst>
                </a:gridCol>
                <a:gridCol w="324502">
                  <a:extLst>
                    <a:ext uri="{9D8B030D-6E8A-4147-A177-3AD203B41FA5}">
                      <a16:colId xmlns:a16="http://schemas.microsoft.com/office/drawing/2014/main" val="20006"/>
                    </a:ext>
                  </a:extLst>
                </a:gridCol>
                <a:gridCol w="324501">
                  <a:extLst>
                    <a:ext uri="{9D8B030D-6E8A-4147-A177-3AD203B41FA5}">
                      <a16:colId xmlns:a16="http://schemas.microsoft.com/office/drawing/2014/main" val="20007"/>
                    </a:ext>
                  </a:extLst>
                </a:gridCol>
                <a:gridCol w="324502">
                  <a:extLst>
                    <a:ext uri="{9D8B030D-6E8A-4147-A177-3AD203B41FA5}">
                      <a16:colId xmlns:a16="http://schemas.microsoft.com/office/drawing/2014/main" val="20008"/>
                    </a:ext>
                  </a:extLst>
                </a:gridCol>
                <a:gridCol w="324502">
                  <a:extLst>
                    <a:ext uri="{9D8B030D-6E8A-4147-A177-3AD203B41FA5}">
                      <a16:colId xmlns:a16="http://schemas.microsoft.com/office/drawing/2014/main" val="20009"/>
                    </a:ext>
                  </a:extLst>
                </a:gridCol>
              </a:tblGrid>
              <a:tr h="268290">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40000"/>
                      </a:schemeClr>
                    </a:solidFill>
                  </a:tcPr>
                </a:tc>
                <a:extLst>
                  <a:ext uri="{0D108BD9-81ED-4DB2-BD59-A6C34878D82A}">
                    <a16:rowId xmlns:a16="http://schemas.microsoft.com/office/drawing/2014/main" val="10000"/>
                  </a:ext>
                </a:extLst>
              </a:tr>
              <a:tr h="268290">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alpha val="40000"/>
                      </a:schemeClr>
                    </a:solidFill>
                  </a:tcPr>
                </a:tc>
                <a:extLst>
                  <a:ext uri="{0D108BD9-81ED-4DB2-BD59-A6C34878D82A}">
                    <a16:rowId xmlns:a16="http://schemas.microsoft.com/office/drawing/2014/main" val="10001"/>
                  </a:ext>
                </a:extLst>
              </a:tr>
              <a:tr h="268291">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40000"/>
                      </a:srgbClr>
                    </a:solidFill>
                  </a:tcPr>
                </a:tc>
                <a:extLst>
                  <a:ext uri="{0D108BD9-81ED-4DB2-BD59-A6C34878D82A}">
                    <a16:rowId xmlns:a16="http://schemas.microsoft.com/office/drawing/2014/main" val="10002"/>
                  </a:ext>
                </a:extLst>
              </a:tr>
              <a:tr h="268290">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alpha val="40000"/>
                      </a:srgbClr>
                    </a:solidFill>
                  </a:tcPr>
                </a:tc>
                <a:extLst>
                  <a:ext uri="{0D108BD9-81ED-4DB2-BD59-A6C34878D82A}">
                    <a16:rowId xmlns:a16="http://schemas.microsoft.com/office/drawing/2014/main" val="10003"/>
                  </a:ext>
                </a:extLst>
              </a:tr>
              <a:tr h="268290">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extLst>
                  <a:ext uri="{0D108BD9-81ED-4DB2-BD59-A6C34878D82A}">
                    <a16:rowId xmlns:a16="http://schemas.microsoft.com/office/drawing/2014/main" val="10004"/>
                  </a:ext>
                </a:extLst>
              </a:tr>
              <a:tr h="268290">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alpha val="40000"/>
                      </a:srgbClr>
                    </a:solidFill>
                  </a:tcPr>
                </a:tc>
                <a:extLst>
                  <a:ext uri="{0D108BD9-81ED-4DB2-BD59-A6C34878D82A}">
                    <a16:rowId xmlns:a16="http://schemas.microsoft.com/office/drawing/2014/main" val="10005"/>
                  </a:ext>
                </a:extLst>
              </a:tr>
              <a:tr h="268290">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alpha val="40000"/>
                      </a:schemeClr>
                    </a:solidFill>
                  </a:tcPr>
                </a:tc>
                <a:extLst>
                  <a:ext uri="{0D108BD9-81ED-4DB2-BD59-A6C34878D82A}">
                    <a16:rowId xmlns:a16="http://schemas.microsoft.com/office/drawing/2014/main" val="10006"/>
                  </a:ext>
                </a:extLst>
              </a:tr>
              <a:tr h="268291">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75000"/>
                        <a:alpha val="40000"/>
                      </a:schemeClr>
                    </a:solidFill>
                  </a:tcPr>
                </a:tc>
                <a:extLst>
                  <a:ext uri="{0D108BD9-81ED-4DB2-BD59-A6C34878D82A}">
                    <a16:rowId xmlns:a16="http://schemas.microsoft.com/office/drawing/2014/main" val="10007"/>
                  </a:ext>
                </a:extLst>
              </a:tr>
              <a:tr h="268290">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alpha val="40000"/>
                      </a:srgbClr>
                    </a:solidFill>
                  </a:tcPr>
                </a:tc>
                <a:extLst>
                  <a:ext uri="{0D108BD9-81ED-4DB2-BD59-A6C34878D82A}">
                    <a16:rowId xmlns:a16="http://schemas.microsoft.com/office/drawing/2014/main" val="10008"/>
                  </a:ext>
                </a:extLst>
              </a:tr>
              <a:tr h="268290">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alpha val="40000"/>
                      </a:scheme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alpha val="40000"/>
                      </a:srgbClr>
                    </a:solidFill>
                  </a:tcPr>
                </a:tc>
                <a:tc>
                  <a:txBody>
                    <a:bodyPr/>
                    <a:lstStyle/>
                    <a:p>
                      <a:endParaRPr lang="zh-TW" altLang="en-US"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alpha val="40000"/>
                      </a:srgbClr>
                    </a:solidFill>
                  </a:tcPr>
                </a:tc>
                <a:extLst>
                  <a:ext uri="{0D108BD9-81ED-4DB2-BD59-A6C34878D82A}">
                    <a16:rowId xmlns:a16="http://schemas.microsoft.com/office/drawing/2014/main" val="10009"/>
                  </a:ext>
                </a:extLst>
              </a:tr>
            </a:tbl>
          </a:graphicData>
        </a:graphic>
      </p:graphicFrame>
      <p:sp>
        <p:nvSpPr>
          <p:cNvPr id="22" name="矩形 21"/>
          <p:cNvSpPr/>
          <p:nvPr/>
        </p:nvSpPr>
        <p:spPr>
          <a:xfrm>
            <a:off x="777488" y="1197619"/>
            <a:ext cx="612119" cy="503189"/>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p:cNvSpPr/>
          <p:nvPr/>
        </p:nvSpPr>
        <p:spPr>
          <a:xfrm>
            <a:off x="7255500" y="1994039"/>
            <a:ext cx="326795" cy="315056"/>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5" name="直線接點 24"/>
          <p:cNvCxnSpPr/>
          <p:nvPr/>
        </p:nvCxnSpPr>
        <p:spPr>
          <a:xfrm>
            <a:off x="1389607" y="1197619"/>
            <a:ext cx="5865893" cy="7964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1389607" y="1700808"/>
            <a:ext cx="5865893" cy="608287"/>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8" name="表格 27"/>
          <p:cNvGraphicFramePr>
            <a:graphicFrameLocks noGrp="1"/>
          </p:cNvGraphicFramePr>
          <p:nvPr/>
        </p:nvGraphicFramePr>
        <p:xfrm>
          <a:off x="4611689" y="1847789"/>
          <a:ext cx="669858" cy="575482"/>
        </p:xfrm>
        <a:graphic>
          <a:graphicData uri="http://schemas.openxmlformats.org/drawingml/2006/table">
            <a:tbl>
              <a:tblPr>
                <a:tableStyleId>{5C22544A-7EE6-4342-B048-85BDC9FD1C3A}</a:tableStyleId>
              </a:tblPr>
              <a:tblGrid>
                <a:gridCol w="334929">
                  <a:extLst>
                    <a:ext uri="{9D8B030D-6E8A-4147-A177-3AD203B41FA5}">
                      <a16:colId xmlns:a16="http://schemas.microsoft.com/office/drawing/2014/main" val="20000"/>
                    </a:ext>
                  </a:extLst>
                </a:gridCol>
                <a:gridCol w="334929">
                  <a:extLst>
                    <a:ext uri="{9D8B030D-6E8A-4147-A177-3AD203B41FA5}">
                      <a16:colId xmlns:a16="http://schemas.microsoft.com/office/drawing/2014/main" val="20001"/>
                    </a:ext>
                  </a:extLst>
                </a:gridCol>
              </a:tblGrid>
              <a:tr h="287741">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0"/>
                  </a:ext>
                </a:extLst>
              </a:tr>
              <a:tr h="287741">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tc>
                  <a:txBody>
                    <a:bodyPr/>
                    <a:lstStyle/>
                    <a:p>
                      <a:endParaRPr lang="zh-TW" altLang="en-US" sz="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alpha val="30196"/>
                      </a:srgbClr>
                    </a:solidFill>
                  </a:tcPr>
                </a:tc>
                <a:extLst>
                  <a:ext uri="{0D108BD9-81ED-4DB2-BD59-A6C34878D82A}">
                    <a16:rowId xmlns:a16="http://schemas.microsoft.com/office/drawing/2014/main" val="10001"/>
                  </a:ext>
                </a:extLst>
              </a:tr>
            </a:tbl>
          </a:graphicData>
        </a:graphic>
      </p:graphicFrame>
      <p:sp>
        <p:nvSpPr>
          <p:cNvPr id="3" name="頁尾版面配置區 2">
            <a:extLst>
              <a:ext uri="{FF2B5EF4-FFF2-40B4-BE49-F238E27FC236}">
                <a16:creationId xmlns:a16="http://schemas.microsoft.com/office/drawing/2014/main" id="{A11F2090-EE07-920D-726E-A6A3BBC9CF45}"/>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4" name="投影片編號版面配置區 3">
            <a:extLst>
              <a:ext uri="{FF2B5EF4-FFF2-40B4-BE49-F238E27FC236}">
                <a16:creationId xmlns:a16="http://schemas.microsoft.com/office/drawing/2014/main" id="{A6B39FE1-EBF9-1DB1-F675-B0E34CACEB26}"/>
              </a:ext>
            </a:extLst>
          </p:cNvPr>
          <p:cNvSpPr>
            <a:spLocks noGrp="1"/>
          </p:cNvSpPr>
          <p:nvPr>
            <p:ph type="sldNum" sz="quarter" idx="12"/>
          </p:nvPr>
        </p:nvSpPr>
        <p:spPr/>
        <p:txBody>
          <a:bodyPr/>
          <a:lstStyle/>
          <a:p>
            <a:pPr>
              <a:defRPr/>
            </a:pPr>
            <a:fld id="{2087E945-3302-46EC-A8AF-D3936530EEE2}" type="slidenum">
              <a:rPr lang="en-US" altLang="zh-TW" smtClean="0"/>
              <a:pPr>
                <a:defRPr/>
              </a:pPr>
              <a:t>6</a:t>
            </a:fld>
            <a:r>
              <a:rPr lang="en-US" altLang="zh-TW"/>
              <a:t>/53</a:t>
            </a:r>
            <a:endParaRPr lang="en-US" altLang="zh-TW" dirty="0"/>
          </a:p>
        </p:txBody>
      </p:sp>
    </p:spTree>
    <p:extLst>
      <p:ext uri="{BB962C8B-B14F-4D97-AF65-F5344CB8AC3E}">
        <p14:creationId xmlns:p14="http://schemas.microsoft.com/office/powerpoint/2010/main" val="261748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p:bldP spid="14" grpId="0"/>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t>Motivation: Tabular Data to Images</a:t>
            </a:r>
          </a:p>
        </p:txBody>
      </p:sp>
      <p:sp>
        <p:nvSpPr>
          <p:cNvPr id="16" name="向右箭號 15"/>
          <p:cNvSpPr/>
          <p:nvPr/>
        </p:nvSpPr>
        <p:spPr>
          <a:xfrm>
            <a:off x="6125620" y="1250361"/>
            <a:ext cx="574866" cy="3957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矩形 16"/>
          <p:cNvSpPr/>
          <p:nvPr/>
        </p:nvSpPr>
        <p:spPr>
          <a:xfrm>
            <a:off x="6845700" y="1125056"/>
            <a:ext cx="1184940" cy="646331"/>
          </a:xfrm>
          <a:prstGeom prst="rect">
            <a:avLst/>
          </a:prstGeom>
        </p:spPr>
        <p:txBody>
          <a:bodyPr wrap="none">
            <a:spAutoFit/>
          </a:bodyPr>
          <a:lstStyle/>
          <a:p>
            <a:r>
              <a:rPr lang="en-US" sz="3600" b="1">
                <a:solidFill>
                  <a:srgbClr val="0000FF"/>
                </a:solidFill>
                <a:latin typeface="+mn-lt"/>
              </a:rPr>
              <a:t>CNN</a:t>
            </a:r>
          </a:p>
        </p:txBody>
      </p:sp>
      <p:sp>
        <p:nvSpPr>
          <p:cNvPr id="18" name="矩形 17"/>
          <p:cNvSpPr/>
          <p:nvPr/>
        </p:nvSpPr>
        <p:spPr>
          <a:xfrm>
            <a:off x="35496" y="1988840"/>
            <a:ext cx="6202532" cy="400110"/>
          </a:xfrm>
          <a:prstGeom prst="rect">
            <a:avLst/>
          </a:prstGeom>
        </p:spPr>
        <p:txBody>
          <a:bodyPr wrap="none">
            <a:spAutoFit/>
          </a:bodyPr>
          <a:lstStyle/>
          <a:p>
            <a:r>
              <a:rPr lang="en-US" sz="2000" b="1">
                <a:solidFill>
                  <a:srgbClr val="0000FF"/>
                </a:solidFill>
              </a:rPr>
              <a:t>Random permutation of rows and columns of an image</a:t>
            </a:r>
          </a:p>
        </p:txBody>
      </p:sp>
      <p:sp>
        <p:nvSpPr>
          <p:cNvPr id="19" name="矩形 18"/>
          <p:cNvSpPr/>
          <p:nvPr/>
        </p:nvSpPr>
        <p:spPr>
          <a:xfrm>
            <a:off x="35496" y="3861048"/>
            <a:ext cx="6527941" cy="400110"/>
          </a:xfrm>
          <a:prstGeom prst="rect">
            <a:avLst/>
          </a:prstGeom>
        </p:spPr>
        <p:txBody>
          <a:bodyPr wrap="none">
            <a:spAutoFit/>
          </a:bodyPr>
          <a:lstStyle/>
          <a:p>
            <a:r>
              <a:rPr lang="en-US" sz="2000" b="1">
                <a:solidFill>
                  <a:srgbClr val="0000FF"/>
                </a:solidFill>
              </a:rPr>
              <a:t>Meaningful permutation of rows and columns of an image</a:t>
            </a:r>
          </a:p>
        </p:txBody>
      </p:sp>
      <p:sp>
        <p:nvSpPr>
          <p:cNvPr id="20" name="向右箭號 19"/>
          <p:cNvSpPr/>
          <p:nvPr/>
        </p:nvSpPr>
        <p:spPr>
          <a:xfrm>
            <a:off x="6121006" y="2665824"/>
            <a:ext cx="574866" cy="3957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矩形 20"/>
          <p:cNvSpPr/>
          <p:nvPr/>
        </p:nvSpPr>
        <p:spPr>
          <a:xfrm>
            <a:off x="6841086" y="2540519"/>
            <a:ext cx="1184940" cy="646331"/>
          </a:xfrm>
          <a:prstGeom prst="rect">
            <a:avLst/>
          </a:prstGeom>
        </p:spPr>
        <p:txBody>
          <a:bodyPr wrap="none">
            <a:spAutoFit/>
          </a:bodyPr>
          <a:lstStyle/>
          <a:p>
            <a:r>
              <a:rPr lang="en-US" sz="3600" b="1">
                <a:solidFill>
                  <a:srgbClr val="0000FF"/>
                </a:solidFill>
                <a:latin typeface="+mn-lt"/>
              </a:rPr>
              <a:t>CNN</a:t>
            </a:r>
          </a:p>
        </p:txBody>
      </p:sp>
      <p:sp>
        <p:nvSpPr>
          <p:cNvPr id="22" name="矩形 21"/>
          <p:cNvSpPr/>
          <p:nvPr/>
        </p:nvSpPr>
        <p:spPr>
          <a:xfrm>
            <a:off x="8051676" y="1431579"/>
            <a:ext cx="1018227" cy="369332"/>
          </a:xfrm>
          <a:prstGeom prst="rect">
            <a:avLst/>
          </a:prstGeom>
        </p:spPr>
        <p:txBody>
          <a:bodyPr wrap="none">
            <a:spAutoFit/>
          </a:bodyPr>
          <a:lstStyle/>
          <a:p>
            <a:r>
              <a:rPr lang="en-US" sz="1800"/>
              <a:t>Cat, Dog</a:t>
            </a:r>
          </a:p>
        </p:txBody>
      </p:sp>
      <p:sp>
        <p:nvSpPr>
          <p:cNvPr id="23" name="矩形 22"/>
          <p:cNvSpPr/>
          <p:nvPr/>
        </p:nvSpPr>
        <p:spPr>
          <a:xfrm>
            <a:off x="6075219" y="3227890"/>
            <a:ext cx="2898550" cy="461665"/>
          </a:xfrm>
          <a:prstGeom prst="rect">
            <a:avLst/>
          </a:prstGeom>
        </p:spPr>
        <p:txBody>
          <a:bodyPr wrap="none">
            <a:spAutoFit/>
          </a:bodyPr>
          <a:lstStyle/>
          <a:p>
            <a:r>
              <a:rPr lang="en-US"/>
              <a:t>obtain lower accuracy</a:t>
            </a:r>
          </a:p>
        </p:txBody>
      </p:sp>
      <p:sp>
        <p:nvSpPr>
          <p:cNvPr id="24" name="矩形 23"/>
          <p:cNvSpPr/>
          <p:nvPr/>
        </p:nvSpPr>
        <p:spPr>
          <a:xfrm>
            <a:off x="35496" y="3429000"/>
            <a:ext cx="2018501" cy="523220"/>
          </a:xfrm>
          <a:prstGeom prst="rect">
            <a:avLst/>
          </a:prstGeom>
        </p:spPr>
        <p:txBody>
          <a:bodyPr wrap="none">
            <a:spAutoFit/>
          </a:bodyPr>
          <a:lstStyle/>
          <a:p>
            <a:r>
              <a:rPr lang="en-US" sz="2800" b="1" i="1">
                <a:solidFill>
                  <a:srgbClr val="FF0000"/>
                </a:solidFill>
              </a:rPr>
              <a:t>Implication:</a:t>
            </a:r>
          </a:p>
        </p:txBody>
      </p:sp>
      <p:pic>
        <p:nvPicPr>
          <p:cNvPr id="28" name="圖片 27"/>
          <p:cNvPicPr>
            <a:picLocks noChangeAspect="1"/>
          </p:cNvPicPr>
          <p:nvPr/>
        </p:nvPicPr>
        <p:blipFill>
          <a:blip r:embed="rId2"/>
          <a:stretch>
            <a:fillRect/>
          </a:stretch>
        </p:blipFill>
        <p:spPr>
          <a:xfrm>
            <a:off x="35496" y="884276"/>
            <a:ext cx="6000750" cy="1020127"/>
          </a:xfrm>
          <a:prstGeom prst="rect">
            <a:avLst/>
          </a:prstGeom>
        </p:spPr>
      </p:pic>
      <p:pic>
        <p:nvPicPr>
          <p:cNvPr id="29" name="圖片 28"/>
          <p:cNvPicPr>
            <a:picLocks noChangeAspect="1"/>
          </p:cNvPicPr>
          <p:nvPr/>
        </p:nvPicPr>
        <p:blipFill>
          <a:blip r:embed="rId3"/>
          <a:stretch>
            <a:fillRect/>
          </a:stretch>
        </p:blipFill>
        <p:spPr>
          <a:xfrm>
            <a:off x="35496" y="2338216"/>
            <a:ext cx="5987415" cy="1020127"/>
          </a:xfrm>
          <a:prstGeom prst="rect">
            <a:avLst/>
          </a:prstGeom>
        </p:spPr>
      </p:pic>
      <p:pic>
        <p:nvPicPr>
          <p:cNvPr id="30" name="圖片 29"/>
          <p:cNvPicPr>
            <a:picLocks noChangeAspect="1"/>
          </p:cNvPicPr>
          <p:nvPr/>
        </p:nvPicPr>
        <p:blipFill>
          <a:blip r:embed="rId4"/>
          <a:stretch>
            <a:fillRect/>
          </a:stretch>
        </p:blipFill>
        <p:spPr>
          <a:xfrm>
            <a:off x="61650" y="4207792"/>
            <a:ext cx="5987415" cy="1013460"/>
          </a:xfrm>
          <a:prstGeom prst="rect">
            <a:avLst/>
          </a:prstGeom>
        </p:spPr>
      </p:pic>
      <p:pic>
        <p:nvPicPr>
          <p:cNvPr id="4" name="圖片 3">
            <a:extLst>
              <a:ext uri="{FF2B5EF4-FFF2-40B4-BE49-F238E27FC236}">
                <a16:creationId xmlns:a16="http://schemas.microsoft.com/office/drawing/2014/main" id="{2B7C377E-90E8-F1F3-2441-9967E3DEC70F}"/>
              </a:ext>
            </a:extLst>
          </p:cNvPr>
          <p:cNvPicPr>
            <a:picLocks noChangeAspect="1"/>
          </p:cNvPicPr>
          <p:nvPr/>
        </p:nvPicPr>
        <p:blipFill>
          <a:blip r:embed="rId5"/>
          <a:stretch>
            <a:fillRect/>
          </a:stretch>
        </p:blipFill>
        <p:spPr>
          <a:xfrm>
            <a:off x="133161" y="5733256"/>
            <a:ext cx="2915816" cy="367236"/>
          </a:xfrm>
          <a:prstGeom prst="rect">
            <a:avLst/>
          </a:prstGeom>
        </p:spPr>
      </p:pic>
      <p:pic>
        <p:nvPicPr>
          <p:cNvPr id="6" name="圖片 5">
            <a:extLst>
              <a:ext uri="{FF2B5EF4-FFF2-40B4-BE49-F238E27FC236}">
                <a16:creationId xmlns:a16="http://schemas.microsoft.com/office/drawing/2014/main" id="{848B70C7-9453-A5E5-8E2D-CE379CE3CAE4}"/>
              </a:ext>
            </a:extLst>
          </p:cNvPr>
          <p:cNvPicPr>
            <a:picLocks noChangeAspect="1"/>
          </p:cNvPicPr>
          <p:nvPr/>
        </p:nvPicPr>
        <p:blipFill>
          <a:blip r:embed="rId6"/>
          <a:stretch>
            <a:fillRect/>
          </a:stretch>
        </p:blipFill>
        <p:spPr>
          <a:xfrm>
            <a:off x="3270668" y="5733256"/>
            <a:ext cx="2771800" cy="448084"/>
          </a:xfrm>
          <a:prstGeom prst="rect">
            <a:avLst/>
          </a:prstGeom>
        </p:spPr>
      </p:pic>
      <p:pic>
        <p:nvPicPr>
          <p:cNvPr id="8" name="圖片 7">
            <a:extLst>
              <a:ext uri="{FF2B5EF4-FFF2-40B4-BE49-F238E27FC236}">
                <a16:creationId xmlns:a16="http://schemas.microsoft.com/office/drawing/2014/main" id="{784611DE-873A-513E-1E42-B582C5DBB7C2}"/>
              </a:ext>
            </a:extLst>
          </p:cNvPr>
          <p:cNvPicPr>
            <a:picLocks noChangeAspect="1"/>
          </p:cNvPicPr>
          <p:nvPr/>
        </p:nvPicPr>
        <p:blipFill>
          <a:blip r:embed="rId7"/>
          <a:stretch>
            <a:fillRect/>
          </a:stretch>
        </p:blipFill>
        <p:spPr>
          <a:xfrm>
            <a:off x="113745" y="6181340"/>
            <a:ext cx="2611167" cy="299223"/>
          </a:xfrm>
          <a:prstGeom prst="rect">
            <a:avLst/>
          </a:prstGeom>
        </p:spPr>
      </p:pic>
      <p:pic>
        <p:nvPicPr>
          <p:cNvPr id="12" name="圖片 11">
            <a:extLst>
              <a:ext uri="{FF2B5EF4-FFF2-40B4-BE49-F238E27FC236}">
                <a16:creationId xmlns:a16="http://schemas.microsoft.com/office/drawing/2014/main" id="{62753049-0739-0E31-8D44-F4408DE99529}"/>
              </a:ext>
            </a:extLst>
          </p:cNvPr>
          <p:cNvPicPr>
            <a:picLocks noChangeAspect="1"/>
          </p:cNvPicPr>
          <p:nvPr/>
        </p:nvPicPr>
        <p:blipFill>
          <a:blip r:embed="rId8"/>
          <a:stretch>
            <a:fillRect/>
          </a:stretch>
        </p:blipFill>
        <p:spPr>
          <a:xfrm>
            <a:off x="6588224" y="4581341"/>
            <a:ext cx="2350335" cy="1722383"/>
          </a:xfrm>
          <a:prstGeom prst="rect">
            <a:avLst/>
          </a:prstGeom>
        </p:spPr>
      </p:pic>
      <p:sp>
        <p:nvSpPr>
          <p:cNvPr id="3" name="頁尾版面配置區 2">
            <a:extLst>
              <a:ext uri="{FF2B5EF4-FFF2-40B4-BE49-F238E27FC236}">
                <a16:creationId xmlns:a16="http://schemas.microsoft.com/office/drawing/2014/main" id="{A6BC4624-97CF-1551-0F46-DE61EDBB8ACA}"/>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7" name="投影片編號版面配置區 6">
            <a:extLst>
              <a:ext uri="{FF2B5EF4-FFF2-40B4-BE49-F238E27FC236}">
                <a16:creationId xmlns:a16="http://schemas.microsoft.com/office/drawing/2014/main" id="{722186A0-F0AC-3D0A-C3BE-A3D7C9BE02A7}"/>
              </a:ext>
            </a:extLst>
          </p:cNvPr>
          <p:cNvSpPr>
            <a:spLocks noGrp="1"/>
          </p:cNvSpPr>
          <p:nvPr>
            <p:ph type="sldNum" sz="quarter" idx="12"/>
          </p:nvPr>
        </p:nvSpPr>
        <p:spPr/>
        <p:txBody>
          <a:bodyPr/>
          <a:lstStyle/>
          <a:p>
            <a:pPr>
              <a:defRPr/>
            </a:pPr>
            <a:fld id="{2087E945-3302-46EC-A8AF-D3936530EEE2}" type="slidenum">
              <a:rPr lang="en-US" altLang="zh-TW" smtClean="0"/>
              <a:pPr>
                <a:defRPr/>
              </a:pPr>
              <a:t>7</a:t>
            </a:fld>
            <a:r>
              <a:rPr lang="en-US" altLang="zh-TW"/>
              <a:t>/53</a:t>
            </a:r>
            <a:endParaRPr lang="en-US" altLang="zh-TW" dirty="0"/>
          </a:p>
        </p:txBody>
      </p:sp>
    </p:spTree>
    <p:extLst>
      <p:ext uri="{BB962C8B-B14F-4D97-AF65-F5344CB8AC3E}">
        <p14:creationId xmlns:p14="http://schemas.microsoft.com/office/powerpoint/2010/main" val="139797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p:bldP spid="19" grpId="0"/>
      <p:bldP spid="20" grpId="0" animBg="1"/>
      <p:bldP spid="21" grpId="0"/>
      <p:bldP spid="22" grpId="0"/>
      <p:bldP spid="23"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preferRelativeResize="0">
            <a:picLocks/>
          </p:cNvPicPr>
          <p:nvPr/>
        </p:nvPicPr>
        <p:blipFill>
          <a:blip r:embed="rId3"/>
          <a:stretch>
            <a:fillRect/>
          </a:stretch>
        </p:blipFill>
        <p:spPr>
          <a:xfrm>
            <a:off x="5137979" y="1844824"/>
            <a:ext cx="720000" cy="720000"/>
          </a:xfrm>
          <a:prstGeom prst="rect">
            <a:avLst/>
          </a:prstGeom>
          <a:ln w="28575">
            <a:solidFill>
              <a:schemeClr val="bg1">
                <a:lumMod val="95000"/>
              </a:schemeClr>
            </a:solidFill>
          </a:ln>
        </p:spPr>
      </p:pic>
      <p:pic>
        <p:nvPicPr>
          <p:cNvPr id="11" name="圖片 10"/>
          <p:cNvPicPr preferRelativeResize="0">
            <a:picLocks/>
          </p:cNvPicPr>
          <p:nvPr/>
        </p:nvPicPr>
        <p:blipFill>
          <a:blip r:embed="rId4"/>
          <a:stretch>
            <a:fillRect/>
          </a:stretch>
        </p:blipFill>
        <p:spPr>
          <a:xfrm>
            <a:off x="4975932" y="1989442"/>
            <a:ext cx="720000" cy="720000"/>
          </a:xfrm>
          <a:prstGeom prst="rect">
            <a:avLst/>
          </a:prstGeom>
          <a:ln w="28575">
            <a:solidFill>
              <a:schemeClr val="bg1">
                <a:lumMod val="95000"/>
              </a:schemeClr>
            </a:solidFill>
          </a:ln>
        </p:spPr>
      </p:pic>
      <p:pic>
        <p:nvPicPr>
          <p:cNvPr id="9" name="圖片 8"/>
          <p:cNvPicPr preferRelativeResize="0">
            <a:picLocks/>
          </p:cNvPicPr>
          <p:nvPr/>
        </p:nvPicPr>
        <p:blipFill>
          <a:blip r:embed="rId5"/>
          <a:stretch>
            <a:fillRect/>
          </a:stretch>
        </p:blipFill>
        <p:spPr>
          <a:xfrm>
            <a:off x="4470559" y="2349442"/>
            <a:ext cx="720000" cy="720000"/>
          </a:xfrm>
          <a:prstGeom prst="rect">
            <a:avLst/>
          </a:prstGeom>
          <a:ln w="28575">
            <a:solidFill>
              <a:schemeClr val="bg1">
                <a:lumMod val="95000"/>
              </a:schemeClr>
            </a:solidFill>
          </a:ln>
        </p:spPr>
      </p:pic>
      <p:sp>
        <p:nvSpPr>
          <p:cNvPr id="2" name="標題 1"/>
          <p:cNvSpPr>
            <a:spLocks noGrp="1"/>
          </p:cNvSpPr>
          <p:nvPr>
            <p:ph type="title"/>
          </p:nvPr>
        </p:nvSpPr>
        <p:spPr/>
        <p:txBody>
          <a:bodyPr/>
          <a:lstStyle/>
          <a:p>
            <a:r>
              <a:rPr lang="en-US" dirty="0"/>
              <a:t>Objectives</a:t>
            </a:r>
            <a:r>
              <a:rPr lang="en-US" sz="2800" dirty="0"/>
              <a:t>: </a:t>
            </a:r>
            <a:br>
              <a:rPr lang="en-US" sz="2800" dirty="0"/>
            </a:br>
            <a:r>
              <a:rPr lang="en-US" sz="2800" dirty="0"/>
              <a:t>Classification Task based on CNN/DL</a:t>
            </a:r>
          </a:p>
        </p:txBody>
      </p:sp>
      <p:pic>
        <p:nvPicPr>
          <p:cNvPr id="8" name="圖片 7"/>
          <p:cNvPicPr preferRelativeResize="0">
            <a:picLocks/>
          </p:cNvPicPr>
          <p:nvPr/>
        </p:nvPicPr>
        <p:blipFill>
          <a:blip r:embed="rId6"/>
          <a:stretch>
            <a:fillRect/>
          </a:stretch>
        </p:blipFill>
        <p:spPr>
          <a:xfrm>
            <a:off x="4330807" y="2457133"/>
            <a:ext cx="720000" cy="720000"/>
          </a:xfrm>
          <a:prstGeom prst="rect">
            <a:avLst/>
          </a:prstGeom>
          <a:ln w="28575">
            <a:solidFill>
              <a:schemeClr val="bg1">
                <a:lumMod val="95000"/>
              </a:schemeClr>
            </a:solidFill>
          </a:ln>
        </p:spPr>
      </p:pic>
      <p:pic>
        <p:nvPicPr>
          <p:cNvPr id="7" name="圖片 6"/>
          <p:cNvPicPr preferRelativeResize="0">
            <a:picLocks/>
          </p:cNvPicPr>
          <p:nvPr/>
        </p:nvPicPr>
        <p:blipFill>
          <a:blip r:embed="rId7"/>
          <a:stretch>
            <a:fillRect/>
          </a:stretch>
        </p:blipFill>
        <p:spPr>
          <a:xfrm>
            <a:off x="4178728" y="2564824"/>
            <a:ext cx="720000" cy="720000"/>
          </a:xfrm>
          <a:prstGeom prst="rect">
            <a:avLst/>
          </a:prstGeom>
          <a:ln w="28575">
            <a:solidFill>
              <a:schemeClr val="bg1">
                <a:lumMod val="95000"/>
              </a:schemeClr>
            </a:solidFill>
          </a:ln>
        </p:spPr>
      </p:pic>
      <p:sp>
        <p:nvSpPr>
          <p:cNvPr id="12" name="向右箭號 11"/>
          <p:cNvSpPr/>
          <p:nvPr/>
        </p:nvSpPr>
        <p:spPr>
          <a:xfrm>
            <a:off x="6156176" y="2430145"/>
            <a:ext cx="720001" cy="3957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矩形 12"/>
          <p:cNvSpPr/>
          <p:nvPr/>
        </p:nvSpPr>
        <p:spPr>
          <a:xfrm>
            <a:off x="6995713" y="2291153"/>
            <a:ext cx="1954381" cy="646331"/>
          </a:xfrm>
          <a:prstGeom prst="rect">
            <a:avLst/>
          </a:prstGeom>
        </p:spPr>
        <p:txBody>
          <a:bodyPr wrap="none">
            <a:spAutoFit/>
          </a:bodyPr>
          <a:lstStyle/>
          <a:p>
            <a:r>
              <a:rPr lang="en-US" sz="3600" b="1" dirty="0">
                <a:solidFill>
                  <a:srgbClr val="0000FF"/>
                </a:solidFill>
                <a:latin typeface="+mn-lt"/>
              </a:rPr>
              <a:t>CNN/DL</a:t>
            </a:r>
          </a:p>
        </p:txBody>
      </p:sp>
      <p:grpSp>
        <p:nvGrpSpPr>
          <p:cNvPr id="20" name="群組 19"/>
          <p:cNvGrpSpPr/>
          <p:nvPr/>
        </p:nvGrpSpPr>
        <p:grpSpPr>
          <a:xfrm>
            <a:off x="5283202" y="2727284"/>
            <a:ext cx="261743" cy="235454"/>
            <a:chOff x="2510057" y="4031353"/>
            <a:chExt cx="261743" cy="235454"/>
          </a:xfrm>
        </p:grpSpPr>
        <p:sp>
          <p:nvSpPr>
            <p:cNvPr id="15" name="橢圓 14"/>
            <p:cNvSpPr/>
            <p:nvPr/>
          </p:nvSpPr>
          <p:spPr>
            <a:xfrm>
              <a:off x="2510057" y="422108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橢圓 17"/>
            <p:cNvSpPr/>
            <p:nvPr/>
          </p:nvSpPr>
          <p:spPr>
            <a:xfrm>
              <a:off x="2618069" y="4126220"/>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橢圓 18"/>
            <p:cNvSpPr/>
            <p:nvPr/>
          </p:nvSpPr>
          <p:spPr>
            <a:xfrm>
              <a:off x="2726081" y="403135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矩形 20"/>
          <p:cNvSpPr/>
          <p:nvPr/>
        </p:nvSpPr>
        <p:spPr>
          <a:xfrm>
            <a:off x="3732601" y="940087"/>
            <a:ext cx="4871847" cy="461665"/>
          </a:xfrm>
          <a:prstGeom prst="rect">
            <a:avLst/>
          </a:prstGeom>
          <a:solidFill>
            <a:schemeClr val="accent6">
              <a:lumMod val="40000"/>
              <a:lumOff val="60000"/>
            </a:schemeClr>
          </a:solidFill>
        </p:spPr>
        <p:txBody>
          <a:bodyPr wrap="none">
            <a:spAutoFit/>
          </a:bodyPr>
          <a:lstStyle/>
          <a:p>
            <a:r>
              <a:rPr lang="en-US" b="1"/>
              <a:t>Scenario (A)</a:t>
            </a:r>
            <a:r>
              <a:rPr lang="en-US"/>
              <a:t>: Input data are images.</a:t>
            </a:r>
          </a:p>
        </p:txBody>
      </p:sp>
      <p:sp>
        <p:nvSpPr>
          <p:cNvPr id="23" name="矩形 22"/>
          <p:cNvSpPr/>
          <p:nvPr/>
        </p:nvSpPr>
        <p:spPr>
          <a:xfrm>
            <a:off x="3729525" y="3514576"/>
            <a:ext cx="4770483" cy="461665"/>
          </a:xfrm>
          <a:prstGeom prst="rect">
            <a:avLst/>
          </a:prstGeom>
          <a:solidFill>
            <a:schemeClr val="accent6">
              <a:lumMod val="40000"/>
              <a:lumOff val="60000"/>
            </a:schemeClr>
          </a:solidFill>
        </p:spPr>
        <p:txBody>
          <a:bodyPr wrap="square">
            <a:spAutoFit/>
          </a:bodyPr>
          <a:lstStyle/>
          <a:p>
            <a:r>
              <a:rPr lang="en-US" b="1"/>
              <a:t>Scenario (B)</a:t>
            </a:r>
            <a:r>
              <a:rPr lang="en-US"/>
              <a:t>: Input data is tabular.</a:t>
            </a:r>
          </a:p>
        </p:txBody>
      </p:sp>
      <p:pic>
        <p:nvPicPr>
          <p:cNvPr id="24" name="圖片 23"/>
          <p:cNvPicPr>
            <a:picLocks noChangeAspect="1"/>
          </p:cNvPicPr>
          <p:nvPr/>
        </p:nvPicPr>
        <p:blipFill>
          <a:blip r:embed="rId8"/>
          <a:stretch>
            <a:fillRect/>
          </a:stretch>
        </p:blipFill>
        <p:spPr>
          <a:xfrm>
            <a:off x="2327523" y="4211095"/>
            <a:ext cx="1708607" cy="2203801"/>
          </a:xfrm>
          <a:prstGeom prst="rect">
            <a:avLst/>
          </a:prstGeom>
        </p:spPr>
      </p:pic>
      <p:sp>
        <p:nvSpPr>
          <p:cNvPr id="25" name="向右箭號 24"/>
          <p:cNvSpPr/>
          <p:nvPr/>
        </p:nvSpPr>
        <p:spPr>
          <a:xfrm>
            <a:off x="6026319" y="5319974"/>
            <a:ext cx="743923" cy="3957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矩形 25"/>
          <p:cNvSpPr/>
          <p:nvPr/>
        </p:nvSpPr>
        <p:spPr>
          <a:xfrm>
            <a:off x="6811294" y="4991519"/>
            <a:ext cx="2352119" cy="830997"/>
          </a:xfrm>
          <a:prstGeom prst="rect">
            <a:avLst/>
          </a:prstGeom>
        </p:spPr>
        <p:txBody>
          <a:bodyPr wrap="none">
            <a:spAutoFit/>
          </a:bodyPr>
          <a:lstStyle/>
          <a:p>
            <a:r>
              <a:rPr lang="en-US" sz="3600" b="1" dirty="0">
                <a:solidFill>
                  <a:srgbClr val="0000FF"/>
                </a:solidFill>
                <a:latin typeface="+mn-lt"/>
              </a:rPr>
              <a:t>CNN/DL</a:t>
            </a:r>
            <a:r>
              <a:rPr lang="zh-TW" altLang="en-US" sz="3600" b="1" dirty="0">
                <a:solidFill>
                  <a:srgbClr val="0000FF"/>
                </a:solidFill>
                <a:latin typeface="+mn-lt"/>
              </a:rPr>
              <a:t> </a:t>
            </a:r>
            <a:r>
              <a:rPr lang="en-US" altLang="zh-TW" sz="4800" b="1" dirty="0">
                <a:solidFill>
                  <a:srgbClr val="FF0000"/>
                </a:solidFill>
                <a:latin typeface="+mn-lt"/>
              </a:rPr>
              <a:t>?</a:t>
            </a:r>
            <a:endParaRPr lang="en-US" sz="3600" b="1" dirty="0">
              <a:solidFill>
                <a:srgbClr val="FF0000"/>
              </a:solidFill>
              <a:latin typeface="+mn-lt"/>
            </a:endParaRPr>
          </a:p>
        </p:txBody>
      </p:sp>
      <p:pic>
        <p:nvPicPr>
          <p:cNvPr id="27" name="圖片 26"/>
          <p:cNvPicPr>
            <a:picLocks/>
          </p:cNvPicPr>
          <p:nvPr/>
        </p:nvPicPr>
        <p:blipFill>
          <a:blip r:embed="rId9"/>
          <a:stretch>
            <a:fillRect/>
          </a:stretch>
        </p:blipFill>
        <p:spPr>
          <a:xfrm>
            <a:off x="5270880" y="4253458"/>
            <a:ext cx="432000" cy="432000"/>
          </a:xfrm>
          <a:prstGeom prst="rect">
            <a:avLst/>
          </a:prstGeom>
          <a:ln>
            <a:solidFill>
              <a:schemeClr val="tx1"/>
            </a:solidFill>
          </a:ln>
        </p:spPr>
      </p:pic>
      <p:pic>
        <p:nvPicPr>
          <p:cNvPr id="28" name="圖片 27"/>
          <p:cNvPicPr>
            <a:picLocks/>
          </p:cNvPicPr>
          <p:nvPr/>
        </p:nvPicPr>
        <p:blipFill>
          <a:blip r:embed="rId10"/>
          <a:stretch>
            <a:fillRect/>
          </a:stretch>
        </p:blipFill>
        <p:spPr>
          <a:xfrm>
            <a:off x="5270880" y="4841617"/>
            <a:ext cx="432000" cy="432000"/>
          </a:xfrm>
          <a:prstGeom prst="rect">
            <a:avLst/>
          </a:prstGeom>
          <a:ln>
            <a:solidFill>
              <a:schemeClr val="tx1"/>
            </a:solidFill>
          </a:ln>
        </p:spPr>
      </p:pic>
      <p:pic>
        <p:nvPicPr>
          <p:cNvPr id="29" name="圖片 28"/>
          <p:cNvPicPr>
            <a:picLocks/>
          </p:cNvPicPr>
          <p:nvPr/>
        </p:nvPicPr>
        <p:blipFill>
          <a:blip r:embed="rId11"/>
          <a:stretch>
            <a:fillRect/>
          </a:stretch>
        </p:blipFill>
        <p:spPr>
          <a:xfrm>
            <a:off x="5270880" y="5983910"/>
            <a:ext cx="432000" cy="432000"/>
          </a:xfrm>
          <a:prstGeom prst="rect">
            <a:avLst/>
          </a:prstGeom>
          <a:ln>
            <a:solidFill>
              <a:schemeClr val="tx1"/>
            </a:solidFill>
          </a:ln>
        </p:spPr>
      </p:pic>
      <p:grpSp>
        <p:nvGrpSpPr>
          <p:cNvPr id="30" name="群組 29"/>
          <p:cNvGrpSpPr/>
          <p:nvPr/>
        </p:nvGrpSpPr>
        <p:grpSpPr>
          <a:xfrm rot="18747156">
            <a:off x="5356009" y="5491106"/>
            <a:ext cx="261743" cy="235454"/>
            <a:chOff x="2510057" y="4031353"/>
            <a:chExt cx="261743" cy="235454"/>
          </a:xfrm>
        </p:grpSpPr>
        <p:sp>
          <p:nvSpPr>
            <p:cNvPr id="31" name="橢圓 30"/>
            <p:cNvSpPr/>
            <p:nvPr/>
          </p:nvSpPr>
          <p:spPr>
            <a:xfrm>
              <a:off x="2510057" y="422108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橢圓 31"/>
            <p:cNvSpPr/>
            <p:nvPr/>
          </p:nvSpPr>
          <p:spPr>
            <a:xfrm>
              <a:off x="2618069" y="4126220"/>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橢圓 32"/>
            <p:cNvSpPr/>
            <p:nvPr/>
          </p:nvSpPr>
          <p:spPr>
            <a:xfrm>
              <a:off x="2726081" y="403135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矩形 33"/>
          <p:cNvSpPr/>
          <p:nvPr/>
        </p:nvSpPr>
        <p:spPr>
          <a:xfrm>
            <a:off x="4073587" y="5006908"/>
            <a:ext cx="1082348" cy="400110"/>
          </a:xfrm>
          <a:prstGeom prst="rect">
            <a:avLst/>
          </a:prstGeom>
        </p:spPr>
        <p:txBody>
          <a:bodyPr wrap="none">
            <a:spAutoFit/>
          </a:bodyPr>
          <a:lstStyle/>
          <a:p>
            <a:r>
              <a:rPr lang="en-US" sz="2000" b="1">
                <a:latin typeface="+mn-lt"/>
              </a:rPr>
              <a:t>Convert</a:t>
            </a:r>
          </a:p>
        </p:txBody>
      </p:sp>
      <p:sp>
        <p:nvSpPr>
          <p:cNvPr id="35" name="向右箭號 34"/>
          <p:cNvSpPr/>
          <p:nvPr/>
        </p:nvSpPr>
        <p:spPr>
          <a:xfrm>
            <a:off x="4199820" y="5361571"/>
            <a:ext cx="879634" cy="3957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直線單箭頭接點 36"/>
          <p:cNvCxnSpPr>
            <a:endCxn id="27" idx="1"/>
          </p:cNvCxnSpPr>
          <p:nvPr/>
        </p:nvCxnSpPr>
        <p:spPr>
          <a:xfrm>
            <a:off x="4036130" y="4398692"/>
            <a:ext cx="1234750" cy="70766"/>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單箭頭接點 38"/>
          <p:cNvCxnSpPr>
            <a:endCxn id="28" idx="1"/>
          </p:cNvCxnSpPr>
          <p:nvPr/>
        </p:nvCxnSpPr>
        <p:spPr>
          <a:xfrm>
            <a:off x="4036130" y="4469458"/>
            <a:ext cx="1234750" cy="588159"/>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線單箭頭接點 40"/>
          <p:cNvCxnSpPr>
            <a:endCxn id="29" idx="1"/>
          </p:cNvCxnSpPr>
          <p:nvPr/>
        </p:nvCxnSpPr>
        <p:spPr>
          <a:xfrm flipV="1">
            <a:off x="4036130" y="6199910"/>
            <a:ext cx="1234750" cy="175928"/>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5873844" y="4518451"/>
            <a:ext cx="896399" cy="646331"/>
          </a:xfrm>
          <a:prstGeom prst="rect">
            <a:avLst/>
          </a:prstGeom>
        </p:spPr>
        <p:txBody>
          <a:bodyPr wrap="none">
            <a:spAutoFit/>
          </a:bodyPr>
          <a:lstStyle/>
          <a:p>
            <a:r>
              <a:rPr lang="en-US" sz="1800">
                <a:solidFill>
                  <a:srgbClr val="0000FF"/>
                </a:solidFill>
              </a:rPr>
              <a:t>pseudo </a:t>
            </a:r>
          </a:p>
          <a:p>
            <a:pPr algn="ctr"/>
            <a:r>
              <a:rPr lang="en-US" sz="1800">
                <a:solidFill>
                  <a:srgbClr val="0000FF"/>
                </a:solidFill>
              </a:rPr>
              <a:t>images</a:t>
            </a:r>
          </a:p>
        </p:txBody>
      </p:sp>
      <p:sp>
        <p:nvSpPr>
          <p:cNvPr id="81" name="矩形 80"/>
          <p:cNvSpPr/>
          <p:nvPr/>
        </p:nvSpPr>
        <p:spPr>
          <a:xfrm>
            <a:off x="2181567" y="4370552"/>
            <a:ext cx="1852918" cy="58834"/>
          </a:xfrm>
          <a:prstGeom prst="rect">
            <a:avLst/>
          </a:prstGeom>
          <a:noFill/>
          <a:ln w="1270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矩形 81"/>
          <p:cNvSpPr/>
          <p:nvPr/>
        </p:nvSpPr>
        <p:spPr>
          <a:xfrm>
            <a:off x="2181767" y="6346421"/>
            <a:ext cx="1852918" cy="58834"/>
          </a:xfrm>
          <a:prstGeom prst="rect">
            <a:avLst/>
          </a:prstGeom>
          <a:noFill/>
          <a:ln w="1270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矩形 82"/>
          <p:cNvSpPr/>
          <p:nvPr/>
        </p:nvSpPr>
        <p:spPr>
          <a:xfrm>
            <a:off x="3698040" y="1435172"/>
            <a:ext cx="2046394" cy="369332"/>
          </a:xfrm>
          <a:prstGeom prst="rect">
            <a:avLst/>
          </a:prstGeom>
        </p:spPr>
        <p:txBody>
          <a:bodyPr wrap="none">
            <a:spAutoFit/>
          </a:bodyPr>
          <a:lstStyle/>
          <a:p>
            <a:r>
              <a:rPr lang="en-US" sz="1800" b="1">
                <a:solidFill>
                  <a:srgbClr val="800000"/>
                </a:solidFill>
              </a:rPr>
              <a:t>Unstructured Data</a:t>
            </a:r>
          </a:p>
        </p:txBody>
      </p:sp>
      <p:sp>
        <p:nvSpPr>
          <p:cNvPr id="84" name="矩形 83"/>
          <p:cNvSpPr/>
          <p:nvPr/>
        </p:nvSpPr>
        <p:spPr>
          <a:xfrm>
            <a:off x="2242146" y="3900179"/>
            <a:ext cx="1789914" cy="369332"/>
          </a:xfrm>
          <a:prstGeom prst="rect">
            <a:avLst/>
          </a:prstGeom>
        </p:spPr>
        <p:txBody>
          <a:bodyPr wrap="none">
            <a:spAutoFit/>
          </a:bodyPr>
          <a:lstStyle/>
          <a:p>
            <a:r>
              <a:rPr lang="en-US" sz="1800" b="1">
                <a:solidFill>
                  <a:srgbClr val="800000"/>
                </a:solidFill>
              </a:rPr>
              <a:t>Structured Data</a:t>
            </a:r>
          </a:p>
        </p:txBody>
      </p:sp>
      <p:sp>
        <p:nvSpPr>
          <p:cNvPr id="42" name="矩形 41"/>
          <p:cNvSpPr/>
          <p:nvPr/>
        </p:nvSpPr>
        <p:spPr>
          <a:xfrm>
            <a:off x="2536767" y="4946339"/>
            <a:ext cx="1556836" cy="646331"/>
          </a:xfrm>
          <a:prstGeom prst="rect">
            <a:avLst/>
          </a:prstGeom>
        </p:spPr>
        <p:txBody>
          <a:bodyPr wrap="none">
            <a:spAutoFit/>
          </a:bodyPr>
          <a:lstStyle/>
          <a:p>
            <a:r>
              <a:rPr lang="en-US" sz="1800" b="1" i="1" dirty="0">
                <a:solidFill>
                  <a:srgbClr val="0000FF"/>
                </a:solidFill>
                <a:latin typeface="+mn-lt"/>
              </a:rPr>
              <a:t>n</a:t>
            </a:r>
            <a:r>
              <a:rPr lang="en-US" sz="1800" b="1" dirty="0">
                <a:solidFill>
                  <a:srgbClr val="0000FF"/>
                </a:solidFill>
                <a:latin typeface="+mn-lt"/>
              </a:rPr>
              <a:t> samples</a:t>
            </a:r>
          </a:p>
          <a:p>
            <a:r>
              <a:rPr lang="en-US" sz="1800" b="1" dirty="0">
                <a:solidFill>
                  <a:srgbClr val="0000FF"/>
                </a:solidFill>
                <a:latin typeface="+mn-lt"/>
              </a:rPr>
              <a:t>by </a:t>
            </a:r>
            <a:r>
              <a:rPr lang="en-US" sz="1800" b="1" i="1" dirty="0">
                <a:solidFill>
                  <a:srgbClr val="0000FF"/>
                </a:solidFill>
                <a:latin typeface="+mn-lt"/>
              </a:rPr>
              <a:t>p</a:t>
            </a:r>
            <a:r>
              <a:rPr lang="en-US" sz="1800" b="1" dirty="0">
                <a:solidFill>
                  <a:srgbClr val="0000FF"/>
                </a:solidFill>
                <a:latin typeface="+mn-lt"/>
              </a:rPr>
              <a:t> variables</a:t>
            </a:r>
          </a:p>
        </p:txBody>
      </p:sp>
      <p:sp>
        <p:nvSpPr>
          <p:cNvPr id="4" name="矩形 3">
            <a:extLst>
              <a:ext uri="{FF2B5EF4-FFF2-40B4-BE49-F238E27FC236}">
                <a16:creationId xmlns:a16="http://schemas.microsoft.com/office/drawing/2014/main" id="{8144398B-A77F-B2E4-2D7A-74EBE23693F8}"/>
              </a:ext>
            </a:extLst>
          </p:cNvPr>
          <p:cNvSpPr/>
          <p:nvPr/>
        </p:nvSpPr>
        <p:spPr>
          <a:xfrm>
            <a:off x="7931867" y="2915652"/>
            <a:ext cx="1018227" cy="369332"/>
          </a:xfrm>
          <a:prstGeom prst="rect">
            <a:avLst/>
          </a:prstGeom>
        </p:spPr>
        <p:txBody>
          <a:bodyPr wrap="none">
            <a:spAutoFit/>
          </a:bodyPr>
          <a:lstStyle/>
          <a:p>
            <a:r>
              <a:rPr lang="en-US" sz="1800"/>
              <a:t>Cat, Dog</a:t>
            </a:r>
          </a:p>
        </p:txBody>
      </p:sp>
      <p:pic>
        <p:nvPicPr>
          <p:cNvPr id="5" name="圖片 4">
            <a:extLst>
              <a:ext uri="{FF2B5EF4-FFF2-40B4-BE49-F238E27FC236}">
                <a16:creationId xmlns:a16="http://schemas.microsoft.com/office/drawing/2014/main" id="{3DCB903B-14CA-4F83-B9CF-811C5DCC7AA6}"/>
              </a:ext>
            </a:extLst>
          </p:cNvPr>
          <p:cNvPicPr>
            <a:picLocks noChangeAspect="1"/>
          </p:cNvPicPr>
          <p:nvPr/>
        </p:nvPicPr>
        <p:blipFill>
          <a:blip r:embed="rId12"/>
          <a:stretch>
            <a:fillRect/>
          </a:stretch>
        </p:blipFill>
        <p:spPr>
          <a:xfrm>
            <a:off x="116188" y="899579"/>
            <a:ext cx="3335977" cy="2424796"/>
          </a:xfrm>
          <a:prstGeom prst="rect">
            <a:avLst/>
          </a:prstGeom>
          <a:ln>
            <a:solidFill>
              <a:srgbClr val="002060"/>
            </a:solidFill>
          </a:ln>
        </p:spPr>
      </p:pic>
      <p:sp>
        <p:nvSpPr>
          <p:cNvPr id="14" name="矩形 13">
            <a:extLst>
              <a:ext uri="{FF2B5EF4-FFF2-40B4-BE49-F238E27FC236}">
                <a16:creationId xmlns:a16="http://schemas.microsoft.com/office/drawing/2014/main" id="{A1E48D5A-6DBA-E3DF-5F08-BBB4184FBDB0}"/>
              </a:ext>
            </a:extLst>
          </p:cNvPr>
          <p:cNvSpPr/>
          <p:nvPr/>
        </p:nvSpPr>
        <p:spPr>
          <a:xfrm>
            <a:off x="84819" y="3310255"/>
            <a:ext cx="4968552" cy="338554"/>
          </a:xfrm>
          <a:prstGeom prst="rect">
            <a:avLst/>
          </a:prstGeom>
        </p:spPr>
        <p:txBody>
          <a:bodyPr wrap="square">
            <a:spAutoFit/>
          </a:bodyPr>
          <a:lstStyle/>
          <a:p>
            <a:r>
              <a:rPr lang="en-US" sz="1600">
                <a:hlinkClick r:id="rId13"/>
              </a:rPr>
              <a:t>https://paperswithcode.com/datasets</a:t>
            </a:r>
            <a:r>
              <a:rPr lang="en-US" sz="1600"/>
              <a:t> </a:t>
            </a:r>
          </a:p>
        </p:txBody>
      </p:sp>
      <p:sp>
        <p:nvSpPr>
          <p:cNvPr id="3" name="頁尾版面配置區 2">
            <a:extLst>
              <a:ext uri="{FF2B5EF4-FFF2-40B4-BE49-F238E27FC236}">
                <a16:creationId xmlns:a16="http://schemas.microsoft.com/office/drawing/2014/main" id="{01CB3067-643F-F5D4-8686-BB87294B3EDB}"/>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6" name="投影片編號版面配置區 5">
            <a:extLst>
              <a:ext uri="{FF2B5EF4-FFF2-40B4-BE49-F238E27FC236}">
                <a16:creationId xmlns:a16="http://schemas.microsoft.com/office/drawing/2014/main" id="{14604143-5B19-0DE5-9BD3-C3BF4F65D490}"/>
              </a:ext>
            </a:extLst>
          </p:cNvPr>
          <p:cNvSpPr>
            <a:spLocks noGrp="1"/>
          </p:cNvSpPr>
          <p:nvPr>
            <p:ph type="sldNum" sz="quarter" idx="12"/>
          </p:nvPr>
        </p:nvSpPr>
        <p:spPr/>
        <p:txBody>
          <a:bodyPr/>
          <a:lstStyle/>
          <a:p>
            <a:pPr>
              <a:defRPr/>
            </a:pPr>
            <a:fld id="{2087E945-3302-46EC-A8AF-D3936530EEE2}" type="slidenum">
              <a:rPr lang="en-US" altLang="zh-TW" smtClean="0"/>
              <a:pPr>
                <a:defRPr/>
              </a:pPr>
              <a:t>8</a:t>
            </a:fld>
            <a:r>
              <a:rPr lang="en-US" altLang="zh-TW"/>
              <a:t>/53</a:t>
            </a:r>
            <a:endParaRPr lang="en-US" altLang="zh-TW" dirty="0"/>
          </a:p>
        </p:txBody>
      </p:sp>
    </p:spTree>
    <p:extLst>
      <p:ext uri="{BB962C8B-B14F-4D97-AF65-F5344CB8AC3E}">
        <p14:creationId xmlns:p14="http://schemas.microsoft.com/office/powerpoint/2010/main" val="391942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2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5"/>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30"/>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9"/>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1"/>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21" grpId="0" animBg="1"/>
      <p:bldP spid="23" grpId="0" animBg="1"/>
      <p:bldP spid="25" grpId="0" animBg="1"/>
      <p:bldP spid="26" grpId="0"/>
      <p:bldP spid="34" grpId="0"/>
      <p:bldP spid="35" grpId="0" animBg="1"/>
      <p:bldP spid="44" grpId="0"/>
      <p:bldP spid="81" grpId="0" animBg="1"/>
      <p:bldP spid="82" grpId="0" animBg="1"/>
      <p:bldP spid="83" grpId="0"/>
      <p:bldP spid="84" grpId="0"/>
      <p:bldP spid="42" grpId="0"/>
      <p:bldP spid="4"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en-US" altLang="zh-TW" sz="2800"/>
              <a:t>Literature Review</a:t>
            </a:r>
            <a:r>
              <a:rPr kumimoji="0" lang="zh-TW" altLang="en-US" sz="2800"/>
              <a:t> </a:t>
            </a:r>
            <a:r>
              <a:rPr lang="en-US" sz="2400"/>
              <a:t>(1):</a:t>
            </a:r>
            <a:br>
              <a:rPr lang="en-US" sz="2400"/>
            </a:br>
            <a:r>
              <a:rPr lang="en-US" sz="2400"/>
              <a:t>Tabular Data to Images Data + CNN</a:t>
            </a:r>
          </a:p>
        </p:txBody>
      </p:sp>
      <p:sp>
        <p:nvSpPr>
          <p:cNvPr id="4" name="內容版面配置區 3"/>
          <p:cNvSpPr>
            <a:spLocks noGrp="1"/>
          </p:cNvSpPr>
          <p:nvPr>
            <p:ph idx="1"/>
          </p:nvPr>
        </p:nvSpPr>
        <p:spPr>
          <a:xfrm>
            <a:off x="7374" y="836712"/>
            <a:ext cx="9136626" cy="5544616"/>
          </a:xfrm>
        </p:spPr>
        <p:txBody>
          <a:bodyPr>
            <a:normAutofit/>
          </a:bodyPr>
          <a:lstStyle/>
          <a:p>
            <a:pPr>
              <a:lnSpc>
                <a:spcPct val="120000"/>
              </a:lnSpc>
            </a:pPr>
            <a:r>
              <a:rPr lang="en-US" sz="1000"/>
              <a:t>S. Choi, C. Fang, D. Haddad, M. Kim (</a:t>
            </a:r>
            <a:r>
              <a:rPr lang="en-US" sz="1000">
                <a:solidFill>
                  <a:srgbClr val="FF0000"/>
                </a:solidFill>
              </a:rPr>
              <a:t>2022</a:t>
            </a:r>
            <a:r>
              <a:rPr lang="en-US" sz="1000"/>
              <a:t>). Predictive modeling of charge levels for battery electric vehicles using CNN EfficientNet and </a:t>
            </a:r>
            <a:r>
              <a:rPr lang="en-US" sz="1000">
                <a:solidFill>
                  <a:srgbClr val="0000CC"/>
                </a:solidFill>
                <a:highlight>
                  <a:srgbClr val="00FFCC"/>
                </a:highlight>
              </a:rPr>
              <a:t>IGTD</a:t>
            </a:r>
            <a:r>
              <a:rPr lang="en-US" sz="1000">
                <a:solidFill>
                  <a:srgbClr val="0000CC"/>
                </a:solidFill>
              </a:rPr>
              <a:t> </a:t>
            </a:r>
            <a:r>
              <a:rPr lang="en-US" sz="1000"/>
              <a:t>algorithm. ArXiv, 2206.03612. </a:t>
            </a:r>
          </a:p>
          <a:p>
            <a:pPr>
              <a:lnSpc>
                <a:spcPct val="120000"/>
              </a:lnSpc>
            </a:pPr>
            <a:r>
              <a:rPr lang="en-US" sz="1000"/>
              <a:t>A. Taheri, H. Ebrahimnezhad, M.H. Sedaaghi (</a:t>
            </a:r>
            <a:r>
              <a:rPr lang="en-US" sz="1000">
                <a:solidFill>
                  <a:srgbClr val="FF0000"/>
                </a:solidFill>
              </a:rPr>
              <a:t>2022</a:t>
            </a:r>
            <a:r>
              <a:rPr lang="en-US" sz="1000"/>
              <a:t>). Prediction of the critical temperature of superconducting materials using </a:t>
            </a:r>
            <a:r>
              <a:rPr lang="en-US" sz="1000">
                <a:solidFill>
                  <a:srgbClr val="0000CC"/>
                </a:solidFill>
              </a:rPr>
              <a:t>image regression</a:t>
            </a:r>
            <a:r>
              <a:rPr lang="en-US" sz="1000"/>
              <a:t> and ensemble deep learning. Materials Today Communications, 33, 104743.</a:t>
            </a:r>
          </a:p>
          <a:p>
            <a:pPr>
              <a:lnSpc>
                <a:spcPct val="120000"/>
              </a:lnSpc>
            </a:pPr>
            <a:r>
              <a:rPr lang="en-US" sz="1000"/>
              <a:t>Tang, H., Yu, X., Liu, R., Zeng, T. (</a:t>
            </a:r>
            <a:r>
              <a:rPr lang="en-US" sz="1000">
                <a:solidFill>
                  <a:srgbClr val="FF0000"/>
                </a:solidFill>
              </a:rPr>
              <a:t>2022</a:t>
            </a:r>
            <a:r>
              <a:rPr lang="en-US" sz="1000"/>
              <a:t>). Vec2image: an explainable artificial intelligence model for the feature representation and classification of high-dimensional biological data by </a:t>
            </a:r>
            <a:r>
              <a:rPr lang="en-US" sz="1000">
                <a:solidFill>
                  <a:srgbClr val="0000CC"/>
                </a:solidFill>
              </a:rPr>
              <a:t>vector-to-image conversion</a:t>
            </a:r>
            <a:r>
              <a:rPr lang="en-US" sz="1000"/>
              <a:t>. Briefings in Bioinformatics, 23(2), bbab584. </a:t>
            </a:r>
          </a:p>
          <a:p>
            <a:pPr>
              <a:lnSpc>
                <a:spcPct val="120000"/>
              </a:lnSpc>
            </a:pPr>
            <a:r>
              <a:rPr lang="en-US" sz="1000"/>
              <a:t>Levin, R., Cherepanova, V., Schwarzschild, A., Bansal, A., Bruss, C. B., Goldstein, T., Wilson, A. G., Goldblum, M. (</a:t>
            </a:r>
            <a:r>
              <a:rPr lang="en-US" sz="1000">
                <a:solidFill>
                  <a:srgbClr val="FF0000"/>
                </a:solidFill>
              </a:rPr>
              <a:t>2022</a:t>
            </a:r>
            <a:r>
              <a:rPr lang="en-US" sz="1000"/>
              <a:t>). </a:t>
            </a:r>
            <a:r>
              <a:rPr lang="en-US" sz="1000">
                <a:solidFill>
                  <a:srgbClr val="0000CC"/>
                </a:solidFill>
              </a:rPr>
              <a:t>Transfer learning with deep tabular models</a:t>
            </a:r>
            <a:r>
              <a:rPr lang="en-US" sz="1000"/>
              <a:t>. Technical Report arXiv:2206.15306, arXiv.</a:t>
            </a:r>
          </a:p>
          <a:p>
            <a:pPr>
              <a:lnSpc>
                <a:spcPct val="120000"/>
              </a:lnSpc>
            </a:pPr>
            <a:r>
              <a:rPr lang="en-US" sz="1000"/>
              <a:t>Cappuzzo, R. (</a:t>
            </a:r>
            <a:r>
              <a:rPr lang="en-US" sz="1000">
                <a:solidFill>
                  <a:srgbClr val="FF0000"/>
                </a:solidFill>
              </a:rPr>
              <a:t>2022</a:t>
            </a:r>
            <a:r>
              <a:rPr lang="en-US" sz="1000"/>
              <a:t>). Deep learning models for </a:t>
            </a:r>
            <a:r>
              <a:rPr lang="en-US" sz="1000">
                <a:solidFill>
                  <a:srgbClr val="0000CC"/>
                </a:solidFill>
              </a:rPr>
              <a:t>tabular data</a:t>
            </a:r>
            <a:r>
              <a:rPr lang="en-US" sz="1000"/>
              <a:t> curation (Doctoral dissertation, Sorbonne Université).</a:t>
            </a:r>
          </a:p>
          <a:p>
            <a:pPr>
              <a:lnSpc>
                <a:spcPct val="120000"/>
              </a:lnSpc>
            </a:pPr>
            <a:r>
              <a:rPr lang="en-US" sz="1000"/>
              <a:t>Jain, V., Goel, M., Shah, K. (</a:t>
            </a:r>
            <a:r>
              <a:rPr lang="en-US" sz="1000">
                <a:solidFill>
                  <a:srgbClr val="FF0000"/>
                </a:solidFill>
              </a:rPr>
              <a:t>2022</a:t>
            </a:r>
            <a:r>
              <a:rPr lang="en-US" sz="1000"/>
              <a:t>). Deep learning on </a:t>
            </a:r>
            <a:r>
              <a:rPr lang="en-US" sz="1000">
                <a:solidFill>
                  <a:srgbClr val="0000CC"/>
                </a:solidFill>
                <a:highlight>
                  <a:srgbClr val="00FF00"/>
                </a:highlight>
              </a:rPr>
              <a:t>small tabular dataset</a:t>
            </a:r>
            <a:r>
              <a:rPr lang="en-US" sz="1000"/>
              <a:t>: using transfer learning and image classification. In A. Dev, S.S. Agrawal, A. Sharma (Eds.), Artificial Intelligence and Speech Technology. AIST 2021. Communications in Computer and Information Science, vol 1546 (pp. 555-568). Springer, Cham. </a:t>
            </a:r>
          </a:p>
          <a:p>
            <a:pPr>
              <a:lnSpc>
                <a:spcPct val="120000"/>
              </a:lnSpc>
            </a:pPr>
            <a:r>
              <a:rPr lang="en-US" sz="1000"/>
              <a:t>Lee, E., Nam, M., Lee, H. (</a:t>
            </a:r>
            <a:r>
              <a:rPr lang="en-US" sz="1000">
                <a:solidFill>
                  <a:srgbClr val="FF0000"/>
                </a:solidFill>
              </a:rPr>
              <a:t>2022</a:t>
            </a:r>
            <a:r>
              <a:rPr lang="en-US" sz="1000"/>
              <a:t>). Tab2Vox: CNN-based multivariate multilevel demand forecasting framework by </a:t>
            </a:r>
            <a:r>
              <a:rPr lang="en-US" sz="1000">
                <a:solidFill>
                  <a:srgbClr val="0000CC"/>
                </a:solidFill>
              </a:rPr>
              <a:t>tabular-to-voxel image</a:t>
            </a:r>
            <a:r>
              <a:rPr lang="en-US" sz="1000"/>
              <a:t> conversion. MDPI Sustainability, 14, 11745.  </a:t>
            </a:r>
          </a:p>
          <a:p>
            <a:pPr>
              <a:lnSpc>
                <a:spcPct val="120000"/>
              </a:lnSpc>
            </a:pPr>
            <a:r>
              <a:rPr lang="en-US" sz="1100" b="1"/>
              <a:t>Zhu, Y., Brettin, T., Xia, F. et al. (</a:t>
            </a:r>
            <a:r>
              <a:rPr lang="en-US" sz="1100" b="1">
                <a:solidFill>
                  <a:srgbClr val="FF0000"/>
                </a:solidFill>
              </a:rPr>
              <a:t>2021</a:t>
            </a:r>
            <a:r>
              <a:rPr lang="en-US" sz="1100" b="1"/>
              <a:t>). </a:t>
            </a:r>
            <a:r>
              <a:rPr lang="en-US" sz="1100" b="1">
                <a:solidFill>
                  <a:srgbClr val="C00000"/>
                </a:solidFill>
              </a:rPr>
              <a:t>Converting tabular data into images for deep learning with convolutional neural networks</a:t>
            </a:r>
            <a:r>
              <a:rPr lang="en-US" sz="1100" b="1"/>
              <a:t>. </a:t>
            </a:r>
            <a:r>
              <a:rPr lang="en-US" sz="1100" b="1" i="1">
                <a:solidFill>
                  <a:srgbClr val="00B050"/>
                </a:solidFill>
              </a:rPr>
              <a:t>Scientific Reports</a:t>
            </a:r>
            <a:r>
              <a:rPr lang="en-US" sz="1100" b="1"/>
              <a:t>, 11, 11325. </a:t>
            </a:r>
            <a:r>
              <a:rPr lang="en-US" sz="1100"/>
              <a:t>(Citations: </a:t>
            </a:r>
            <a:r>
              <a:rPr lang="en-US" sz="1100">
                <a:solidFill>
                  <a:srgbClr val="00B050"/>
                </a:solidFill>
              </a:rPr>
              <a:t>323</a:t>
            </a:r>
            <a:r>
              <a:rPr lang="en-US" sz="1100"/>
              <a:t>)</a:t>
            </a:r>
            <a:endParaRPr lang="en-US" sz="1100" b="1"/>
          </a:p>
          <a:p>
            <a:pPr>
              <a:lnSpc>
                <a:spcPct val="120000"/>
              </a:lnSpc>
            </a:pPr>
            <a:r>
              <a:rPr lang="en-US" sz="1000"/>
              <a:t>Borisov, V., Leemann, T., Sessler, K., Haug, J., Pawelczyk, M., &amp; Kasneci, G. (</a:t>
            </a:r>
            <a:r>
              <a:rPr lang="en-US" sz="1000">
                <a:solidFill>
                  <a:srgbClr val="FF0000"/>
                </a:solidFill>
              </a:rPr>
              <a:t>2021</a:t>
            </a:r>
            <a:r>
              <a:rPr lang="en-US" sz="1000"/>
              <a:t>). Deep neural networks and </a:t>
            </a:r>
            <a:r>
              <a:rPr lang="en-US" sz="1000">
                <a:solidFill>
                  <a:srgbClr val="0000CC"/>
                </a:solidFill>
              </a:rPr>
              <a:t>tabular data</a:t>
            </a:r>
            <a:r>
              <a:rPr lang="en-US" sz="1000"/>
              <a:t>: a survey. ArXiv, abs/2110.01889.</a:t>
            </a:r>
          </a:p>
          <a:p>
            <a:pPr>
              <a:lnSpc>
                <a:spcPct val="120000"/>
              </a:lnSpc>
            </a:pPr>
            <a:r>
              <a:rPr lang="en-US" sz="1100"/>
              <a:t>Bazgir, O., Zhang, R., Dhruba, S.R. et al. (</a:t>
            </a:r>
            <a:r>
              <a:rPr lang="en-US" sz="1100">
                <a:solidFill>
                  <a:srgbClr val="FF0000"/>
                </a:solidFill>
              </a:rPr>
              <a:t>2020</a:t>
            </a:r>
            <a:r>
              <a:rPr lang="en-US" sz="1100"/>
              <a:t>).</a:t>
            </a:r>
            <a:r>
              <a:rPr lang="en-US" sz="1100" b="1">
                <a:solidFill>
                  <a:srgbClr val="FF0000"/>
                </a:solidFill>
              </a:rPr>
              <a:t> Representation of features as images with neighborhood dependencies for compatibility with convolutional neural networks</a:t>
            </a:r>
            <a:r>
              <a:rPr lang="en-US" sz="1100"/>
              <a:t>. </a:t>
            </a:r>
            <a:r>
              <a:rPr lang="en-US" sz="1100" b="1" i="1">
                <a:solidFill>
                  <a:srgbClr val="00B050"/>
                </a:solidFill>
              </a:rPr>
              <a:t>Nature Communications</a:t>
            </a:r>
            <a:r>
              <a:rPr lang="en-US" sz="1100"/>
              <a:t>, 11, 4391. (Citations: </a:t>
            </a:r>
            <a:r>
              <a:rPr lang="en-US" sz="1100">
                <a:solidFill>
                  <a:srgbClr val="00B050"/>
                </a:solidFill>
              </a:rPr>
              <a:t>180</a:t>
            </a:r>
            <a:r>
              <a:rPr lang="en-US" sz="1100"/>
              <a:t>)</a:t>
            </a:r>
          </a:p>
          <a:p>
            <a:pPr>
              <a:lnSpc>
                <a:spcPct val="120000"/>
              </a:lnSpc>
            </a:pPr>
            <a:r>
              <a:rPr lang="en-US" sz="1000"/>
              <a:t>Sharma, A., Vans, E., Shigemizu, D. et al. (</a:t>
            </a:r>
            <a:r>
              <a:rPr lang="en-US" sz="1000">
                <a:solidFill>
                  <a:srgbClr val="FF0000"/>
                </a:solidFill>
              </a:rPr>
              <a:t>2019</a:t>
            </a:r>
            <a:r>
              <a:rPr lang="en-US" sz="1000"/>
              <a:t>). </a:t>
            </a:r>
            <a:r>
              <a:rPr lang="en-US" sz="1050" b="1">
                <a:solidFill>
                  <a:srgbClr val="FF0000"/>
                </a:solidFill>
              </a:rPr>
              <a:t>DeepInsight</a:t>
            </a:r>
            <a:r>
              <a:rPr lang="en-US" sz="1000"/>
              <a:t>: A methodology to </a:t>
            </a:r>
            <a:r>
              <a:rPr lang="en-US" sz="1000">
                <a:solidFill>
                  <a:srgbClr val="0000CC"/>
                </a:solidFill>
              </a:rPr>
              <a:t>transform a non-image data to an image</a:t>
            </a:r>
            <a:r>
              <a:rPr lang="en-US" sz="1000"/>
              <a:t> for convolution neural network architecture. Scientific Reports, 9, 11399. </a:t>
            </a:r>
          </a:p>
          <a:p>
            <a:pPr>
              <a:lnSpc>
                <a:spcPct val="120000"/>
              </a:lnSpc>
            </a:pPr>
            <a:r>
              <a:rPr lang="en-US" sz="1050" b="1"/>
              <a:t>Ma, S., Zhang, Z. (</a:t>
            </a:r>
            <a:r>
              <a:rPr lang="en-US" sz="1050" b="1">
                <a:solidFill>
                  <a:srgbClr val="FF0000"/>
                </a:solidFill>
              </a:rPr>
              <a:t>2018</a:t>
            </a:r>
            <a:r>
              <a:rPr lang="en-US" sz="1050" b="1"/>
              <a:t>). OmicsMapNet: </a:t>
            </a:r>
            <a:r>
              <a:rPr lang="en-US" sz="1050" b="1">
                <a:solidFill>
                  <a:srgbClr val="0000CC"/>
                </a:solidFill>
              </a:rPr>
              <a:t>Transforming omics data</a:t>
            </a:r>
            <a:r>
              <a:rPr lang="en-US" sz="1050" b="1"/>
              <a:t> to take advantage of deep convolutional neural network for discovery. ArXiv, 1804.05283.</a:t>
            </a:r>
            <a:endParaRPr lang="en-US" sz="1000" b="1"/>
          </a:p>
        </p:txBody>
      </p:sp>
      <p:sp>
        <p:nvSpPr>
          <p:cNvPr id="3" name="矩形 2"/>
          <p:cNvSpPr/>
          <p:nvPr/>
        </p:nvSpPr>
        <p:spPr>
          <a:xfrm>
            <a:off x="184659" y="5805264"/>
            <a:ext cx="8851837" cy="630237"/>
          </a:xfrm>
          <a:prstGeom prst="rect">
            <a:avLst/>
          </a:prstGeom>
          <a:solidFill>
            <a:schemeClr val="accent6">
              <a:lumMod val="20000"/>
              <a:lumOff val="80000"/>
            </a:schemeClr>
          </a:solidFill>
        </p:spPr>
        <p:txBody>
          <a:bodyPr wrap="square">
            <a:spAutoFit/>
          </a:bodyPr>
          <a:lstStyle/>
          <a:p>
            <a:pPr marL="171450" indent="-171450">
              <a:lnSpc>
                <a:spcPct val="120000"/>
              </a:lnSpc>
              <a:buFont typeface="Arial" panose="020B0604020202020204" pitchFamily="34" charset="0"/>
              <a:buChar char="•"/>
            </a:pPr>
            <a:r>
              <a:rPr lang="en-US" sz="1000"/>
              <a:t>A Short Chronology Of Deep Learning For Tabular Data Jul 24, 2022 by Sebastian Raschka, </a:t>
            </a:r>
            <a:r>
              <a:rPr lang="en-US" sz="900">
                <a:hlinkClick r:id="rId2"/>
              </a:rPr>
              <a:t>https://sebastianraschka.com/blog/2022/deep-learning-for-tabular-data.html </a:t>
            </a:r>
            <a:endParaRPr lang="en-US" sz="1000"/>
          </a:p>
          <a:p>
            <a:pPr marL="171450" indent="-171450">
              <a:lnSpc>
                <a:spcPct val="120000"/>
              </a:lnSpc>
              <a:buFont typeface="Arial" panose="020B0604020202020204" pitchFamily="34" charset="0"/>
              <a:buChar char="•"/>
            </a:pPr>
            <a:r>
              <a:rPr lang="en-US" sz="1000"/>
              <a:t>Deep Neural Networks and Tabular Data Survey Review, June 20, 2022 by Egli P., Business Development Analyst at Electi Consulting, </a:t>
            </a:r>
            <a:r>
              <a:rPr lang="en-US" sz="1000">
                <a:hlinkClick r:id="rId3"/>
              </a:rPr>
              <a:t>https://www.linkedin.com/pulse/deep-neural-networks-tabular-data-survey-review-egli-papadopoulou?trk=pulse-article</a:t>
            </a:r>
            <a:r>
              <a:rPr lang="en-US" sz="1000"/>
              <a:t>  </a:t>
            </a:r>
          </a:p>
        </p:txBody>
      </p:sp>
      <p:sp>
        <p:nvSpPr>
          <p:cNvPr id="6" name="矩形 5">
            <a:extLst>
              <a:ext uri="{FF2B5EF4-FFF2-40B4-BE49-F238E27FC236}">
                <a16:creationId xmlns:a16="http://schemas.microsoft.com/office/drawing/2014/main" id="{489B8227-B702-5A5C-B1B2-9CA73F48855A}"/>
              </a:ext>
            </a:extLst>
          </p:cNvPr>
          <p:cNvSpPr/>
          <p:nvPr/>
        </p:nvSpPr>
        <p:spPr>
          <a:xfrm>
            <a:off x="297672" y="3609020"/>
            <a:ext cx="8733676" cy="504056"/>
          </a:xfrm>
          <a:prstGeom prst="rect">
            <a:avLst/>
          </a:prstGeom>
          <a:solidFill>
            <a:srgbClr val="FF0000">
              <a:alpha val="1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頁尾版面配置區 4">
            <a:extLst>
              <a:ext uri="{FF2B5EF4-FFF2-40B4-BE49-F238E27FC236}">
                <a16:creationId xmlns:a16="http://schemas.microsoft.com/office/drawing/2014/main" id="{C2D21961-CB03-3CB7-46AB-9DBC7A16D123}"/>
              </a:ext>
            </a:extLst>
          </p:cNvPr>
          <p:cNvSpPr>
            <a:spLocks noGrp="1"/>
          </p:cNvSpPr>
          <p:nvPr>
            <p:ph type="ftr" sz="quarter" idx="3"/>
          </p:nvPr>
        </p:nvSpPr>
        <p:spPr/>
        <p:txBody>
          <a:bodyPr/>
          <a:lstStyle/>
          <a:p>
            <a:pPr algn="r">
              <a:defRPr/>
            </a:pPr>
            <a:r>
              <a:rPr lang="en-US" altLang="zh-TW">
                <a:solidFill>
                  <a:schemeClr val="bg1"/>
                </a:solidFill>
                <a:latin typeface="+mj-ea"/>
                <a:ea typeface="+mj-ea"/>
              </a:rPr>
              <a:t>Han-Ming Wu  </a:t>
            </a:r>
            <a:r>
              <a:rPr lang="en-US" altLang="zh-TW" sz="1100">
                <a:solidFill>
                  <a:srgbClr val="FFFF00"/>
                </a:solidFill>
                <a:latin typeface="+mj-ea"/>
                <a:ea typeface="+mj-ea"/>
              </a:rPr>
              <a:t>https://hmwu.idv.tw</a:t>
            </a:r>
            <a:endParaRPr lang="en-US" altLang="zh-TW" sz="1100" b="1" dirty="0">
              <a:solidFill>
                <a:srgbClr val="FFFF00"/>
              </a:solidFill>
              <a:latin typeface="+mj-ea"/>
              <a:ea typeface="+mj-ea"/>
            </a:endParaRPr>
          </a:p>
        </p:txBody>
      </p:sp>
      <p:sp>
        <p:nvSpPr>
          <p:cNvPr id="7" name="投影片編號版面配置區 6">
            <a:extLst>
              <a:ext uri="{FF2B5EF4-FFF2-40B4-BE49-F238E27FC236}">
                <a16:creationId xmlns:a16="http://schemas.microsoft.com/office/drawing/2014/main" id="{D13234BD-ED8E-35B8-B14C-BD7AA3BF3ED9}"/>
              </a:ext>
            </a:extLst>
          </p:cNvPr>
          <p:cNvSpPr>
            <a:spLocks noGrp="1"/>
          </p:cNvSpPr>
          <p:nvPr>
            <p:ph type="sldNum" sz="quarter" idx="12"/>
          </p:nvPr>
        </p:nvSpPr>
        <p:spPr/>
        <p:txBody>
          <a:bodyPr/>
          <a:lstStyle/>
          <a:p>
            <a:pPr>
              <a:defRPr/>
            </a:pPr>
            <a:fld id="{8416CEBA-2FC2-4A72-90FF-CBCC19CEBAD4}" type="slidenum">
              <a:rPr lang="en-US" altLang="zh-TW" smtClean="0"/>
              <a:pPr>
                <a:defRPr/>
              </a:pPr>
              <a:t>9</a:t>
            </a:fld>
            <a:r>
              <a:rPr lang="en-US" altLang="zh-TW"/>
              <a:t>/53</a:t>
            </a:r>
            <a:endParaRPr lang="en-US" altLang="zh-TW" dirty="0"/>
          </a:p>
        </p:txBody>
      </p:sp>
    </p:spTree>
    <p:extLst>
      <p:ext uri="{BB962C8B-B14F-4D97-AF65-F5344CB8AC3E}">
        <p14:creationId xmlns:p14="http://schemas.microsoft.com/office/powerpoint/2010/main" val="152284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theme/theme1.xml><?xml version="1.0" encoding="utf-8"?>
<a:theme xmlns:a="http://schemas.openxmlformats.org/drawingml/2006/main" name="佈景主題-R-Chengchi">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古典">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佈景主題-R-Chengchi" id="{9BBCB866-0A1D-4C2A-AD43-A892ABEAE139}" vid="{A30F92E3-966B-4CF2-895F-5E195393AD6E}"/>
    </a:ext>
  </a:ext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佈景主題-R-Chengchi</Template>
  <TotalTime>108689</TotalTime>
  <Words>4490</Words>
  <Application>Microsoft Office PowerPoint</Application>
  <PresentationFormat>如螢幕大小 (4:3)</PresentationFormat>
  <Paragraphs>602</Paragraphs>
  <Slides>53</Slides>
  <Notes>10</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53</vt:i4>
      </vt:variant>
    </vt:vector>
  </HeadingPairs>
  <TitlesOfParts>
    <vt:vector size="63" baseType="lpstr">
      <vt:lpstr>Aptos</vt:lpstr>
      <vt:lpstr>微軟正黑體</vt:lpstr>
      <vt:lpstr>新細明體</vt:lpstr>
      <vt:lpstr>Arial</vt:lpstr>
      <vt:lpstr>Cambria Math</vt:lpstr>
      <vt:lpstr>Courier New</vt:lpstr>
      <vt:lpstr>Times New Roman</vt:lpstr>
      <vt:lpstr>Verdana</vt:lpstr>
      <vt:lpstr>Wingdings</vt:lpstr>
      <vt:lpstr>佈景主題-R-Chengchi</vt:lpstr>
      <vt:lpstr>PowerPoint 簡報</vt:lpstr>
      <vt:lpstr>Outline</vt:lpstr>
      <vt:lpstr>Deep Learning Algorithms and Their Applications</vt:lpstr>
      <vt:lpstr>Convolutional Neural Networks (CNNs)</vt:lpstr>
      <vt:lpstr>Convolution</vt:lpstr>
      <vt:lpstr>Pooling</vt:lpstr>
      <vt:lpstr>Motivation: Tabular Data to Images</vt:lpstr>
      <vt:lpstr>Objectives:  Classification Task based on CNN/DL</vt:lpstr>
      <vt:lpstr>Literature Review (1): Tabular Data to Images Data + CNN</vt:lpstr>
      <vt:lpstr>Literature Review (2): Tabular Data to Images Data + CNN</vt:lpstr>
      <vt:lpstr>Literature Review (3): Tabular Data to Images Data + CNN</vt:lpstr>
      <vt:lpstr>Literature Review: REFINED-CNN (Projection-based)</vt:lpstr>
      <vt:lpstr>PowerPoint 簡報</vt:lpstr>
      <vt:lpstr>PowerPoint 簡報</vt:lpstr>
      <vt:lpstr>Applications and Extensions of IGTD</vt:lpstr>
      <vt:lpstr>IGTD based on non-Euclidean distance: 1-Correlation (RD), Geodesic distance (GD), Jensen-Shannon distance (JD) Wasserstein distance (WD), Tropical Distance (TD)</vt:lpstr>
      <vt:lpstr>Gap in the literature</vt:lpstr>
      <vt:lpstr>Biological failure mode of unsupervised topology</vt:lpstr>
      <vt:lpstr>Problem formulation and IGTD objective</vt:lpstr>
      <vt:lpstr>Method: class-centroid matrix The supervised IGTD (S-IGTD)</vt:lpstr>
      <vt:lpstr>Correlation Decomposition</vt:lpstr>
      <vt:lpstr>Within And Between Analysis</vt:lpstr>
      <vt:lpstr>Continuous Case: Partial Correlations</vt:lpstr>
      <vt:lpstr>Between-class correlation and  S-IGTD supervised distance</vt:lpstr>
      <vt:lpstr>Supervised IGTD algorithm</vt:lpstr>
      <vt:lpstr>Theoretical properties:  Asymptotic consistency</vt:lpstr>
      <vt:lpstr>WABA decomposition and  topological divergence</vt:lpstr>
      <vt:lpstr>WABA decomposition and  topological divergence (1)</vt:lpstr>
      <vt:lpstr>WABA decomposition and  topological divergence (2)</vt:lpstr>
      <vt:lpstr>WABA decomposition and  topological divergence (3)</vt:lpstr>
      <vt:lpstr>WABA decomposition and  topological divergence (4)</vt:lpstr>
      <vt:lpstr>Goal of simulation studies Balanced Labels and Feature Partition</vt:lpstr>
      <vt:lpstr>How Signal Features Are Generated</vt:lpstr>
      <vt:lpstr>Class Profiles for Studies 1, 2 and 4</vt:lpstr>
      <vt:lpstr>How Nuisance Features Are Generated</vt:lpstr>
      <vt:lpstr>Heatmap: Generated n × p Data</vt:lpstr>
      <vt:lpstr>CNN Structure In our Study</vt:lpstr>
      <vt:lpstr>Evalution metrics</vt:lpstr>
      <vt:lpstr>Signal-feature layout maps</vt:lpstr>
      <vt:lpstr>Simulation qualitative examples</vt:lpstr>
      <vt:lpstr>Study 1: nuisance correlation</vt:lpstr>
      <vt:lpstr>Study 2: sensitivity to sample size</vt:lpstr>
      <vt:lpstr>Study 3: permutation test for  label-dependent topology</vt:lpstr>
      <vt:lpstr>Study 4: joint scaling of dimensionality  and signal mass</vt:lpstr>
      <vt:lpstr>Overall Simulation Interpretation</vt:lpstr>
      <vt:lpstr>Real-data benchmark:  datasets and preprocessing</vt:lpstr>
      <vt:lpstr>Real-data protocol and comparators</vt:lpstr>
      <vt:lpstr>Real-data SDS proxy and statistical testing</vt:lpstr>
      <vt:lpstr>Topology compactness: headline SDS results</vt:lpstr>
      <vt:lpstr>Classifier compatibility under Conv-BN-ReLU</vt:lpstr>
      <vt:lpstr>Concluding Remarks</vt:lpstr>
      <vt:lpstr>Limitations, when to use, and future work</vt:lpstr>
      <vt:lpstr>Acknowledgments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hmwu</dc:creator>
  <cp:lastModifiedBy>Han-Ming Wu</cp:lastModifiedBy>
  <cp:revision>4503</cp:revision>
  <cp:lastPrinted>2020-10-16T18:59:10Z</cp:lastPrinted>
  <dcterms:modified xsi:type="dcterms:W3CDTF">2026-06-24T22:48:24Z</dcterms:modified>
</cp:coreProperties>
</file>