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3" r:id="rId5"/>
    <p:sldId id="259" r:id="rId6"/>
    <p:sldId id="265" r:id="rId7"/>
    <p:sldId id="268" r:id="rId8"/>
    <p:sldId id="270" r:id="rId9"/>
    <p:sldId id="266" r:id="rId10"/>
    <p:sldId id="269" r:id="rId11"/>
    <p:sldId id="260" r:id="rId12"/>
    <p:sldId id="267" r:id="rId13"/>
    <p:sldId id="271" r:id="rId14"/>
    <p:sldId id="272" r:id="rId15"/>
    <p:sldId id="273" r:id="rId16"/>
    <p:sldId id="261" r:id="rId17"/>
    <p:sldId id="274" r:id="rId18"/>
    <p:sldId id="275" r:id="rId19"/>
    <p:sldId id="262" r:id="rId20"/>
    <p:sldId id="276" r:id="rId21"/>
    <p:sldId id="27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58"/>
    <p:restoredTop sz="96203"/>
  </p:normalViewPr>
  <p:slideViewPr>
    <p:cSldViewPr snapToGrid="0">
      <p:cViewPr varScale="1">
        <p:scale>
          <a:sx n="124" d="100"/>
          <a:sy n="124" d="100"/>
        </p:scale>
        <p:origin x="33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zh-TW" altLang="en-US"/>
              <a:t>按一下以編輯母片標題樣式</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輔助字幕)">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dirty="0"/>
              <a:t>1/7/24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輔助字幕">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dirty="0"/>
              <a:t>1/7/24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輔助字幕)">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zh-TW" altLang="en-US"/>
              <a:t>按一下以編輯母片標題樣式</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dirty="0"/>
              <a:t>1/7/24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dirty="0"/>
              <a:t>1/7/24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zh-TW" altLang="en-US"/>
              <a:t>按一下以編輯母片標題樣式</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3" name="Date Placeholder 2"/>
          <p:cNvSpPr>
            <a:spLocks noGrp="1"/>
          </p:cNvSpPr>
          <p:nvPr>
            <p:ph type="dt" sz="half" idx="10"/>
          </p:nvPr>
        </p:nvSpPr>
        <p:spPr/>
        <p:txBody>
          <a:bodyPr/>
          <a:lstStyle/>
          <a:p>
            <a:fld id="{48A87A34-81AB-432B-8DAE-1953F412C126}" type="datetimeFigureOut">
              <a:rPr lang="en-US" dirty="0"/>
              <a:t>1/7/24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zh-TW" altLang="en-US"/>
              <a:t>按一下以編輯母片標題樣式</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3" name="Date Placeholder 2"/>
          <p:cNvSpPr>
            <a:spLocks noGrp="1"/>
          </p:cNvSpPr>
          <p:nvPr>
            <p:ph type="dt" sz="half" idx="10"/>
          </p:nvPr>
        </p:nvSpPr>
        <p:spPr/>
        <p:txBody>
          <a:bodyPr/>
          <a:lstStyle/>
          <a:p>
            <a:fld id="{48A87A34-81AB-432B-8DAE-1953F412C126}" type="datetimeFigureOut">
              <a:rPr lang="en-US" dirty="0"/>
              <a:t>1/7/24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zh-TW" altLang="en-US"/>
              <a:t>按一下以編輯母片標題樣式</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zh-TW" altLang="en-US"/>
              <a:t>按一下以編輯母片標題樣式</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48A87A34-81AB-432B-8DAE-1953F412C126}" type="datetimeFigureOut">
              <a:rPr lang="en-US" dirty="0"/>
              <a:t>1/7/24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12" name="Content Placeholder 3"/>
          <p:cNvSpPr>
            <a:spLocks noGrp="1"/>
          </p:cNvSpPr>
          <p:nvPr>
            <p:ph sz="quarter" idx="13"/>
          </p:nvPr>
        </p:nvSpPr>
        <p:spPr>
          <a:xfrm>
            <a:off x="913774" y="3051012"/>
            <a:ext cx="5106027" cy="274018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13" name="Content Placeholder 5"/>
          <p:cNvSpPr>
            <a:spLocks noGrp="1"/>
          </p:cNvSpPr>
          <p:nvPr>
            <p:ph sz="quarter" idx="14"/>
          </p:nvPr>
        </p:nvSpPr>
        <p:spPr>
          <a:xfrm>
            <a:off x="6172200" y="3051012"/>
            <a:ext cx="5105401" cy="274018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1/7/24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1/7/24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1/7/24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zh-TW" altLang="en-US"/>
              <a:t>按一下以編輯母片標題樣式</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dirty="0"/>
              <a:t>1/7/24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dirty="0"/>
              <a:t>1/7/24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1/7/24</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489D555-D2EC-00D2-3D64-A46409672F4A}"/>
              </a:ext>
            </a:extLst>
          </p:cNvPr>
          <p:cNvSpPr>
            <a:spLocks noGrp="1"/>
          </p:cNvSpPr>
          <p:nvPr>
            <p:ph type="ctrTitle"/>
          </p:nvPr>
        </p:nvSpPr>
        <p:spPr/>
        <p:txBody>
          <a:bodyPr/>
          <a:lstStyle/>
          <a:p>
            <a:r>
              <a:rPr lang="zh-TW" altLang="en-US" sz="3200" dirty="0">
                <a:effectLst/>
                <a:latin typeface="MingLiU" panose="02020509000000000000" pitchFamily="49" charset="-120"/>
                <a:ea typeface="MingLiU" panose="02020509000000000000" pitchFamily="49" charset="-120"/>
              </a:rPr>
              <a:t>因子篩選實驗中活性因子辨識力的穩健性探討 </a:t>
            </a:r>
            <a:br>
              <a:rPr lang="zh-TW" altLang="en-US" dirty="0"/>
            </a:br>
            <a:endParaRPr kumimoji="1" lang="zh-TW" altLang="en-US" dirty="0"/>
          </a:p>
        </p:txBody>
      </p:sp>
      <p:sp>
        <p:nvSpPr>
          <p:cNvPr id="3" name="副標題 2">
            <a:extLst>
              <a:ext uri="{FF2B5EF4-FFF2-40B4-BE49-F238E27FC236}">
                <a16:creationId xmlns:a16="http://schemas.microsoft.com/office/drawing/2014/main" id="{3CD1AEC2-D88E-C463-B4B4-D5837E487D60}"/>
              </a:ext>
            </a:extLst>
          </p:cNvPr>
          <p:cNvSpPr>
            <a:spLocks noGrp="1"/>
          </p:cNvSpPr>
          <p:nvPr>
            <p:ph type="subTitle" idx="1"/>
          </p:nvPr>
        </p:nvSpPr>
        <p:spPr/>
        <p:txBody>
          <a:bodyPr/>
          <a:lstStyle/>
          <a:p>
            <a:r>
              <a:rPr kumimoji="1" lang="en-US" altLang="zh-TW" dirty="0"/>
              <a:t>112354024</a:t>
            </a:r>
          </a:p>
          <a:p>
            <a:r>
              <a:rPr kumimoji="1" lang="zh-TW" altLang="en-US" dirty="0"/>
              <a:t>統碩一 林慈恩</a:t>
            </a:r>
          </a:p>
        </p:txBody>
      </p:sp>
    </p:spTree>
    <p:extLst>
      <p:ext uri="{BB962C8B-B14F-4D97-AF65-F5344CB8AC3E}">
        <p14:creationId xmlns:p14="http://schemas.microsoft.com/office/powerpoint/2010/main" val="2403459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684B8F3-378B-40FD-E4E7-5BF0F9574169}"/>
              </a:ext>
            </a:extLst>
          </p:cNvPr>
          <p:cNvSpPr>
            <a:spLocks noGrp="1"/>
          </p:cNvSpPr>
          <p:nvPr>
            <p:ph type="title"/>
          </p:nvPr>
        </p:nvSpPr>
        <p:spPr/>
        <p:txBody>
          <a:bodyPr/>
          <a:lstStyle/>
          <a:p>
            <a:r>
              <a:rPr kumimoji="1" lang="en-US" altLang="zh-TW" dirty="0" err="1"/>
              <a:t>mbmm</a:t>
            </a:r>
            <a:endParaRPr kumimoji="1" lang="zh-TW" altLang="en-US" dirty="0"/>
          </a:p>
        </p:txBody>
      </p:sp>
      <p:pic>
        <p:nvPicPr>
          <p:cNvPr id="7" name="內容版面配置區 6">
            <a:extLst>
              <a:ext uri="{FF2B5EF4-FFF2-40B4-BE49-F238E27FC236}">
                <a16:creationId xmlns:a16="http://schemas.microsoft.com/office/drawing/2014/main" id="{9C5169FC-9FB9-1B22-F91A-315E8D061882}"/>
              </a:ext>
            </a:extLst>
          </p:cNvPr>
          <p:cNvPicPr>
            <a:picLocks noGrp="1" noChangeAspect="1"/>
          </p:cNvPicPr>
          <p:nvPr>
            <p:ph sz="quarter" idx="13"/>
          </p:nvPr>
        </p:nvPicPr>
        <p:blipFill>
          <a:blip r:embed="rId2"/>
          <a:stretch>
            <a:fillRect/>
          </a:stretch>
        </p:blipFill>
        <p:spPr>
          <a:xfrm>
            <a:off x="1939961" y="1875010"/>
            <a:ext cx="5003800" cy="838200"/>
          </a:xfrm>
          <a:prstGeom prst="rect">
            <a:avLst/>
          </a:prstGeom>
        </p:spPr>
      </p:pic>
      <p:pic>
        <p:nvPicPr>
          <p:cNvPr id="8" name="圖片 7">
            <a:extLst>
              <a:ext uri="{FF2B5EF4-FFF2-40B4-BE49-F238E27FC236}">
                <a16:creationId xmlns:a16="http://schemas.microsoft.com/office/drawing/2014/main" id="{0521D320-4019-CF71-6A50-C4F35057C2FE}"/>
              </a:ext>
            </a:extLst>
          </p:cNvPr>
          <p:cNvPicPr>
            <a:picLocks noChangeAspect="1"/>
          </p:cNvPicPr>
          <p:nvPr/>
        </p:nvPicPr>
        <p:blipFill>
          <a:blip r:embed="rId3"/>
          <a:stretch>
            <a:fillRect/>
          </a:stretch>
        </p:blipFill>
        <p:spPr>
          <a:xfrm>
            <a:off x="1939961" y="2956118"/>
            <a:ext cx="5003800" cy="850900"/>
          </a:xfrm>
          <a:prstGeom prst="rect">
            <a:avLst/>
          </a:prstGeom>
        </p:spPr>
      </p:pic>
      <p:pic>
        <p:nvPicPr>
          <p:cNvPr id="9" name="圖片 8">
            <a:extLst>
              <a:ext uri="{FF2B5EF4-FFF2-40B4-BE49-F238E27FC236}">
                <a16:creationId xmlns:a16="http://schemas.microsoft.com/office/drawing/2014/main" id="{0D40BC43-522C-2523-FAE1-C629B8856C82}"/>
              </a:ext>
            </a:extLst>
          </p:cNvPr>
          <p:cNvPicPr>
            <a:picLocks noChangeAspect="1"/>
          </p:cNvPicPr>
          <p:nvPr/>
        </p:nvPicPr>
        <p:blipFill>
          <a:blip r:embed="rId4"/>
          <a:stretch>
            <a:fillRect/>
          </a:stretch>
        </p:blipFill>
        <p:spPr>
          <a:xfrm>
            <a:off x="1939961" y="4049926"/>
            <a:ext cx="5524992" cy="950400"/>
          </a:xfrm>
          <a:prstGeom prst="rect">
            <a:avLst/>
          </a:prstGeom>
        </p:spPr>
      </p:pic>
      <p:pic>
        <p:nvPicPr>
          <p:cNvPr id="10" name="圖片 9">
            <a:extLst>
              <a:ext uri="{FF2B5EF4-FFF2-40B4-BE49-F238E27FC236}">
                <a16:creationId xmlns:a16="http://schemas.microsoft.com/office/drawing/2014/main" id="{E943F272-0518-8B05-A5D2-2D746DA8E0BF}"/>
              </a:ext>
            </a:extLst>
          </p:cNvPr>
          <p:cNvPicPr>
            <a:picLocks noChangeAspect="1"/>
          </p:cNvPicPr>
          <p:nvPr/>
        </p:nvPicPr>
        <p:blipFill>
          <a:blip r:embed="rId5"/>
          <a:stretch>
            <a:fillRect/>
          </a:stretch>
        </p:blipFill>
        <p:spPr>
          <a:xfrm>
            <a:off x="7478652" y="3200400"/>
            <a:ext cx="939800" cy="457200"/>
          </a:xfrm>
          <a:prstGeom prst="rect">
            <a:avLst/>
          </a:prstGeom>
        </p:spPr>
      </p:pic>
      <p:pic>
        <p:nvPicPr>
          <p:cNvPr id="11" name="圖片 10">
            <a:extLst>
              <a:ext uri="{FF2B5EF4-FFF2-40B4-BE49-F238E27FC236}">
                <a16:creationId xmlns:a16="http://schemas.microsoft.com/office/drawing/2014/main" id="{339E57DF-63A2-5D71-E257-59A31BCAB8BB}"/>
              </a:ext>
            </a:extLst>
          </p:cNvPr>
          <p:cNvPicPr>
            <a:picLocks noChangeAspect="1"/>
          </p:cNvPicPr>
          <p:nvPr/>
        </p:nvPicPr>
        <p:blipFill>
          <a:blip r:embed="rId6"/>
          <a:stretch>
            <a:fillRect/>
          </a:stretch>
        </p:blipFill>
        <p:spPr>
          <a:xfrm>
            <a:off x="8953343" y="2879918"/>
            <a:ext cx="1981200" cy="927100"/>
          </a:xfrm>
          <a:prstGeom prst="rect">
            <a:avLst/>
          </a:prstGeom>
        </p:spPr>
      </p:pic>
      <p:pic>
        <p:nvPicPr>
          <p:cNvPr id="12" name="圖片 11">
            <a:extLst>
              <a:ext uri="{FF2B5EF4-FFF2-40B4-BE49-F238E27FC236}">
                <a16:creationId xmlns:a16="http://schemas.microsoft.com/office/drawing/2014/main" id="{8F605BC4-5DE2-27C6-7708-EF0A28F9F781}"/>
              </a:ext>
            </a:extLst>
          </p:cNvPr>
          <p:cNvPicPr>
            <a:picLocks noChangeAspect="1"/>
          </p:cNvPicPr>
          <p:nvPr/>
        </p:nvPicPr>
        <p:blipFill>
          <a:blip r:embed="rId7"/>
          <a:stretch>
            <a:fillRect/>
          </a:stretch>
        </p:blipFill>
        <p:spPr>
          <a:xfrm>
            <a:off x="7948552" y="4200226"/>
            <a:ext cx="2197100" cy="800100"/>
          </a:xfrm>
          <a:prstGeom prst="rect">
            <a:avLst/>
          </a:prstGeom>
        </p:spPr>
      </p:pic>
      <p:pic>
        <p:nvPicPr>
          <p:cNvPr id="13" name="圖片 12">
            <a:extLst>
              <a:ext uri="{FF2B5EF4-FFF2-40B4-BE49-F238E27FC236}">
                <a16:creationId xmlns:a16="http://schemas.microsoft.com/office/drawing/2014/main" id="{F77AB1F4-532B-2F99-7781-DA072C5DBDDA}"/>
              </a:ext>
            </a:extLst>
          </p:cNvPr>
          <p:cNvPicPr>
            <a:picLocks noChangeAspect="1"/>
          </p:cNvPicPr>
          <p:nvPr/>
        </p:nvPicPr>
        <p:blipFill>
          <a:blip r:embed="rId8"/>
          <a:stretch>
            <a:fillRect/>
          </a:stretch>
        </p:blipFill>
        <p:spPr>
          <a:xfrm>
            <a:off x="10353568" y="4174826"/>
            <a:ext cx="1409700" cy="825500"/>
          </a:xfrm>
          <a:prstGeom prst="rect">
            <a:avLst/>
          </a:prstGeom>
        </p:spPr>
      </p:pic>
    </p:spTree>
    <p:extLst>
      <p:ext uri="{BB962C8B-B14F-4D97-AF65-F5344CB8AC3E}">
        <p14:creationId xmlns:p14="http://schemas.microsoft.com/office/powerpoint/2010/main" val="3598925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3D9BEF8-BF84-A99A-7F18-5AD74683522E}"/>
              </a:ext>
            </a:extLst>
          </p:cNvPr>
          <p:cNvSpPr>
            <a:spLocks noGrp="1"/>
          </p:cNvSpPr>
          <p:nvPr>
            <p:ph type="title"/>
          </p:nvPr>
        </p:nvSpPr>
        <p:spPr>
          <a:xfrm>
            <a:off x="912524" y="2630911"/>
            <a:ext cx="10364451" cy="1596177"/>
          </a:xfrm>
        </p:spPr>
        <p:txBody>
          <a:bodyPr/>
          <a:lstStyle/>
          <a:p>
            <a:r>
              <a:rPr kumimoji="1" lang="zh-TW" altLang="en-US" dirty="0"/>
              <a:t>交叉驗證法</a:t>
            </a:r>
          </a:p>
        </p:txBody>
      </p:sp>
      <p:sp>
        <p:nvSpPr>
          <p:cNvPr id="3" name="內容版面配置區 2">
            <a:extLst>
              <a:ext uri="{FF2B5EF4-FFF2-40B4-BE49-F238E27FC236}">
                <a16:creationId xmlns:a16="http://schemas.microsoft.com/office/drawing/2014/main" id="{3FD5C193-61B9-75C9-9183-E1469E69299A}"/>
              </a:ext>
            </a:extLst>
          </p:cNvPr>
          <p:cNvSpPr>
            <a:spLocks noGrp="1"/>
          </p:cNvSpPr>
          <p:nvPr>
            <p:ph sz="quarter" idx="13"/>
          </p:nvPr>
        </p:nvSpPr>
        <p:spPr>
          <a:xfrm>
            <a:off x="913149" y="4452746"/>
            <a:ext cx="10363826" cy="3424107"/>
          </a:xfrm>
        </p:spPr>
        <p:txBody>
          <a:bodyPr/>
          <a:lstStyle/>
          <a:p>
            <a:pPr marL="0" indent="0">
              <a:buNone/>
            </a:pPr>
            <a:r>
              <a:rPr kumimoji="1" lang="zh-TW" altLang="en-US" dirty="0"/>
              <a:t> </a:t>
            </a:r>
          </a:p>
        </p:txBody>
      </p:sp>
    </p:spTree>
    <p:extLst>
      <p:ext uri="{BB962C8B-B14F-4D97-AF65-F5344CB8AC3E}">
        <p14:creationId xmlns:p14="http://schemas.microsoft.com/office/powerpoint/2010/main" val="91265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C5FEC3F-27CA-14B4-5CD7-56056251CC8B}"/>
              </a:ext>
            </a:extLst>
          </p:cNvPr>
          <p:cNvSpPr>
            <a:spLocks noGrp="1"/>
          </p:cNvSpPr>
          <p:nvPr>
            <p:ph type="title"/>
          </p:nvPr>
        </p:nvSpPr>
        <p:spPr/>
        <p:txBody>
          <a:bodyPr/>
          <a:lstStyle/>
          <a:p>
            <a:r>
              <a:rPr kumimoji="1" lang="zh-TW" altLang="en-US" dirty="0"/>
              <a:t>交叉驗證法</a:t>
            </a:r>
          </a:p>
        </p:txBody>
      </p:sp>
      <p:sp>
        <p:nvSpPr>
          <p:cNvPr id="3" name="內容版面配置區 2">
            <a:extLst>
              <a:ext uri="{FF2B5EF4-FFF2-40B4-BE49-F238E27FC236}">
                <a16:creationId xmlns:a16="http://schemas.microsoft.com/office/drawing/2014/main" id="{0D90C3C0-0341-B7C2-6E03-1F569E811B58}"/>
              </a:ext>
            </a:extLst>
          </p:cNvPr>
          <p:cNvSpPr>
            <a:spLocks noGrp="1"/>
          </p:cNvSpPr>
          <p:nvPr>
            <p:ph sz="quarter" idx="13"/>
          </p:nvPr>
        </p:nvSpPr>
        <p:spPr/>
        <p:txBody>
          <a:bodyPr/>
          <a:lstStyle/>
          <a:p>
            <a:r>
              <a:rPr kumimoji="1" lang="zh-TW" altLang="en-US" dirty="0"/>
              <a:t>在機器學習上用來驗證方法的好壞</a:t>
            </a:r>
            <a:endParaRPr kumimoji="1" lang="en-US" altLang="zh-TW" dirty="0"/>
          </a:p>
          <a:p>
            <a:r>
              <a:rPr kumimoji="1" lang="zh-TW" altLang="en-US" dirty="0"/>
              <a:t>以下例子為一非正規設計</a:t>
            </a:r>
            <a:endParaRPr kumimoji="1" lang="en-US" altLang="zh-TW" dirty="0"/>
          </a:p>
          <a:p>
            <a:r>
              <a:rPr kumimoji="1" lang="zh-TW" altLang="en-US" dirty="0"/>
              <a:t>已篩選出</a:t>
            </a:r>
            <a:r>
              <a:rPr kumimoji="1" lang="en-US" altLang="zh-TW" dirty="0"/>
              <a:t>b</a:t>
            </a:r>
            <a:r>
              <a:rPr kumimoji="1" lang="zh-TW" altLang="en-US" dirty="0"/>
              <a:t>、</a:t>
            </a:r>
            <a:r>
              <a:rPr kumimoji="1" lang="en-US" altLang="zh-TW" dirty="0"/>
              <a:t>d</a:t>
            </a:r>
            <a:r>
              <a:rPr kumimoji="1" lang="zh-TW" altLang="en-US" dirty="0"/>
              <a:t>、</a:t>
            </a:r>
            <a:r>
              <a:rPr kumimoji="1" lang="en-US" altLang="zh-TW" dirty="0"/>
              <a:t>e</a:t>
            </a:r>
            <a:r>
              <a:rPr kumimoji="1" lang="zh-TW" altLang="en-US" dirty="0"/>
              <a:t>為活性因子</a:t>
            </a:r>
          </a:p>
        </p:txBody>
      </p:sp>
    </p:spTree>
    <p:extLst>
      <p:ext uri="{BB962C8B-B14F-4D97-AF65-F5344CB8AC3E}">
        <p14:creationId xmlns:p14="http://schemas.microsoft.com/office/powerpoint/2010/main" val="193317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C5FEC3F-27CA-14B4-5CD7-56056251CC8B}"/>
              </a:ext>
            </a:extLst>
          </p:cNvPr>
          <p:cNvSpPr>
            <a:spLocks noGrp="1"/>
          </p:cNvSpPr>
          <p:nvPr>
            <p:ph type="title"/>
          </p:nvPr>
        </p:nvSpPr>
        <p:spPr/>
        <p:txBody>
          <a:bodyPr/>
          <a:lstStyle/>
          <a:p>
            <a:r>
              <a:rPr kumimoji="1" lang="zh-TW" altLang="en-US" dirty="0"/>
              <a:t>交叉驗證法</a:t>
            </a:r>
          </a:p>
        </p:txBody>
      </p:sp>
      <p:pic>
        <p:nvPicPr>
          <p:cNvPr id="4" name="內容版面配置區 3">
            <a:extLst>
              <a:ext uri="{FF2B5EF4-FFF2-40B4-BE49-F238E27FC236}">
                <a16:creationId xmlns:a16="http://schemas.microsoft.com/office/drawing/2014/main" id="{26322606-EA41-6203-3E18-6733C9C0669F}"/>
              </a:ext>
            </a:extLst>
          </p:cNvPr>
          <p:cNvPicPr>
            <a:picLocks noGrp="1" noChangeAspect="1"/>
          </p:cNvPicPr>
          <p:nvPr>
            <p:ph sz="quarter" idx="13"/>
          </p:nvPr>
        </p:nvPicPr>
        <p:blipFill>
          <a:blip r:embed="rId2"/>
          <a:stretch>
            <a:fillRect/>
          </a:stretch>
        </p:blipFill>
        <p:spPr>
          <a:xfrm>
            <a:off x="2032593" y="1894174"/>
            <a:ext cx="5024020" cy="4051139"/>
          </a:xfrm>
          <a:prstGeom prst="rect">
            <a:avLst/>
          </a:prstGeom>
        </p:spPr>
      </p:pic>
      <mc:AlternateContent xmlns:mc="http://schemas.openxmlformats.org/markup-compatibility/2006">
        <mc:Choice xmlns:a14="http://schemas.microsoft.com/office/drawing/2010/main" Requires="a14">
          <p:sp>
            <p:nvSpPr>
              <p:cNvPr id="7" name="文字方塊 6">
                <a:extLst>
                  <a:ext uri="{FF2B5EF4-FFF2-40B4-BE49-F238E27FC236}">
                    <a16:creationId xmlns:a16="http://schemas.microsoft.com/office/drawing/2014/main" id="{63A26B5F-9884-10F0-070F-F65D95920BC7}"/>
                  </a:ext>
                </a:extLst>
              </p:cNvPr>
              <p:cNvSpPr txBox="1"/>
              <p:nvPr/>
            </p:nvSpPr>
            <p:spPr>
              <a:xfrm>
                <a:off x="7436405" y="1817683"/>
                <a:ext cx="1002006" cy="369332"/>
              </a:xfrm>
              <a:prstGeom prst="rect">
                <a:avLst/>
              </a:prstGeom>
              <a:noFill/>
            </p:spPr>
            <p:txBody>
              <a:bodyPr wrap="none" rtlCol="0">
                <a:spAutoFit/>
              </a:bodyPr>
              <a:lstStyle/>
              <a:p>
                <a:r>
                  <a:rPr kumimoji="1" lang="zh-TW" altLang="en-US" dirty="0"/>
                  <a:t>設</a:t>
                </a:r>
                <a14:m>
                  <m:oMath xmlns:m="http://schemas.openxmlformats.org/officeDocument/2006/math">
                    <m:r>
                      <a:rPr kumimoji="1" lang="zh-TW" altLang="en-US" i="1" smtClean="0">
                        <a:latin typeface="Cambria Math" panose="02040503050406030204" pitchFamily="18" charset="0"/>
                      </a:rPr>
                      <m:t>𝛾</m:t>
                    </m:r>
                  </m:oMath>
                </a14:m>
                <a:r>
                  <a:rPr kumimoji="1" lang="en-US" altLang="zh-TW" dirty="0"/>
                  <a:t>=0.1</a:t>
                </a:r>
                <a:endParaRPr kumimoji="1" lang="zh-TW" altLang="en-US" dirty="0"/>
              </a:p>
            </p:txBody>
          </p:sp>
        </mc:Choice>
        <mc:Fallback>
          <p:sp>
            <p:nvSpPr>
              <p:cNvPr id="7" name="文字方塊 6">
                <a:extLst>
                  <a:ext uri="{FF2B5EF4-FFF2-40B4-BE49-F238E27FC236}">
                    <a16:creationId xmlns:a16="http://schemas.microsoft.com/office/drawing/2014/main" id="{63A26B5F-9884-10F0-070F-F65D95920BC7}"/>
                  </a:ext>
                </a:extLst>
              </p:cNvPr>
              <p:cNvSpPr txBox="1">
                <a:spLocks noRot="1" noChangeAspect="1" noMove="1" noResize="1" noEditPoints="1" noAdjustHandles="1" noChangeArrowheads="1" noChangeShapeType="1" noTextEdit="1"/>
              </p:cNvSpPr>
              <p:nvPr/>
            </p:nvSpPr>
            <p:spPr>
              <a:xfrm>
                <a:off x="7436405" y="1817683"/>
                <a:ext cx="1002006" cy="369332"/>
              </a:xfrm>
              <a:prstGeom prst="rect">
                <a:avLst/>
              </a:prstGeom>
              <a:blipFill>
                <a:blip r:embed="rId3"/>
                <a:stretch>
                  <a:fillRect l="-5000" t="-6667" r="-3750" b="-23333"/>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8" name="文字方塊 7">
                <a:extLst>
                  <a:ext uri="{FF2B5EF4-FFF2-40B4-BE49-F238E27FC236}">
                    <a16:creationId xmlns:a16="http://schemas.microsoft.com/office/drawing/2014/main" id="{AEFAB0D5-8A5D-C583-6CF2-C94E0835FD17}"/>
                  </a:ext>
                </a:extLst>
              </p:cNvPr>
              <p:cNvSpPr txBox="1"/>
              <p:nvPr/>
            </p:nvSpPr>
            <p:spPr>
              <a:xfrm>
                <a:off x="8893608" y="1817683"/>
                <a:ext cx="1619354" cy="1597297"/>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acc>
                        <m:accPr>
                          <m:chr m:val="̅"/>
                          <m:ctrlPr>
                            <a:rPr kumimoji="1" lang="en-US" altLang="zh-TW" b="0" i="1" dirty="0" smtClean="0">
                              <a:latin typeface="Cambria Math" panose="02040503050406030204" pitchFamily="18" charset="0"/>
                              <a:ea typeface="Cambria Math" panose="02040503050406030204" pitchFamily="18" charset="0"/>
                            </a:rPr>
                          </m:ctrlPr>
                        </m:accPr>
                        <m:e>
                          <m:r>
                            <a:rPr kumimoji="1" lang="en-US" altLang="zh-TW" b="0" i="1" dirty="0" smtClean="0">
                              <a:latin typeface="Cambria Math" panose="02040503050406030204" pitchFamily="18" charset="0"/>
                              <a:ea typeface="Cambria Math" panose="02040503050406030204" pitchFamily="18" charset="0"/>
                            </a:rPr>
                            <m:t>𝑦</m:t>
                          </m:r>
                        </m:e>
                      </m:acc>
                      <m:r>
                        <a:rPr kumimoji="1" lang="zh-TW" altLang="en-US" b="0" i="1" dirty="0" smtClean="0">
                          <a:latin typeface="Cambria Math" panose="02040503050406030204" pitchFamily="18" charset="0"/>
                          <a:ea typeface="Cambria Math" panose="02040503050406030204" pitchFamily="18" charset="0"/>
                        </a:rPr>
                        <m:t> </m:t>
                      </m:r>
                      <m:r>
                        <a:rPr kumimoji="1" lang="en-US" altLang="zh-TW" b="0" i="1" smtClean="0">
                          <a:latin typeface="Cambria Math" panose="02040503050406030204" pitchFamily="18" charset="0"/>
                          <a:ea typeface="Cambria Math" panose="02040503050406030204" pitchFamily="18" charset="0"/>
                        </a:rPr>
                        <m:t>=66.083</m:t>
                      </m:r>
                    </m:oMath>
                  </m:oMathPara>
                </a14:m>
                <a:endParaRPr kumimoji="1" lang="en-US" altLang="zh-TW" b="0" dirty="0">
                  <a:latin typeface="Cambria Math" panose="02040503050406030204" pitchFamily="18" charset="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SubSup>
                        <m:sSubSupPr>
                          <m:ctrlPr>
                            <a:rPr kumimoji="1" lang="en-US" altLang="zh-TW" i="1" smtClean="0">
                              <a:latin typeface="Cambria Math" panose="02040503050406030204" pitchFamily="18" charset="0"/>
                              <a:ea typeface="Cambria Math" panose="02040503050406030204" pitchFamily="18" charset="0"/>
                            </a:rPr>
                          </m:ctrlPr>
                        </m:sSubSupPr>
                        <m:e>
                          <m:r>
                            <a:rPr kumimoji="1" lang="en-US" altLang="zh-TW" b="0" i="1" smtClean="0">
                              <a:latin typeface="Cambria Math" panose="02040503050406030204" pitchFamily="18" charset="0"/>
                              <a:ea typeface="Cambria Math" panose="02040503050406030204" pitchFamily="18" charset="0"/>
                            </a:rPr>
                            <m:t>𝑠</m:t>
                          </m:r>
                        </m:e>
                        <m:sub>
                          <m:r>
                            <a:rPr kumimoji="1" lang="en-US" altLang="zh-TW" b="0" i="1" smtClean="0">
                              <a:latin typeface="Cambria Math" panose="02040503050406030204" pitchFamily="18" charset="0"/>
                              <a:ea typeface="Cambria Math" panose="02040503050406030204" pitchFamily="18" charset="0"/>
                            </a:rPr>
                            <m:t>𝑦</m:t>
                          </m:r>
                        </m:sub>
                        <m:sup>
                          <m:r>
                            <a:rPr kumimoji="1" lang="en-US" altLang="zh-TW" b="0" i="1" smtClean="0">
                              <a:latin typeface="Cambria Math" panose="02040503050406030204" pitchFamily="18" charset="0"/>
                              <a:ea typeface="Cambria Math" panose="02040503050406030204" pitchFamily="18" charset="0"/>
                            </a:rPr>
                            <m:t>2</m:t>
                          </m:r>
                        </m:sup>
                      </m:sSubSup>
                      <m:r>
                        <a:rPr kumimoji="1" lang="en-US" altLang="zh-TW" b="0" i="1" smtClean="0">
                          <a:latin typeface="Cambria Math" panose="02040503050406030204" pitchFamily="18" charset="0"/>
                          <a:ea typeface="Cambria Math" panose="02040503050406030204" pitchFamily="18" charset="0"/>
                        </a:rPr>
                        <m:t>=240.447</m:t>
                      </m:r>
                    </m:oMath>
                  </m:oMathPara>
                </a14:m>
                <a:endParaRPr kumimoji="1" lang="en-US" altLang="zh-TW" b="0" dirty="0">
                  <a:latin typeface="Cambria Math" panose="02040503050406030204" pitchFamily="18" charset="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acc>
                        <m:accPr>
                          <m:chr m:val="̂"/>
                          <m:ctrlPr>
                            <a:rPr kumimoji="1" lang="zh-TW" altLang="en-US" i="1" smtClean="0">
                              <a:latin typeface="Cambria Math" panose="02040503050406030204" pitchFamily="18" charset="0"/>
                            </a:rPr>
                          </m:ctrlPr>
                        </m:accPr>
                        <m:e>
                          <m:r>
                            <a:rPr kumimoji="1" lang="zh-TW" altLang="en-US" i="1" smtClean="0">
                              <a:latin typeface="Cambria Math" panose="02040503050406030204" pitchFamily="18" charset="0"/>
                            </a:rPr>
                            <m:t>𝜇</m:t>
                          </m:r>
                        </m:e>
                      </m:acc>
                      <m:r>
                        <a:rPr kumimoji="1" lang="en-US" altLang="zh-TW" b="0" i="1" smtClean="0">
                          <a:latin typeface="Cambria Math" panose="02040503050406030204" pitchFamily="18" charset="0"/>
                          <a:ea typeface="Cambria Math" panose="02040503050406030204" pitchFamily="18" charset="0"/>
                        </a:rPr>
                        <m:t>=66.083</m:t>
                      </m:r>
                    </m:oMath>
                  </m:oMathPara>
                </a14:m>
                <a:endParaRPr kumimoji="1" lang="en-US" altLang="zh-TW" b="0" dirty="0">
                  <a:latin typeface="Cambria Math" panose="02040503050406030204" pitchFamily="18" charset="0"/>
                  <a:ea typeface="Cambria Math" panose="02040503050406030204" pitchFamily="18" charset="0"/>
                </a:endParaRPr>
              </a:p>
              <a:p>
                <a:pPr algn="ctr"/>
                <a14:m>
                  <m:oMath xmlns:m="http://schemas.openxmlformats.org/officeDocument/2006/math">
                    <m:acc>
                      <m:accPr>
                        <m:chr m:val="̂"/>
                        <m:ctrlPr>
                          <a:rPr kumimoji="1" lang="en-US" altLang="zh-TW" i="1" smtClean="0">
                            <a:latin typeface="Cambria Math" panose="02040503050406030204" pitchFamily="18" charset="0"/>
                            <a:ea typeface="Cambria Math" panose="02040503050406030204" pitchFamily="18" charset="0"/>
                          </a:rPr>
                        </m:ctrlPr>
                      </m:accPr>
                      <m:e>
                        <m:sSub>
                          <m:sSubPr>
                            <m:ctrlPr>
                              <a:rPr kumimoji="1" lang="en-US" altLang="zh-TW" i="1">
                                <a:latin typeface="Cambria Math" panose="02040503050406030204" pitchFamily="18" charset="0"/>
                                <a:ea typeface="Cambria Math" panose="02040503050406030204" pitchFamily="18" charset="0"/>
                              </a:rPr>
                            </m:ctrlPr>
                          </m:sSubPr>
                          <m:e>
                            <m:r>
                              <a:rPr kumimoji="1" lang="en-US" altLang="zh-TW" i="1">
                                <a:latin typeface="Cambria Math" panose="02040503050406030204" pitchFamily="18" charset="0"/>
                                <a:ea typeface="Cambria Math" panose="02040503050406030204" pitchFamily="18" charset="0"/>
                              </a:rPr>
                              <m:t>𝜆</m:t>
                            </m:r>
                          </m:e>
                          <m:sub>
                            <m:r>
                              <a:rPr kumimoji="1" lang="en-US" altLang="zh-TW" i="1">
                                <a:latin typeface="Cambria Math" panose="02040503050406030204" pitchFamily="18" charset="0"/>
                                <a:ea typeface="Cambria Math" panose="02040503050406030204" pitchFamily="18" charset="0"/>
                              </a:rPr>
                              <m:t>𝜇</m:t>
                            </m:r>
                          </m:sub>
                        </m:sSub>
                      </m:e>
                    </m:acc>
                  </m:oMath>
                </a14:m>
                <a:r>
                  <a:rPr kumimoji="1" lang="en-US" altLang="zh-TW" dirty="0">
                    <a:latin typeface="Cambria Math" panose="02040503050406030204" pitchFamily="18" charset="0"/>
                    <a:ea typeface="Cambria Math" panose="02040503050406030204" pitchFamily="18" charset="0"/>
                  </a:rPr>
                  <a:t>=0.0046</a:t>
                </a:r>
              </a:p>
              <a:p>
                <a:pPr algn="ctr"/>
                <a14:m>
                  <m:oMath xmlns:m="http://schemas.openxmlformats.org/officeDocument/2006/math">
                    <m:acc>
                      <m:accPr>
                        <m:chr m:val="̂"/>
                        <m:ctrlPr>
                          <a:rPr kumimoji="1" lang="en-US" altLang="zh-TW" i="1" smtClean="0">
                            <a:latin typeface="Cambria Math" panose="02040503050406030204" pitchFamily="18" charset="0"/>
                            <a:ea typeface="Cambria Math" panose="02040503050406030204" pitchFamily="18" charset="0"/>
                          </a:rPr>
                        </m:ctrlPr>
                      </m:accPr>
                      <m:e>
                        <m:sSub>
                          <m:sSubPr>
                            <m:ctrlPr>
                              <a:rPr kumimoji="1" lang="en-US" altLang="zh-TW" i="1" smtClean="0">
                                <a:latin typeface="Cambria Math" panose="02040503050406030204" pitchFamily="18" charset="0"/>
                                <a:ea typeface="Cambria Math" panose="02040503050406030204" pitchFamily="18" charset="0"/>
                              </a:rPr>
                            </m:ctrlPr>
                          </m:sSubPr>
                          <m:e>
                            <m:r>
                              <a:rPr kumimoji="1" lang="en-US" altLang="zh-TW" i="1">
                                <a:latin typeface="Cambria Math" panose="02040503050406030204" pitchFamily="18" charset="0"/>
                                <a:ea typeface="Cambria Math" panose="02040503050406030204" pitchFamily="18" charset="0"/>
                              </a:rPr>
                              <m:t>𝜆</m:t>
                            </m:r>
                          </m:e>
                          <m:sub>
                            <m:r>
                              <a:rPr kumimoji="1" lang="en-US" altLang="zh-TW" i="1" smtClean="0">
                                <a:latin typeface="Cambria Math" panose="02040503050406030204" pitchFamily="18" charset="0"/>
                                <a:ea typeface="Cambria Math" panose="02040503050406030204" pitchFamily="18" charset="0"/>
                              </a:rPr>
                              <m:t>𝜀</m:t>
                            </m:r>
                          </m:sub>
                        </m:sSub>
                      </m:e>
                    </m:acc>
                  </m:oMath>
                </a14:m>
                <a:r>
                  <a:rPr kumimoji="1" lang="en-US" altLang="zh-TW" dirty="0">
                    <a:latin typeface="Cambria Math" panose="02040503050406030204" pitchFamily="18" charset="0"/>
                    <a:ea typeface="Cambria Math" panose="02040503050406030204" pitchFamily="18" charset="0"/>
                  </a:rPr>
                  <a:t>=0.0415</a:t>
                </a:r>
                <a:endParaRPr kumimoji="1" lang="zh-TW" altLang="en-US" dirty="0">
                  <a:latin typeface="Cambria Math" panose="02040503050406030204" pitchFamily="18" charset="0"/>
                </a:endParaRPr>
              </a:p>
            </p:txBody>
          </p:sp>
        </mc:Choice>
        <mc:Fallback>
          <p:sp>
            <p:nvSpPr>
              <p:cNvPr id="8" name="文字方塊 7">
                <a:extLst>
                  <a:ext uri="{FF2B5EF4-FFF2-40B4-BE49-F238E27FC236}">
                    <a16:creationId xmlns:a16="http://schemas.microsoft.com/office/drawing/2014/main" id="{AEFAB0D5-8A5D-C583-6CF2-C94E0835FD17}"/>
                  </a:ext>
                </a:extLst>
              </p:cNvPr>
              <p:cNvSpPr txBox="1">
                <a:spLocks noRot="1" noChangeAspect="1" noMove="1" noResize="1" noEditPoints="1" noAdjustHandles="1" noChangeArrowheads="1" noChangeShapeType="1" noTextEdit="1"/>
              </p:cNvSpPr>
              <p:nvPr/>
            </p:nvSpPr>
            <p:spPr>
              <a:xfrm>
                <a:off x="8893608" y="1817683"/>
                <a:ext cx="1619354" cy="1597297"/>
              </a:xfrm>
              <a:prstGeom prst="rect">
                <a:avLst/>
              </a:prstGeom>
              <a:blipFill>
                <a:blip r:embed="rId4"/>
                <a:stretch>
                  <a:fillRect b="-5556"/>
                </a:stretch>
              </a:blipFill>
            </p:spPr>
            <p:txBody>
              <a:bodyPr/>
              <a:lstStyle/>
              <a:p>
                <a:r>
                  <a:rPr lang="zh-TW" altLang="en-US">
                    <a:noFill/>
                  </a:rPr>
                  <a:t> </a:t>
                </a:r>
              </a:p>
            </p:txBody>
          </p:sp>
        </mc:Fallback>
      </mc:AlternateContent>
      <p:pic>
        <p:nvPicPr>
          <p:cNvPr id="9" name="圖片 8">
            <a:extLst>
              <a:ext uri="{FF2B5EF4-FFF2-40B4-BE49-F238E27FC236}">
                <a16:creationId xmlns:a16="http://schemas.microsoft.com/office/drawing/2014/main" id="{BB1933CD-E91C-ED9B-711B-E39A057C6800}"/>
              </a:ext>
            </a:extLst>
          </p:cNvPr>
          <p:cNvPicPr>
            <a:picLocks noChangeAspect="1"/>
          </p:cNvPicPr>
          <p:nvPr/>
        </p:nvPicPr>
        <p:blipFill>
          <a:blip r:embed="rId5"/>
          <a:stretch>
            <a:fillRect/>
          </a:stretch>
        </p:blipFill>
        <p:spPr>
          <a:xfrm>
            <a:off x="7525065" y="3477646"/>
            <a:ext cx="2775877" cy="477502"/>
          </a:xfrm>
          <a:prstGeom prst="rect">
            <a:avLst/>
          </a:prstGeom>
        </p:spPr>
      </p:pic>
      <p:pic>
        <p:nvPicPr>
          <p:cNvPr id="10" name="圖片 9">
            <a:extLst>
              <a:ext uri="{FF2B5EF4-FFF2-40B4-BE49-F238E27FC236}">
                <a16:creationId xmlns:a16="http://schemas.microsoft.com/office/drawing/2014/main" id="{B5667292-EB60-BB4A-F199-14082D370BB5}"/>
              </a:ext>
            </a:extLst>
          </p:cNvPr>
          <p:cNvPicPr>
            <a:picLocks noChangeAspect="1"/>
          </p:cNvPicPr>
          <p:nvPr/>
        </p:nvPicPr>
        <p:blipFill>
          <a:blip r:embed="rId6"/>
          <a:stretch>
            <a:fillRect/>
          </a:stretch>
        </p:blipFill>
        <p:spPr>
          <a:xfrm>
            <a:off x="7760942" y="4243257"/>
            <a:ext cx="2540000" cy="400050"/>
          </a:xfrm>
          <a:prstGeom prst="rect">
            <a:avLst/>
          </a:prstGeom>
        </p:spPr>
      </p:pic>
    </p:spTree>
    <p:extLst>
      <p:ext uri="{BB962C8B-B14F-4D97-AF65-F5344CB8AC3E}">
        <p14:creationId xmlns:p14="http://schemas.microsoft.com/office/powerpoint/2010/main" val="1997325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BC87904-703A-3F33-1AA0-92A52AEFB104}"/>
              </a:ext>
            </a:extLst>
          </p:cNvPr>
          <p:cNvSpPr>
            <a:spLocks noGrp="1"/>
          </p:cNvSpPr>
          <p:nvPr>
            <p:ph type="title"/>
          </p:nvPr>
        </p:nvSpPr>
        <p:spPr/>
        <p:txBody>
          <a:bodyPr/>
          <a:lstStyle/>
          <a:p>
            <a:r>
              <a:rPr kumimoji="1" lang="zh-TW" altLang="en-US" dirty="0"/>
              <a:t>交叉驗證法</a:t>
            </a:r>
          </a:p>
        </p:txBody>
      </p:sp>
      <p:pic>
        <p:nvPicPr>
          <p:cNvPr id="4" name="內容版面配置區 3">
            <a:extLst>
              <a:ext uri="{FF2B5EF4-FFF2-40B4-BE49-F238E27FC236}">
                <a16:creationId xmlns:a16="http://schemas.microsoft.com/office/drawing/2014/main" id="{75B94666-B88F-4CD9-767F-1A3A0A085D23}"/>
              </a:ext>
            </a:extLst>
          </p:cNvPr>
          <p:cNvPicPr>
            <a:picLocks noGrp="1" noChangeAspect="1"/>
          </p:cNvPicPr>
          <p:nvPr>
            <p:ph sz="quarter" idx="13"/>
          </p:nvPr>
        </p:nvPicPr>
        <p:blipFill>
          <a:blip r:embed="rId2"/>
          <a:stretch>
            <a:fillRect/>
          </a:stretch>
        </p:blipFill>
        <p:spPr>
          <a:xfrm>
            <a:off x="4031744" y="2214694"/>
            <a:ext cx="4128512" cy="3424237"/>
          </a:xfrm>
          <a:prstGeom prst="rect">
            <a:avLst/>
          </a:prstGeom>
        </p:spPr>
      </p:pic>
    </p:spTree>
    <p:extLst>
      <p:ext uri="{BB962C8B-B14F-4D97-AF65-F5344CB8AC3E}">
        <p14:creationId xmlns:p14="http://schemas.microsoft.com/office/powerpoint/2010/main" val="2154426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BC87904-703A-3F33-1AA0-92A52AEFB104}"/>
              </a:ext>
            </a:extLst>
          </p:cNvPr>
          <p:cNvSpPr>
            <a:spLocks noGrp="1"/>
          </p:cNvSpPr>
          <p:nvPr>
            <p:ph type="title"/>
          </p:nvPr>
        </p:nvSpPr>
        <p:spPr/>
        <p:txBody>
          <a:bodyPr/>
          <a:lstStyle/>
          <a:p>
            <a:r>
              <a:rPr kumimoji="1" lang="zh-TW" altLang="en-US" dirty="0"/>
              <a:t>交叉驗證法</a:t>
            </a:r>
          </a:p>
        </p:txBody>
      </p:sp>
      <p:sp>
        <p:nvSpPr>
          <p:cNvPr id="5" name="內容版面配置區 4">
            <a:extLst>
              <a:ext uri="{FF2B5EF4-FFF2-40B4-BE49-F238E27FC236}">
                <a16:creationId xmlns:a16="http://schemas.microsoft.com/office/drawing/2014/main" id="{B285F805-2CB0-5474-3AE6-AAEF8A5F5665}"/>
              </a:ext>
            </a:extLst>
          </p:cNvPr>
          <p:cNvSpPr>
            <a:spLocks noGrp="1"/>
          </p:cNvSpPr>
          <p:nvPr>
            <p:ph sz="quarter" idx="13"/>
          </p:nvPr>
        </p:nvSpPr>
        <p:spPr/>
        <p:txBody>
          <a:bodyPr/>
          <a:lstStyle/>
          <a:p>
            <a:pPr marL="0" indent="0">
              <a:buNone/>
            </a:pPr>
            <a:r>
              <a:rPr lang="zh-TW" altLang="en-US" dirty="0"/>
              <a:t> </a:t>
            </a:r>
          </a:p>
        </p:txBody>
      </p:sp>
      <p:pic>
        <p:nvPicPr>
          <p:cNvPr id="6" name="圖片 5">
            <a:extLst>
              <a:ext uri="{FF2B5EF4-FFF2-40B4-BE49-F238E27FC236}">
                <a16:creationId xmlns:a16="http://schemas.microsoft.com/office/drawing/2014/main" id="{AF0A58AE-052F-814B-DAE1-2FAA0647A09A}"/>
              </a:ext>
            </a:extLst>
          </p:cNvPr>
          <p:cNvPicPr>
            <a:picLocks noChangeAspect="1"/>
          </p:cNvPicPr>
          <p:nvPr/>
        </p:nvPicPr>
        <p:blipFill>
          <a:blip r:embed="rId2"/>
          <a:stretch>
            <a:fillRect/>
          </a:stretch>
        </p:blipFill>
        <p:spPr>
          <a:xfrm>
            <a:off x="3062555" y="1854307"/>
            <a:ext cx="5606105" cy="4227993"/>
          </a:xfrm>
          <a:prstGeom prst="rect">
            <a:avLst/>
          </a:prstGeom>
        </p:spPr>
      </p:pic>
    </p:spTree>
    <p:extLst>
      <p:ext uri="{BB962C8B-B14F-4D97-AF65-F5344CB8AC3E}">
        <p14:creationId xmlns:p14="http://schemas.microsoft.com/office/powerpoint/2010/main" val="148758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3D9BEF8-BF84-A99A-7F18-5AD74683522E}"/>
              </a:ext>
            </a:extLst>
          </p:cNvPr>
          <p:cNvSpPr>
            <a:spLocks noGrp="1"/>
          </p:cNvSpPr>
          <p:nvPr>
            <p:ph type="title"/>
          </p:nvPr>
        </p:nvSpPr>
        <p:spPr>
          <a:xfrm>
            <a:off x="912524" y="2630911"/>
            <a:ext cx="10364451" cy="1596177"/>
          </a:xfrm>
        </p:spPr>
        <p:txBody>
          <a:bodyPr/>
          <a:lstStyle/>
          <a:p>
            <a:r>
              <a:rPr kumimoji="1" lang="zh-TW" altLang="en-US" dirty="0"/>
              <a:t>統計模擬</a:t>
            </a:r>
          </a:p>
        </p:txBody>
      </p:sp>
      <p:sp>
        <p:nvSpPr>
          <p:cNvPr id="3" name="內容版面配置區 2">
            <a:extLst>
              <a:ext uri="{FF2B5EF4-FFF2-40B4-BE49-F238E27FC236}">
                <a16:creationId xmlns:a16="http://schemas.microsoft.com/office/drawing/2014/main" id="{3FD5C193-61B9-75C9-9183-E1469E69299A}"/>
              </a:ext>
            </a:extLst>
          </p:cNvPr>
          <p:cNvSpPr>
            <a:spLocks noGrp="1"/>
          </p:cNvSpPr>
          <p:nvPr>
            <p:ph sz="quarter" idx="13"/>
          </p:nvPr>
        </p:nvSpPr>
        <p:spPr>
          <a:xfrm>
            <a:off x="913149" y="4452746"/>
            <a:ext cx="10363826" cy="3424107"/>
          </a:xfrm>
        </p:spPr>
        <p:txBody>
          <a:bodyPr/>
          <a:lstStyle/>
          <a:p>
            <a:pPr marL="0" indent="0">
              <a:buNone/>
            </a:pPr>
            <a:r>
              <a:rPr kumimoji="1" lang="zh-TW" altLang="en-US" dirty="0"/>
              <a:t> </a:t>
            </a:r>
          </a:p>
        </p:txBody>
      </p:sp>
    </p:spTree>
    <p:extLst>
      <p:ext uri="{BB962C8B-B14F-4D97-AF65-F5344CB8AC3E}">
        <p14:creationId xmlns:p14="http://schemas.microsoft.com/office/powerpoint/2010/main" val="3569737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7FDC947-774E-6229-0CDC-2DB0F468684A}"/>
              </a:ext>
            </a:extLst>
          </p:cNvPr>
          <p:cNvSpPr>
            <a:spLocks noGrp="1"/>
          </p:cNvSpPr>
          <p:nvPr>
            <p:ph type="title"/>
          </p:nvPr>
        </p:nvSpPr>
        <p:spPr/>
        <p:txBody>
          <a:bodyPr/>
          <a:lstStyle/>
          <a:p>
            <a:r>
              <a:rPr kumimoji="1" lang="zh-TW" altLang="en-US" dirty="0"/>
              <a:t>統計模擬</a:t>
            </a:r>
          </a:p>
        </p:txBody>
      </p:sp>
      <p:sp>
        <p:nvSpPr>
          <p:cNvPr id="3" name="內容版面配置區 2">
            <a:extLst>
              <a:ext uri="{FF2B5EF4-FFF2-40B4-BE49-F238E27FC236}">
                <a16:creationId xmlns:a16="http://schemas.microsoft.com/office/drawing/2014/main" id="{3A074DEA-85B2-D938-B95E-DE549816EB7B}"/>
              </a:ext>
            </a:extLst>
          </p:cNvPr>
          <p:cNvSpPr>
            <a:spLocks noGrp="1"/>
          </p:cNvSpPr>
          <p:nvPr>
            <p:ph sz="quarter" idx="13"/>
          </p:nvPr>
        </p:nvSpPr>
        <p:spPr/>
        <p:txBody>
          <a:bodyPr/>
          <a:lstStyle/>
          <a:p>
            <a:r>
              <a:rPr lang="zh-TW" altLang="en-US" dirty="0">
                <a:effectLst/>
                <a:latin typeface="+mn-ea"/>
              </a:rPr>
              <a:t>考慮一個由以上三個因子所產生的所有主效果與二階交互作用所構成的效果模型</a:t>
            </a:r>
            <a:r>
              <a:rPr lang="zh-TW" altLang="en-US" sz="1800" dirty="0">
                <a:effectLst/>
                <a:latin typeface="MingLiU" panose="02020509000000000000" pitchFamily="49" charset="-120"/>
                <a:ea typeface="MingLiU" panose="02020509000000000000" pitchFamily="49" charset="-120"/>
              </a:rPr>
              <a:t> </a:t>
            </a:r>
            <a:endParaRPr lang="zh-TW" altLang="en-US" dirty="0"/>
          </a:p>
          <a:p>
            <a:r>
              <a:rPr kumimoji="1" lang="zh-TW" altLang="en-US" dirty="0"/>
              <a:t>由於上述例子非正規設計，效果間會發生部分混淆</a:t>
            </a:r>
            <a:endParaRPr kumimoji="1" lang="en-US" altLang="zh-TW" dirty="0"/>
          </a:p>
          <a:p>
            <a:r>
              <a:rPr kumimoji="1" lang="zh-TW" altLang="en-US" dirty="0"/>
              <a:t>依次將模型中</a:t>
            </a:r>
            <a:r>
              <a:rPr kumimoji="1" lang="en-US" altLang="zh-TW" dirty="0"/>
              <a:t>p-value</a:t>
            </a:r>
            <a:r>
              <a:rPr kumimoji="1" lang="zh-TW" altLang="en-US" dirty="0"/>
              <a:t>最大的效果刪除，直到剩餘的效果所對應的</a:t>
            </a:r>
            <a:r>
              <a:rPr kumimoji="1" lang="en-US" altLang="zh-TW" dirty="0"/>
              <a:t>p-value</a:t>
            </a:r>
            <a:r>
              <a:rPr kumimoji="1" lang="zh-TW" altLang="en-US" dirty="0"/>
              <a:t>都小於</a:t>
            </a:r>
            <a:r>
              <a:rPr kumimoji="1" lang="en-US" altLang="zh-TW" dirty="0"/>
              <a:t>0.05</a:t>
            </a:r>
          </a:p>
          <a:p>
            <a:endParaRPr kumimoji="1" lang="zh-TW" altLang="en-US" dirty="0"/>
          </a:p>
        </p:txBody>
      </p:sp>
      <p:pic>
        <p:nvPicPr>
          <p:cNvPr id="4" name="圖片 3">
            <a:extLst>
              <a:ext uri="{FF2B5EF4-FFF2-40B4-BE49-F238E27FC236}">
                <a16:creationId xmlns:a16="http://schemas.microsoft.com/office/drawing/2014/main" id="{97BDFA5E-6D7A-D87A-2D13-23A00A025E97}"/>
              </a:ext>
            </a:extLst>
          </p:cNvPr>
          <p:cNvPicPr>
            <a:picLocks noChangeAspect="1"/>
          </p:cNvPicPr>
          <p:nvPr/>
        </p:nvPicPr>
        <p:blipFill>
          <a:blip r:embed="rId2"/>
          <a:stretch>
            <a:fillRect/>
          </a:stretch>
        </p:blipFill>
        <p:spPr>
          <a:xfrm>
            <a:off x="2209487" y="4235106"/>
            <a:ext cx="7772400" cy="483713"/>
          </a:xfrm>
          <a:prstGeom prst="rect">
            <a:avLst/>
          </a:prstGeom>
        </p:spPr>
      </p:pic>
      <p:pic>
        <p:nvPicPr>
          <p:cNvPr id="5" name="圖片 4">
            <a:extLst>
              <a:ext uri="{FF2B5EF4-FFF2-40B4-BE49-F238E27FC236}">
                <a16:creationId xmlns:a16="http://schemas.microsoft.com/office/drawing/2014/main" id="{17499B62-969D-906C-342F-C6F77EE5DEF6}"/>
              </a:ext>
            </a:extLst>
          </p:cNvPr>
          <p:cNvPicPr>
            <a:picLocks noChangeAspect="1"/>
          </p:cNvPicPr>
          <p:nvPr/>
        </p:nvPicPr>
        <p:blipFill>
          <a:blip r:embed="rId3"/>
          <a:stretch>
            <a:fillRect/>
          </a:stretch>
        </p:blipFill>
        <p:spPr>
          <a:xfrm>
            <a:off x="4933637" y="5200877"/>
            <a:ext cx="2324100" cy="508000"/>
          </a:xfrm>
          <a:prstGeom prst="rect">
            <a:avLst/>
          </a:prstGeom>
        </p:spPr>
      </p:pic>
    </p:spTree>
    <p:extLst>
      <p:ext uri="{BB962C8B-B14F-4D97-AF65-F5344CB8AC3E}">
        <p14:creationId xmlns:p14="http://schemas.microsoft.com/office/powerpoint/2010/main" val="2152401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BC6AED9-84ED-9D98-76B6-E6C5AFAB75FF}"/>
              </a:ext>
            </a:extLst>
          </p:cNvPr>
          <p:cNvSpPr>
            <a:spLocks noGrp="1"/>
          </p:cNvSpPr>
          <p:nvPr>
            <p:ph type="title"/>
          </p:nvPr>
        </p:nvSpPr>
        <p:spPr/>
        <p:txBody>
          <a:bodyPr/>
          <a:lstStyle/>
          <a:p>
            <a:r>
              <a:rPr kumimoji="1" lang="zh-TW" altLang="en-US" dirty="0"/>
              <a:t>統計模擬</a:t>
            </a:r>
          </a:p>
        </p:txBody>
      </p:sp>
      <p:pic>
        <p:nvPicPr>
          <p:cNvPr id="4" name="內容版面配置區 3">
            <a:extLst>
              <a:ext uri="{FF2B5EF4-FFF2-40B4-BE49-F238E27FC236}">
                <a16:creationId xmlns:a16="http://schemas.microsoft.com/office/drawing/2014/main" id="{760AD2AE-5201-59C5-C116-F70DB9DCEDB1}"/>
              </a:ext>
            </a:extLst>
          </p:cNvPr>
          <p:cNvPicPr>
            <a:picLocks noGrp="1" noChangeAspect="1"/>
          </p:cNvPicPr>
          <p:nvPr>
            <p:ph sz="quarter" idx="13"/>
          </p:nvPr>
        </p:nvPicPr>
        <p:blipFill>
          <a:blip r:embed="rId2"/>
          <a:stretch>
            <a:fillRect/>
          </a:stretch>
        </p:blipFill>
        <p:spPr>
          <a:xfrm>
            <a:off x="1395272" y="2219500"/>
            <a:ext cx="4700728" cy="4019983"/>
          </a:xfrm>
          <a:prstGeom prst="rect">
            <a:avLst/>
          </a:prstGeom>
        </p:spPr>
      </p:pic>
      <p:sp>
        <p:nvSpPr>
          <p:cNvPr id="5" name="文字方塊 4">
            <a:extLst>
              <a:ext uri="{FF2B5EF4-FFF2-40B4-BE49-F238E27FC236}">
                <a16:creationId xmlns:a16="http://schemas.microsoft.com/office/drawing/2014/main" id="{211E8779-6A1B-F90C-5222-29A9523BEEBF}"/>
              </a:ext>
            </a:extLst>
          </p:cNvPr>
          <p:cNvSpPr txBox="1"/>
          <p:nvPr/>
        </p:nvSpPr>
        <p:spPr>
          <a:xfrm>
            <a:off x="1922060" y="1845362"/>
            <a:ext cx="3647152" cy="369332"/>
          </a:xfrm>
          <a:prstGeom prst="rect">
            <a:avLst/>
          </a:prstGeom>
          <a:noFill/>
        </p:spPr>
        <p:txBody>
          <a:bodyPr wrap="none" rtlCol="0">
            <a:spAutoFit/>
          </a:bodyPr>
          <a:lstStyle/>
          <a:p>
            <a:r>
              <a:rPr kumimoji="1" lang="zh-TW" altLang="en-US" dirty="0"/>
              <a:t>各因子為活性因子後驗機率箱型圖</a:t>
            </a:r>
          </a:p>
        </p:txBody>
      </p:sp>
      <p:pic>
        <p:nvPicPr>
          <p:cNvPr id="6" name="圖片 5">
            <a:extLst>
              <a:ext uri="{FF2B5EF4-FFF2-40B4-BE49-F238E27FC236}">
                <a16:creationId xmlns:a16="http://schemas.microsoft.com/office/drawing/2014/main" id="{BFA479E7-743E-5271-33FF-C465CF28D90E}"/>
              </a:ext>
            </a:extLst>
          </p:cNvPr>
          <p:cNvPicPr>
            <a:picLocks noChangeAspect="1"/>
          </p:cNvPicPr>
          <p:nvPr/>
        </p:nvPicPr>
        <p:blipFill>
          <a:blip r:embed="rId3"/>
          <a:stretch>
            <a:fillRect/>
          </a:stretch>
        </p:blipFill>
        <p:spPr>
          <a:xfrm>
            <a:off x="6432479" y="3155077"/>
            <a:ext cx="5084852" cy="2148828"/>
          </a:xfrm>
          <a:prstGeom prst="rect">
            <a:avLst/>
          </a:prstGeom>
        </p:spPr>
      </p:pic>
      <p:sp>
        <p:nvSpPr>
          <p:cNvPr id="7" name="文字方塊 6">
            <a:extLst>
              <a:ext uri="{FF2B5EF4-FFF2-40B4-BE49-F238E27FC236}">
                <a16:creationId xmlns:a16="http://schemas.microsoft.com/office/drawing/2014/main" id="{1A67A755-E80C-3BBE-7E06-4DFFE5CA1574}"/>
              </a:ext>
            </a:extLst>
          </p:cNvPr>
          <p:cNvSpPr txBox="1"/>
          <p:nvPr/>
        </p:nvSpPr>
        <p:spPr>
          <a:xfrm>
            <a:off x="7497577" y="2500219"/>
            <a:ext cx="2954655" cy="369332"/>
          </a:xfrm>
          <a:prstGeom prst="rect">
            <a:avLst/>
          </a:prstGeom>
          <a:noFill/>
        </p:spPr>
        <p:txBody>
          <a:bodyPr wrap="none" rtlCol="0">
            <a:spAutoFit/>
          </a:bodyPr>
          <a:lstStyle/>
          <a:p>
            <a:r>
              <a:rPr kumimoji="1" lang="zh-TW" altLang="en-US" dirty="0"/>
              <a:t>各因子重要性排序次數分配</a:t>
            </a:r>
          </a:p>
        </p:txBody>
      </p:sp>
    </p:spTree>
    <p:extLst>
      <p:ext uri="{BB962C8B-B14F-4D97-AF65-F5344CB8AC3E}">
        <p14:creationId xmlns:p14="http://schemas.microsoft.com/office/powerpoint/2010/main" val="1355492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3D9BEF8-BF84-A99A-7F18-5AD74683522E}"/>
              </a:ext>
            </a:extLst>
          </p:cNvPr>
          <p:cNvSpPr>
            <a:spLocks noGrp="1"/>
          </p:cNvSpPr>
          <p:nvPr>
            <p:ph type="title"/>
          </p:nvPr>
        </p:nvSpPr>
        <p:spPr>
          <a:xfrm>
            <a:off x="912524" y="2630911"/>
            <a:ext cx="10364451" cy="1596177"/>
          </a:xfrm>
        </p:spPr>
        <p:txBody>
          <a:bodyPr/>
          <a:lstStyle/>
          <a:p>
            <a:r>
              <a:rPr kumimoji="1" lang="zh-TW" altLang="en-US" dirty="0"/>
              <a:t>結論</a:t>
            </a:r>
          </a:p>
        </p:txBody>
      </p:sp>
      <p:sp>
        <p:nvSpPr>
          <p:cNvPr id="3" name="內容版面配置區 2">
            <a:extLst>
              <a:ext uri="{FF2B5EF4-FFF2-40B4-BE49-F238E27FC236}">
                <a16:creationId xmlns:a16="http://schemas.microsoft.com/office/drawing/2014/main" id="{3FD5C193-61B9-75C9-9183-E1469E69299A}"/>
              </a:ext>
            </a:extLst>
          </p:cNvPr>
          <p:cNvSpPr>
            <a:spLocks noGrp="1"/>
          </p:cNvSpPr>
          <p:nvPr>
            <p:ph sz="quarter" idx="13"/>
          </p:nvPr>
        </p:nvSpPr>
        <p:spPr>
          <a:xfrm>
            <a:off x="913149" y="4452746"/>
            <a:ext cx="10363826" cy="3424107"/>
          </a:xfrm>
        </p:spPr>
        <p:txBody>
          <a:bodyPr/>
          <a:lstStyle/>
          <a:p>
            <a:pPr marL="0" indent="0">
              <a:buNone/>
            </a:pPr>
            <a:r>
              <a:rPr kumimoji="1" lang="zh-TW" altLang="en-US" dirty="0"/>
              <a:t> </a:t>
            </a:r>
          </a:p>
        </p:txBody>
      </p:sp>
    </p:spTree>
    <p:extLst>
      <p:ext uri="{BB962C8B-B14F-4D97-AF65-F5344CB8AC3E}">
        <p14:creationId xmlns:p14="http://schemas.microsoft.com/office/powerpoint/2010/main" val="4182427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A193AFE-7483-4A01-4ABF-0A43832A37F0}"/>
              </a:ext>
            </a:extLst>
          </p:cNvPr>
          <p:cNvSpPr>
            <a:spLocks noGrp="1"/>
          </p:cNvSpPr>
          <p:nvPr>
            <p:ph type="title"/>
          </p:nvPr>
        </p:nvSpPr>
        <p:spPr/>
        <p:txBody>
          <a:bodyPr/>
          <a:lstStyle/>
          <a:p>
            <a:r>
              <a:rPr kumimoji="1" lang="zh-TW" altLang="en-US" dirty="0"/>
              <a:t>目錄</a:t>
            </a:r>
          </a:p>
        </p:txBody>
      </p:sp>
      <p:sp>
        <p:nvSpPr>
          <p:cNvPr id="3" name="內容版面配置區 2">
            <a:extLst>
              <a:ext uri="{FF2B5EF4-FFF2-40B4-BE49-F238E27FC236}">
                <a16:creationId xmlns:a16="http://schemas.microsoft.com/office/drawing/2014/main" id="{C38B1708-415D-B888-2C25-4181C93B25F0}"/>
              </a:ext>
            </a:extLst>
          </p:cNvPr>
          <p:cNvSpPr>
            <a:spLocks noGrp="1"/>
          </p:cNvSpPr>
          <p:nvPr>
            <p:ph sz="quarter" idx="13"/>
          </p:nvPr>
        </p:nvSpPr>
        <p:spPr/>
        <p:txBody>
          <a:bodyPr>
            <a:normAutofit/>
          </a:bodyPr>
          <a:lstStyle/>
          <a:p>
            <a:pPr marL="0" indent="0" algn="ctr">
              <a:buNone/>
            </a:pPr>
            <a:r>
              <a:rPr kumimoji="1" lang="en-US" altLang="zh-TW" sz="2800" dirty="0"/>
              <a:t>1. introduction</a:t>
            </a:r>
          </a:p>
          <a:p>
            <a:pPr marL="0" indent="0" algn="ctr">
              <a:buNone/>
            </a:pPr>
            <a:r>
              <a:rPr kumimoji="1" lang="en-US" altLang="zh-TW" sz="2800" dirty="0"/>
              <a:t>2.</a:t>
            </a:r>
            <a:r>
              <a:rPr kumimoji="1" lang="zh-TW" altLang="en-US" sz="2800" dirty="0"/>
              <a:t> </a:t>
            </a:r>
            <a:r>
              <a:rPr kumimoji="1" lang="en-US" altLang="zh-TW" sz="2800" dirty="0" err="1"/>
              <a:t>Bmm</a:t>
            </a:r>
            <a:r>
              <a:rPr kumimoji="1" lang="en-US" altLang="zh-TW" sz="2800" dirty="0"/>
              <a:t> </a:t>
            </a:r>
            <a:r>
              <a:rPr kumimoji="1" lang="en-US" altLang="zh-TW" sz="2800" dirty="0" err="1"/>
              <a:t>v.s</a:t>
            </a:r>
            <a:r>
              <a:rPr kumimoji="1" lang="en-US" altLang="zh-TW" sz="2800" dirty="0"/>
              <a:t>. </a:t>
            </a:r>
            <a:r>
              <a:rPr kumimoji="1" lang="en-US" altLang="zh-TW" sz="2800" dirty="0" err="1"/>
              <a:t>Mbmm</a:t>
            </a:r>
            <a:endParaRPr kumimoji="1" lang="en-US" altLang="zh-TW" sz="2800" dirty="0"/>
          </a:p>
          <a:p>
            <a:pPr marL="0" indent="0" algn="ctr">
              <a:buNone/>
            </a:pPr>
            <a:r>
              <a:rPr kumimoji="1" lang="en-US" altLang="zh-TW" sz="2800" dirty="0"/>
              <a:t>3.</a:t>
            </a:r>
            <a:r>
              <a:rPr kumimoji="1" lang="zh-TW" altLang="en-US" sz="2800" dirty="0"/>
              <a:t> 交叉驗證法</a:t>
            </a:r>
            <a:endParaRPr kumimoji="1" lang="en-US" altLang="zh-TW" sz="2800" dirty="0"/>
          </a:p>
          <a:p>
            <a:pPr marL="0" indent="0" algn="ctr">
              <a:buNone/>
            </a:pPr>
            <a:r>
              <a:rPr kumimoji="1" lang="en-US" altLang="zh-TW" sz="2800" dirty="0"/>
              <a:t>4.</a:t>
            </a:r>
            <a:r>
              <a:rPr kumimoji="1" lang="zh-TW" altLang="en-US" sz="2800" dirty="0"/>
              <a:t> 統計模擬</a:t>
            </a:r>
            <a:endParaRPr kumimoji="1" lang="en-US" altLang="zh-TW" sz="2800" dirty="0"/>
          </a:p>
          <a:p>
            <a:pPr marL="0" indent="0" algn="ctr">
              <a:buNone/>
            </a:pPr>
            <a:r>
              <a:rPr kumimoji="1" lang="en-US" altLang="zh-TW" sz="2800" dirty="0"/>
              <a:t>5.</a:t>
            </a:r>
            <a:r>
              <a:rPr kumimoji="1" lang="zh-TW" altLang="en-US" sz="2800" dirty="0"/>
              <a:t> 結論</a:t>
            </a:r>
          </a:p>
        </p:txBody>
      </p:sp>
    </p:spTree>
    <p:extLst>
      <p:ext uri="{BB962C8B-B14F-4D97-AF65-F5344CB8AC3E}">
        <p14:creationId xmlns:p14="http://schemas.microsoft.com/office/powerpoint/2010/main" val="2292703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BC87904-703A-3F33-1AA0-92A52AEFB104}"/>
              </a:ext>
            </a:extLst>
          </p:cNvPr>
          <p:cNvSpPr>
            <a:spLocks noGrp="1"/>
          </p:cNvSpPr>
          <p:nvPr>
            <p:ph type="title"/>
          </p:nvPr>
        </p:nvSpPr>
        <p:spPr/>
        <p:txBody>
          <a:bodyPr/>
          <a:lstStyle/>
          <a:p>
            <a:r>
              <a:rPr kumimoji="1" lang="zh-TW" altLang="en-US" dirty="0"/>
              <a:t>結論</a:t>
            </a:r>
          </a:p>
        </p:txBody>
      </p:sp>
      <p:sp>
        <p:nvSpPr>
          <p:cNvPr id="5" name="內容版面配置區 4">
            <a:extLst>
              <a:ext uri="{FF2B5EF4-FFF2-40B4-BE49-F238E27FC236}">
                <a16:creationId xmlns:a16="http://schemas.microsoft.com/office/drawing/2014/main" id="{B46EEDA8-FA66-1F54-08D7-463AFBDAD7E4}"/>
              </a:ext>
            </a:extLst>
          </p:cNvPr>
          <p:cNvSpPr>
            <a:spLocks noGrp="1"/>
          </p:cNvSpPr>
          <p:nvPr>
            <p:ph sz="quarter" idx="13"/>
          </p:nvPr>
        </p:nvSpPr>
        <p:spPr/>
        <p:txBody>
          <a:bodyPr/>
          <a:lstStyle/>
          <a:p>
            <a:r>
              <a:rPr lang="zh-TW" altLang="en-US" dirty="0"/>
              <a:t>此文先以交叉驗證法來檢視</a:t>
            </a:r>
            <a:r>
              <a:rPr lang="en-US" altLang="zh-TW" dirty="0" err="1"/>
              <a:t>mbmm</a:t>
            </a:r>
            <a:r>
              <a:rPr lang="zh-TW" altLang="en-US" dirty="0"/>
              <a:t>的穩健性，再利用模擬的方式來檢視</a:t>
            </a:r>
            <a:r>
              <a:rPr lang="en-US" altLang="zh-TW" dirty="0" err="1"/>
              <a:t>mbmm</a:t>
            </a:r>
            <a:r>
              <a:rPr lang="zh-TW" altLang="en-US" dirty="0"/>
              <a:t>在因子的重要性排序方面是不是具有一定的正確性</a:t>
            </a:r>
            <a:endParaRPr lang="en-US" altLang="zh-TW" dirty="0"/>
          </a:p>
          <a:p>
            <a:r>
              <a:rPr lang="zh-TW" altLang="en-US" dirty="0"/>
              <a:t>即使因子重要性有排序上的變動，但多數發生在非活性因子與非活性因子之間</a:t>
            </a:r>
            <a:endParaRPr lang="en-US" altLang="zh-TW" dirty="0"/>
          </a:p>
          <a:p>
            <a:r>
              <a:rPr lang="zh-TW" altLang="en-US" dirty="0"/>
              <a:t>展現了</a:t>
            </a:r>
            <a:r>
              <a:rPr lang="en-US" altLang="zh-TW" dirty="0" err="1"/>
              <a:t>mbmm</a:t>
            </a:r>
            <a:r>
              <a:rPr lang="zh-TW" altLang="en-US" dirty="0"/>
              <a:t>在活性因子篩選上的穩健性與正確性</a:t>
            </a:r>
          </a:p>
        </p:txBody>
      </p:sp>
    </p:spTree>
    <p:extLst>
      <p:ext uri="{BB962C8B-B14F-4D97-AF65-F5344CB8AC3E}">
        <p14:creationId xmlns:p14="http://schemas.microsoft.com/office/powerpoint/2010/main" val="18368785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3D9BEF8-BF84-A99A-7F18-5AD74683522E}"/>
              </a:ext>
            </a:extLst>
          </p:cNvPr>
          <p:cNvSpPr>
            <a:spLocks noGrp="1"/>
          </p:cNvSpPr>
          <p:nvPr>
            <p:ph type="title"/>
          </p:nvPr>
        </p:nvSpPr>
        <p:spPr>
          <a:xfrm>
            <a:off x="912524" y="2630911"/>
            <a:ext cx="10364451" cy="1596177"/>
          </a:xfrm>
        </p:spPr>
        <p:txBody>
          <a:bodyPr/>
          <a:lstStyle/>
          <a:p>
            <a:r>
              <a:rPr kumimoji="1" lang="en-US" altLang="zh-TW" dirty="0"/>
              <a:t>Thank you</a:t>
            </a:r>
            <a:endParaRPr kumimoji="1" lang="zh-TW" altLang="en-US" dirty="0"/>
          </a:p>
        </p:txBody>
      </p:sp>
      <p:sp>
        <p:nvSpPr>
          <p:cNvPr id="3" name="內容版面配置區 2">
            <a:extLst>
              <a:ext uri="{FF2B5EF4-FFF2-40B4-BE49-F238E27FC236}">
                <a16:creationId xmlns:a16="http://schemas.microsoft.com/office/drawing/2014/main" id="{3FD5C193-61B9-75C9-9183-E1469E69299A}"/>
              </a:ext>
            </a:extLst>
          </p:cNvPr>
          <p:cNvSpPr>
            <a:spLocks noGrp="1"/>
          </p:cNvSpPr>
          <p:nvPr>
            <p:ph sz="quarter" idx="13"/>
          </p:nvPr>
        </p:nvSpPr>
        <p:spPr>
          <a:xfrm>
            <a:off x="913149" y="4452746"/>
            <a:ext cx="10363826" cy="3424107"/>
          </a:xfrm>
        </p:spPr>
        <p:txBody>
          <a:bodyPr/>
          <a:lstStyle/>
          <a:p>
            <a:pPr marL="0" indent="0">
              <a:buNone/>
            </a:pPr>
            <a:r>
              <a:rPr kumimoji="1" lang="zh-TW" altLang="en-US" dirty="0"/>
              <a:t> </a:t>
            </a:r>
          </a:p>
        </p:txBody>
      </p:sp>
    </p:spTree>
    <p:extLst>
      <p:ext uri="{BB962C8B-B14F-4D97-AF65-F5344CB8AC3E}">
        <p14:creationId xmlns:p14="http://schemas.microsoft.com/office/powerpoint/2010/main" val="2066161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3D9BEF8-BF84-A99A-7F18-5AD74683522E}"/>
              </a:ext>
            </a:extLst>
          </p:cNvPr>
          <p:cNvSpPr>
            <a:spLocks noGrp="1"/>
          </p:cNvSpPr>
          <p:nvPr>
            <p:ph type="title"/>
          </p:nvPr>
        </p:nvSpPr>
        <p:spPr>
          <a:xfrm>
            <a:off x="912524" y="2630911"/>
            <a:ext cx="10364451" cy="1596177"/>
          </a:xfrm>
        </p:spPr>
        <p:txBody>
          <a:bodyPr/>
          <a:lstStyle/>
          <a:p>
            <a:r>
              <a:rPr kumimoji="1" lang="en-US" altLang="zh-TW" dirty="0"/>
              <a:t>introduction</a:t>
            </a:r>
            <a:endParaRPr kumimoji="1" lang="zh-TW" altLang="en-US" dirty="0"/>
          </a:p>
        </p:txBody>
      </p:sp>
      <p:sp>
        <p:nvSpPr>
          <p:cNvPr id="3" name="內容版面配置區 2">
            <a:extLst>
              <a:ext uri="{FF2B5EF4-FFF2-40B4-BE49-F238E27FC236}">
                <a16:creationId xmlns:a16="http://schemas.microsoft.com/office/drawing/2014/main" id="{3FD5C193-61B9-75C9-9183-E1469E69299A}"/>
              </a:ext>
            </a:extLst>
          </p:cNvPr>
          <p:cNvSpPr>
            <a:spLocks noGrp="1"/>
          </p:cNvSpPr>
          <p:nvPr>
            <p:ph sz="quarter" idx="13"/>
          </p:nvPr>
        </p:nvSpPr>
        <p:spPr>
          <a:xfrm>
            <a:off x="913149" y="4452746"/>
            <a:ext cx="10363826" cy="3424107"/>
          </a:xfrm>
        </p:spPr>
        <p:txBody>
          <a:bodyPr/>
          <a:lstStyle/>
          <a:p>
            <a:pPr marL="0" indent="0">
              <a:buNone/>
            </a:pPr>
            <a:r>
              <a:rPr kumimoji="1" lang="zh-TW" altLang="en-US" dirty="0"/>
              <a:t> </a:t>
            </a:r>
          </a:p>
        </p:txBody>
      </p:sp>
    </p:spTree>
    <p:extLst>
      <p:ext uri="{BB962C8B-B14F-4D97-AF65-F5344CB8AC3E}">
        <p14:creationId xmlns:p14="http://schemas.microsoft.com/office/powerpoint/2010/main" val="2104296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531E866-1CEE-0DE9-511D-3A89D76E6A2D}"/>
              </a:ext>
            </a:extLst>
          </p:cNvPr>
          <p:cNvSpPr>
            <a:spLocks noGrp="1"/>
          </p:cNvSpPr>
          <p:nvPr>
            <p:ph type="title"/>
          </p:nvPr>
        </p:nvSpPr>
        <p:spPr/>
        <p:txBody>
          <a:bodyPr/>
          <a:lstStyle/>
          <a:p>
            <a:r>
              <a:rPr kumimoji="1" lang="zh-TW" altLang="en-US" dirty="0"/>
              <a:t>因子篩選實驗</a:t>
            </a:r>
          </a:p>
        </p:txBody>
      </p:sp>
      <p:sp>
        <p:nvSpPr>
          <p:cNvPr id="3" name="內容版面配置區 2">
            <a:extLst>
              <a:ext uri="{FF2B5EF4-FFF2-40B4-BE49-F238E27FC236}">
                <a16:creationId xmlns:a16="http://schemas.microsoft.com/office/drawing/2014/main" id="{3A789EDC-8A97-D2B0-DDCA-340BE6DA51A4}"/>
              </a:ext>
            </a:extLst>
          </p:cNvPr>
          <p:cNvSpPr>
            <a:spLocks noGrp="1"/>
          </p:cNvSpPr>
          <p:nvPr>
            <p:ph sz="quarter" idx="13"/>
          </p:nvPr>
        </p:nvSpPr>
        <p:spPr/>
        <p:txBody>
          <a:bodyPr/>
          <a:lstStyle/>
          <a:p>
            <a:r>
              <a:rPr kumimoji="1" lang="zh-TW" altLang="en-US" dirty="0"/>
              <a:t>從大量潛在因子中找出活性因子的前期實驗</a:t>
            </a:r>
            <a:endParaRPr kumimoji="1" lang="en-US" altLang="zh-TW" dirty="0"/>
          </a:p>
          <a:p>
            <a:r>
              <a:rPr kumimoji="1" lang="zh-TW" altLang="en-US" dirty="0"/>
              <a:t>採取較為經濟的實驗設計方式進行</a:t>
            </a:r>
            <a:endParaRPr kumimoji="1" lang="en-US" altLang="zh-TW" dirty="0"/>
          </a:p>
          <a:p>
            <a:r>
              <a:rPr kumimoji="1" lang="zh-TW" altLang="en-US" dirty="0"/>
              <a:t>分析統計實驗設計所收集資料時，一般使用的迴歸模型有</a:t>
            </a:r>
            <a:endParaRPr kumimoji="1" lang="en-US" altLang="zh-TW" dirty="0"/>
          </a:p>
          <a:p>
            <a:pPr marL="0" indent="0">
              <a:buNone/>
            </a:pPr>
            <a:r>
              <a:rPr kumimoji="1" lang="zh-TW" altLang="en-US" dirty="0"/>
              <a:t>   </a:t>
            </a:r>
            <a:r>
              <a:rPr kumimoji="1" lang="en-US" altLang="zh-TW" dirty="0"/>
              <a:t>1.</a:t>
            </a:r>
            <a:r>
              <a:rPr kumimoji="1" lang="zh-TW" altLang="en-US" dirty="0"/>
              <a:t>效果模型</a:t>
            </a:r>
            <a:endParaRPr kumimoji="1" lang="en-US" altLang="zh-TW" dirty="0"/>
          </a:p>
          <a:p>
            <a:pPr marL="0" indent="0">
              <a:buNone/>
            </a:pPr>
            <a:r>
              <a:rPr kumimoji="1" lang="en-US" altLang="zh-TW" dirty="0"/>
              <a:t>   2.</a:t>
            </a:r>
            <a:r>
              <a:rPr kumimoji="1" lang="zh-TW" altLang="en-US" dirty="0"/>
              <a:t>平均數模型</a:t>
            </a:r>
          </a:p>
        </p:txBody>
      </p:sp>
    </p:spTree>
    <p:extLst>
      <p:ext uri="{BB962C8B-B14F-4D97-AF65-F5344CB8AC3E}">
        <p14:creationId xmlns:p14="http://schemas.microsoft.com/office/powerpoint/2010/main" val="3655000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3D9BEF8-BF84-A99A-7F18-5AD74683522E}"/>
              </a:ext>
            </a:extLst>
          </p:cNvPr>
          <p:cNvSpPr>
            <a:spLocks noGrp="1"/>
          </p:cNvSpPr>
          <p:nvPr>
            <p:ph type="title"/>
          </p:nvPr>
        </p:nvSpPr>
        <p:spPr>
          <a:xfrm>
            <a:off x="912524" y="2630911"/>
            <a:ext cx="10364451" cy="1596177"/>
          </a:xfrm>
        </p:spPr>
        <p:txBody>
          <a:bodyPr/>
          <a:lstStyle/>
          <a:p>
            <a:r>
              <a:rPr kumimoji="1" lang="en-US" altLang="zh-TW" dirty="0" err="1"/>
              <a:t>Bmm</a:t>
            </a:r>
            <a:r>
              <a:rPr kumimoji="1" lang="en-US" altLang="zh-TW" dirty="0"/>
              <a:t> </a:t>
            </a:r>
            <a:r>
              <a:rPr kumimoji="1" lang="en-US" altLang="zh-TW" dirty="0" err="1"/>
              <a:t>v.s</a:t>
            </a:r>
            <a:r>
              <a:rPr kumimoji="1" lang="en-US" altLang="zh-TW" dirty="0"/>
              <a:t>. </a:t>
            </a:r>
            <a:r>
              <a:rPr kumimoji="1" lang="en-US" altLang="zh-TW" dirty="0" err="1"/>
              <a:t>mbmm</a:t>
            </a:r>
            <a:endParaRPr kumimoji="1" lang="zh-TW" altLang="en-US" dirty="0"/>
          </a:p>
        </p:txBody>
      </p:sp>
      <p:sp>
        <p:nvSpPr>
          <p:cNvPr id="3" name="內容版面配置區 2">
            <a:extLst>
              <a:ext uri="{FF2B5EF4-FFF2-40B4-BE49-F238E27FC236}">
                <a16:creationId xmlns:a16="http://schemas.microsoft.com/office/drawing/2014/main" id="{3FD5C193-61B9-75C9-9183-E1469E69299A}"/>
              </a:ext>
            </a:extLst>
          </p:cNvPr>
          <p:cNvSpPr>
            <a:spLocks noGrp="1"/>
          </p:cNvSpPr>
          <p:nvPr>
            <p:ph sz="quarter" idx="13"/>
          </p:nvPr>
        </p:nvSpPr>
        <p:spPr>
          <a:xfrm>
            <a:off x="913149" y="4452746"/>
            <a:ext cx="10363826" cy="3424107"/>
          </a:xfrm>
        </p:spPr>
        <p:txBody>
          <a:bodyPr/>
          <a:lstStyle/>
          <a:p>
            <a:pPr marL="0" indent="0">
              <a:buNone/>
            </a:pPr>
            <a:r>
              <a:rPr kumimoji="1" lang="zh-TW" altLang="en-US" dirty="0"/>
              <a:t> </a:t>
            </a:r>
          </a:p>
        </p:txBody>
      </p:sp>
    </p:spTree>
    <p:extLst>
      <p:ext uri="{BB962C8B-B14F-4D97-AF65-F5344CB8AC3E}">
        <p14:creationId xmlns:p14="http://schemas.microsoft.com/office/powerpoint/2010/main" val="4278150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F3A6E37-A43A-0853-1775-45FD3547891A}"/>
              </a:ext>
            </a:extLst>
          </p:cNvPr>
          <p:cNvSpPr>
            <a:spLocks noGrp="1"/>
          </p:cNvSpPr>
          <p:nvPr>
            <p:ph type="title"/>
          </p:nvPr>
        </p:nvSpPr>
        <p:spPr/>
        <p:txBody>
          <a:bodyPr/>
          <a:lstStyle/>
          <a:p>
            <a:r>
              <a:rPr kumimoji="1" lang="en-US" altLang="zh-TW" dirty="0" err="1"/>
              <a:t>bmm</a:t>
            </a:r>
            <a:endParaRPr kumimoji="1" lang="zh-TW" altLang="en-US" dirty="0"/>
          </a:p>
        </p:txBody>
      </p:sp>
      <p:sp>
        <p:nvSpPr>
          <p:cNvPr id="3" name="內容版面配置區 2">
            <a:extLst>
              <a:ext uri="{FF2B5EF4-FFF2-40B4-BE49-F238E27FC236}">
                <a16:creationId xmlns:a16="http://schemas.microsoft.com/office/drawing/2014/main" id="{02097843-80D5-76E4-8D8E-4DC1115FFC93}"/>
              </a:ext>
            </a:extLst>
          </p:cNvPr>
          <p:cNvSpPr>
            <a:spLocks noGrp="1"/>
          </p:cNvSpPr>
          <p:nvPr>
            <p:ph sz="quarter" idx="13"/>
          </p:nvPr>
        </p:nvSpPr>
        <p:spPr/>
        <p:txBody>
          <a:bodyPr/>
          <a:lstStyle/>
          <a:p>
            <a:r>
              <a:rPr kumimoji="1" lang="zh-TW" altLang="en-US" dirty="0"/>
              <a:t>以貝氏模型平均法（</a:t>
            </a:r>
            <a:r>
              <a:rPr kumimoji="1" lang="en-US" altLang="zh-TW" dirty="0" err="1"/>
              <a:t>Bma</a:t>
            </a:r>
            <a:r>
              <a:rPr kumimoji="1" lang="zh-TW" altLang="en-US" dirty="0"/>
              <a:t>）為基礎，考慮多個候選模型的因子篩選實驗分析方法</a:t>
            </a:r>
            <a:endParaRPr kumimoji="1" lang="en-US" altLang="zh-TW" dirty="0"/>
          </a:p>
          <a:p>
            <a:r>
              <a:rPr kumimoji="1" lang="zh-TW" altLang="en-US" dirty="0"/>
              <a:t>使用效果模型</a:t>
            </a:r>
            <a:endParaRPr kumimoji="1" lang="en-US" altLang="zh-TW" dirty="0"/>
          </a:p>
          <a:p>
            <a:r>
              <a:rPr kumimoji="1" lang="zh-TW" altLang="en-US" dirty="0"/>
              <a:t>在使用效果模型的迴歸分析中：</a:t>
            </a:r>
            <a:endParaRPr kumimoji="1" lang="en-US" altLang="zh-TW" dirty="0"/>
          </a:p>
          <a:p>
            <a:pPr marL="0" indent="0">
              <a:buNone/>
            </a:pPr>
            <a:r>
              <a:rPr kumimoji="1" lang="zh-TW" altLang="en-US" dirty="0"/>
              <a:t>    </a:t>
            </a:r>
            <a:r>
              <a:rPr kumimoji="1" lang="en-US" altLang="zh-TW" dirty="0" err="1"/>
              <a:t>bma</a:t>
            </a:r>
            <a:r>
              <a:rPr kumimoji="1" lang="zh-TW" altLang="en-US" dirty="0"/>
              <a:t>：考慮所有可能的解釋變數組合</a:t>
            </a:r>
            <a:endParaRPr kumimoji="1" lang="en-US" altLang="zh-TW" dirty="0"/>
          </a:p>
          <a:p>
            <a:pPr marL="0" indent="0">
              <a:buNone/>
            </a:pPr>
            <a:r>
              <a:rPr kumimoji="1" lang="en-US" altLang="zh-TW" dirty="0"/>
              <a:t>    </a:t>
            </a:r>
            <a:r>
              <a:rPr kumimoji="1" lang="en-US" altLang="zh-TW" dirty="0" err="1"/>
              <a:t>bmm</a:t>
            </a:r>
            <a:r>
              <a:rPr kumimoji="1" lang="zh-TW" altLang="en-US" dirty="0"/>
              <a:t>：考慮所有可能</a:t>
            </a:r>
            <a:r>
              <a:rPr kumimoji="1" lang="zh-TW" altLang="en-US" dirty="0">
                <a:solidFill>
                  <a:srgbClr val="FF0000"/>
                </a:solidFill>
              </a:rPr>
              <a:t>活性因子</a:t>
            </a:r>
            <a:r>
              <a:rPr kumimoji="1" lang="zh-TW" altLang="en-US" dirty="0"/>
              <a:t>的組合</a:t>
            </a:r>
            <a:endParaRPr kumimoji="1" lang="en-US" altLang="zh-TW" dirty="0"/>
          </a:p>
          <a:p>
            <a:r>
              <a:rPr kumimoji="1" lang="zh-TW" altLang="en-US" dirty="0"/>
              <a:t>大幅降低</a:t>
            </a:r>
            <a:r>
              <a:rPr kumimoji="1" lang="en-US" altLang="zh-TW" dirty="0" err="1"/>
              <a:t>bma</a:t>
            </a:r>
            <a:r>
              <a:rPr kumimoji="1" lang="zh-TW" altLang="en-US" dirty="0"/>
              <a:t>中候選模型個數以降低計算時間</a:t>
            </a:r>
            <a:endParaRPr kumimoji="1" lang="en-US" altLang="zh-TW" dirty="0"/>
          </a:p>
        </p:txBody>
      </p:sp>
    </p:spTree>
    <p:extLst>
      <p:ext uri="{BB962C8B-B14F-4D97-AF65-F5344CB8AC3E}">
        <p14:creationId xmlns:p14="http://schemas.microsoft.com/office/powerpoint/2010/main" val="2876464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F3A6E37-A43A-0853-1775-45FD3547891A}"/>
              </a:ext>
            </a:extLst>
          </p:cNvPr>
          <p:cNvSpPr>
            <a:spLocks noGrp="1"/>
          </p:cNvSpPr>
          <p:nvPr>
            <p:ph type="title"/>
          </p:nvPr>
        </p:nvSpPr>
        <p:spPr/>
        <p:txBody>
          <a:bodyPr/>
          <a:lstStyle/>
          <a:p>
            <a:r>
              <a:rPr kumimoji="1" lang="en-US" altLang="zh-TW" dirty="0" err="1"/>
              <a:t>bmm</a:t>
            </a:r>
            <a:endParaRPr kumimoji="1" lang="zh-TW" altLang="en-US" dirty="0"/>
          </a:p>
        </p:txBody>
      </p:sp>
      <p:pic>
        <p:nvPicPr>
          <p:cNvPr id="4" name="內容版面配置區 3">
            <a:extLst>
              <a:ext uri="{FF2B5EF4-FFF2-40B4-BE49-F238E27FC236}">
                <a16:creationId xmlns:a16="http://schemas.microsoft.com/office/drawing/2014/main" id="{0356CF79-ABC7-5DA1-7D67-A23BF7BCDB92}"/>
              </a:ext>
            </a:extLst>
          </p:cNvPr>
          <p:cNvPicPr>
            <a:picLocks noGrp="1" noChangeAspect="1"/>
          </p:cNvPicPr>
          <p:nvPr>
            <p:ph sz="quarter" idx="13"/>
          </p:nvPr>
        </p:nvPicPr>
        <p:blipFill>
          <a:blip r:embed="rId2"/>
          <a:stretch>
            <a:fillRect/>
          </a:stretch>
        </p:blipFill>
        <p:spPr>
          <a:xfrm>
            <a:off x="3644900" y="2214694"/>
            <a:ext cx="4902200" cy="1079500"/>
          </a:xfrm>
          <a:prstGeom prst="rect">
            <a:avLst/>
          </a:prstGeom>
        </p:spPr>
      </p:pic>
      <p:pic>
        <p:nvPicPr>
          <p:cNvPr id="5" name="圖片 4">
            <a:extLst>
              <a:ext uri="{FF2B5EF4-FFF2-40B4-BE49-F238E27FC236}">
                <a16:creationId xmlns:a16="http://schemas.microsoft.com/office/drawing/2014/main" id="{85053DE3-D28D-16E7-508D-6C86795A45D3}"/>
              </a:ext>
            </a:extLst>
          </p:cNvPr>
          <p:cNvPicPr>
            <a:picLocks noChangeAspect="1"/>
          </p:cNvPicPr>
          <p:nvPr/>
        </p:nvPicPr>
        <p:blipFill>
          <a:blip r:embed="rId3"/>
          <a:stretch>
            <a:fillRect/>
          </a:stretch>
        </p:blipFill>
        <p:spPr>
          <a:xfrm>
            <a:off x="4349750" y="3493371"/>
            <a:ext cx="3492500" cy="635000"/>
          </a:xfrm>
          <a:prstGeom prst="rect">
            <a:avLst/>
          </a:prstGeom>
        </p:spPr>
      </p:pic>
    </p:spTree>
    <p:extLst>
      <p:ext uri="{BB962C8B-B14F-4D97-AF65-F5344CB8AC3E}">
        <p14:creationId xmlns:p14="http://schemas.microsoft.com/office/powerpoint/2010/main" val="3648643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F3A6E37-A43A-0853-1775-45FD3547891A}"/>
              </a:ext>
            </a:extLst>
          </p:cNvPr>
          <p:cNvSpPr>
            <a:spLocks noGrp="1"/>
          </p:cNvSpPr>
          <p:nvPr>
            <p:ph type="title"/>
          </p:nvPr>
        </p:nvSpPr>
        <p:spPr/>
        <p:txBody>
          <a:bodyPr/>
          <a:lstStyle/>
          <a:p>
            <a:r>
              <a:rPr kumimoji="1" lang="en-US" altLang="zh-TW" dirty="0" err="1"/>
              <a:t>bmm</a:t>
            </a:r>
            <a:endParaRPr kumimoji="1" lang="zh-TW" altLang="en-US" dirty="0"/>
          </a:p>
        </p:txBody>
      </p:sp>
      <p:pic>
        <p:nvPicPr>
          <p:cNvPr id="9" name="內容版面配置區 8">
            <a:extLst>
              <a:ext uri="{FF2B5EF4-FFF2-40B4-BE49-F238E27FC236}">
                <a16:creationId xmlns:a16="http://schemas.microsoft.com/office/drawing/2014/main" id="{DE4E0118-3AEF-1C4B-9DFB-32C9BB153B72}"/>
              </a:ext>
            </a:extLst>
          </p:cNvPr>
          <p:cNvPicPr>
            <a:picLocks noGrp="1" noChangeAspect="1"/>
          </p:cNvPicPr>
          <p:nvPr>
            <p:ph sz="quarter" idx="13"/>
          </p:nvPr>
        </p:nvPicPr>
        <p:blipFill>
          <a:blip r:embed="rId2"/>
          <a:stretch>
            <a:fillRect/>
          </a:stretch>
        </p:blipFill>
        <p:spPr>
          <a:xfrm>
            <a:off x="4006850" y="2214694"/>
            <a:ext cx="4178300" cy="774700"/>
          </a:xfrm>
          <a:prstGeom prst="rect">
            <a:avLst/>
          </a:prstGeom>
        </p:spPr>
      </p:pic>
      <p:pic>
        <p:nvPicPr>
          <p:cNvPr id="10" name="圖片 9">
            <a:extLst>
              <a:ext uri="{FF2B5EF4-FFF2-40B4-BE49-F238E27FC236}">
                <a16:creationId xmlns:a16="http://schemas.microsoft.com/office/drawing/2014/main" id="{27766DBE-0BD7-7121-8E40-8938078D11A8}"/>
              </a:ext>
            </a:extLst>
          </p:cNvPr>
          <p:cNvPicPr>
            <a:picLocks noChangeAspect="1"/>
          </p:cNvPicPr>
          <p:nvPr/>
        </p:nvPicPr>
        <p:blipFill>
          <a:blip r:embed="rId3"/>
          <a:stretch>
            <a:fillRect/>
          </a:stretch>
        </p:blipFill>
        <p:spPr>
          <a:xfrm>
            <a:off x="3556000" y="3868607"/>
            <a:ext cx="5080000" cy="800100"/>
          </a:xfrm>
          <a:prstGeom prst="rect">
            <a:avLst/>
          </a:prstGeom>
        </p:spPr>
      </p:pic>
    </p:spTree>
    <p:extLst>
      <p:ext uri="{BB962C8B-B14F-4D97-AF65-F5344CB8AC3E}">
        <p14:creationId xmlns:p14="http://schemas.microsoft.com/office/powerpoint/2010/main" val="976846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684B8F3-378B-40FD-E4E7-5BF0F9574169}"/>
              </a:ext>
            </a:extLst>
          </p:cNvPr>
          <p:cNvSpPr>
            <a:spLocks noGrp="1"/>
          </p:cNvSpPr>
          <p:nvPr>
            <p:ph type="title"/>
          </p:nvPr>
        </p:nvSpPr>
        <p:spPr/>
        <p:txBody>
          <a:bodyPr/>
          <a:lstStyle/>
          <a:p>
            <a:r>
              <a:rPr kumimoji="1" lang="en-US" altLang="zh-TW" dirty="0" err="1"/>
              <a:t>mbmm</a:t>
            </a:r>
            <a:endParaRPr kumimoji="1" lang="zh-TW" altLang="en-US" dirty="0"/>
          </a:p>
        </p:txBody>
      </p:sp>
      <p:sp>
        <p:nvSpPr>
          <p:cNvPr id="3" name="內容版面配置區 2">
            <a:extLst>
              <a:ext uri="{FF2B5EF4-FFF2-40B4-BE49-F238E27FC236}">
                <a16:creationId xmlns:a16="http://schemas.microsoft.com/office/drawing/2014/main" id="{501E6EBC-F297-D676-DC56-6ED1261282F3}"/>
              </a:ext>
            </a:extLst>
          </p:cNvPr>
          <p:cNvSpPr>
            <a:spLocks noGrp="1"/>
          </p:cNvSpPr>
          <p:nvPr>
            <p:ph sz="quarter" idx="13"/>
          </p:nvPr>
        </p:nvSpPr>
        <p:spPr/>
        <p:txBody>
          <a:bodyPr/>
          <a:lstStyle/>
          <a:p>
            <a:r>
              <a:rPr kumimoji="1" lang="zh-TW" altLang="en-US" dirty="0"/>
              <a:t>使用平均數模型取代效果模型</a:t>
            </a:r>
            <a:endParaRPr kumimoji="1" lang="en-US" altLang="zh-TW" dirty="0"/>
          </a:p>
          <a:p>
            <a:r>
              <a:rPr kumimoji="1" lang="zh-TW" altLang="en-US" dirty="0"/>
              <a:t>可以解釋實驗所能提供的最高階交互作用</a:t>
            </a:r>
            <a:endParaRPr kumimoji="1" lang="en-US" altLang="zh-TW" dirty="0"/>
          </a:p>
        </p:txBody>
      </p:sp>
    </p:spTree>
    <p:extLst>
      <p:ext uri="{BB962C8B-B14F-4D97-AF65-F5344CB8AC3E}">
        <p14:creationId xmlns:p14="http://schemas.microsoft.com/office/powerpoint/2010/main" val="747797911"/>
      </p:ext>
    </p:extLst>
  </p:cSld>
  <p:clrMapOvr>
    <a:masterClrMapping/>
  </p:clrMapOvr>
</p:sld>
</file>

<file path=ppt/theme/theme1.xml><?xml version="1.0" encoding="utf-8"?>
<a:theme xmlns:a="http://schemas.openxmlformats.org/drawingml/2006/main" name="小水滴">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小水滴</Template>
  <TotalTime>409</TotalTime>
  <Words>403</Words>
  <Application>Microsoft Macintosh PowerPoint</Application>
  <PresentationFormat>寬螢幕</PresentationFormat>
  <Paragraphs>65</Paragraphs>
  <Slides>21</Slides>
  <Notes>0</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21</vt:i4>
      </vt:variant>
    </vt:vector>
  </HeadingPairs>
  <TitlesOfParts>
    <vt:vector size="26" baseType="lpstr">
      <vt:lpstr>MingLiU</vt:lpstr>
      <vt:lpstr>Arial</vt:lpstr>
      <vt:lpstr>Cambria Math</vt:lpstr>
      <vt:lpstr>Tw Cen MT</vt:lpstr>
      <vt:lpstr>小水滴</vt:lpstr>
      <vt:lpstr>因子篩選實驗中活性因子辨識力的穩健性探討  </vt:lpstr>
      <vt:lpstr>目錄</vt:lpstr>
      <vt:lpstr>introduction</vt:lpstr>
      <vt:lpstr>因子篩選實驗</vt:lpstr>
      <vt:lpstr>Bmm v.s. mbmm</vt:lpstr>
      <vt:lpstr>bmm</vt:lpstr>
      <vt:lpstr>bmm</vt:lpstr>
      <vt:lpstr>bmm</vt:lpstr>
      <vt:lpstr>mbmm</vt:lpstr>
      <vt:lpstr>mbmm</vt:lpstr>
      <vt:lpstr>交叉驗證法</vt:lpstr>
      <vt:lpstr>交叉驗證法</vt:lpstr>
      <vt:lpstr>交叉驗證法</vt:lpstr>
      <vt:lpstr>交叉驗證法</vt:lpstr>
      <vt:lpstr>交叉驗證法</vt:lpstr>
      <vt:lpstr>統計模擬</vt:lpstr>
      <vt:lpstr>統計模擬</vt:lpstr>
      <vt:lpstr>統計模擬</vt:lpstr>
      <vt:lpstr>結論</vt:lpstr>
      <vt:lpstr>結論</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因子篩選實驗中活性因子辨識力的穩健性探討  </dc:title>
  <dc:creator>慈恩 林</dc:creator>
  <cp:lastModifiedBy>慈恩 林</cp:lastModifiedBy>
  <cp:revision>4</cp:revision>
  <dcterms:created xsi:type="dcterms:W3CDTF">2024-01-07T04:21:26Z</dcterms:created>
  <dcterms:modified xsi:type="dcterms:W3CDTF">2024-01-07T11:10:44Z</dcterms:modified>
</cp:coreProperties>
</file>