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3"/>
  </p:notesMasterIdLst>
  <p:sldIdLst>
    <p:sldId id="256" r:id="rId2"/>
    <p:sldId id="284" r:id="rId3"/>
    <p:sldId id="262" r:id="rId4"/>
    <p:sldId id="278" r:id="rId5"/>
    <p:sldId id="279" r:id="rId6"/>
    <p:sldId id="281" r:id="rId7"/>
    <p:sldId id="274" r:id="rId8"/>
    <p:sldId id="259" r:id="rId9"/>
    <p:sldId id="258" r:id="rId10"/>
    <p:sldId id="265" r:id="rId11"/>
    <p:sldId id="269" r:id="rId12"/>
    <p:sldId id="268" r:id="rId13"/>
    <p:sldId id="285" r:id="rId14"/>
    <p:sldId id="264" r:id="rId15"/>
    <p:sldId id="286" r:id="rId16"/>
    <p:sldId id="257" r:id="rId17"/>
    <p:sldId id="292" r:id="rId18"/>
    <p:sldId id="291" r:id="rId19"/>
    <p:sldId id="293" r:id="rId20"/>
    <p:sldId id="294" r:id="rId21"/>
    <p:sldId id="288" r:id="rId22"/>
    <p:sldId id="270" r:id="rId23"/>
    <p:sldId id="261" r:id="rId24"/>
    <p:sldId id="276" r:id="rId25"/>
    <p:sldId id="260" r:id="rId26"/>
    <p:sldId id="275" r:id="rId27"/>
    <p:sldId id="273" r:id="rId28"/>
    <p:sldId id="289" r:id="rId29"/>
    <p:sldId id="290" r:id="rId30"/>
    <p:sldId id="267" r:id="rId31"/>
    <p:sldId id="27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603" autoAdjust="0"/>
  </p:normalViewPr>
  <p:slideViewPr>
    <p:cSldViewPr snapToGrid="0">
      <p:cViewPr varScale="1">
        <p:scale>
          <a:sx n="55" d="100"/>
          <a:sy n="55" d="100"/>
        </p:scale>
        <p:origin x="1096"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工作表1!$B$1</c:f>
              <c:strCache>
                <c:ptCount val="1"/>
                <c:pt idx="0">
                  <c:v>銷售</c:v>
                </c:pt>
              </c:strCache>
            </c:strRef>
          </c:tx>
          <c:explosion val="7"/>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EB-4BBE-B36E-4C2A1BCAB9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EB-4BBE-B36E-4C2A1BCAB9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EB-4BBE-B36E-4C2A1BCAB9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EB-4BBE-B36E-4C2A1BCAB9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EB-4BBE-B36E-4C2A1BCAB95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1EB-4BBE-B36E-4C2A1BCAB95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1EB-4BBE-B36E-4C2A1BCAB95D}"/>
              </c:ext>
            </c:extLst>
          </c:dPt>
          <c:dPt>
            <c:idx val="7"/>
            <c:bubble3D val="0"/>
            <c:explosion val="38"/>
            <c:spPr>
              <a:solidFill>
                <a:schemeClr val="accent2">
                  <a:lumMod val="60000"/>
                </a:schemeClr>
              </a:solidFill>
              <a:ln w="19050">
                <a:solidFill>
                  <a:schemeClr val="lt1"/>
                </a:solidFill>
              </a:ln>
              <a:effectLst/>
            </c:spPr>
            <c:extLst>
              <c:ext xmlns:c16="http://schemas.microsoft.com/office/drawing/2014/chart" uri="{C3380CC4-5D6E-409C-BE32-E72D297353CC}">
                <c16:uniqueId val="{00000001-487E-4BFC-90A9-0EA3072FB52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1EB-4BBE-B36E-4C2A1BCAB95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21EB-4BBE-B36E-4C2A1BCAB95D}"/>
              </c:ext>
            </c:extLst>
          </c:dPt>
          <c:cat>
            <c:strRef>
              <c:f>工作表1!$A$2:$A$11</c:f>
              <c:strCache>
                <c:ptCount val="10"/>
                <c:pt idx="0">
                  <c:v>fold01</c:v>
                </c:pt>
                <c:pt idx="1">
                  <c:v>fold02</c:v>
                </c:pt>
                <c:pt idx="2">
                  <c:v>fold03</c:v>
                </c:pt>
                <c:pt idx="3">
                  <c:v>fold04</c:v>
                </c:pt>
                <c:pt idx="4">
                  <c:v>fold05</c:v>
                </c:pt>
                <c:pt idx="5">
                  <c:v>fold06</c:v>
                </c:pt>
                <c:pt idx="6">
                  <c:v>fold07</c:v>
                </c:pt>
                <c:pt idx="7">
                  <c:v>fold08</c:v>
                </c:pt>
                <c:pt idx="8">
                  <c:v>fold09</c:v>
                </c:pt>
                <c:pt idx="9">
                  <c:v>fold10</c:v>
                </c:pt>
              </c:strCache>
            </c:strRef>
          </c:cat>
          <c:val>
            <c:numRef>
              <c:f>工作表1!$B$2:$B$11</c:f>
              <c:numCache>
                <c:formatCode>General</c:formatCode>
                <c:ptCount val="10"/>
                <c:pt idx="0">
                  <c:v>12</c:v>
                </c:pt>
                <c:pt idx="1">
                  <c:v>12</c:v>
                </c:pt>
                <c:pt idx="2">
                  <c:v>12</c:v>
                </c:pt>
                <c:pt idx="3">
                  <c:v>13</c:v>
                </c:pt>
                <c:pt idx="4">
                  <c:v>15</c:v>
                </c:pt>
                <c:pt idx="5">
                  <c:v>12</c:v>
                </c:pt>
                <c:pt idx="6">
                  <c:v>13</c:v>
                </c:pt>
                <c:pt idx="7">
                  <c:v>13</c:v>
                </c:pt>
                <c:pt idx="8">
                  <c:v>12</c:v>
                </c:pt>
                <c:pt idx="9">
                  <c:v>12</c:v>
                </c:pt>
              </c:numCache>
            </c:numRef>
          </c:val>
          <c:extLst>
            <c:ext xmlns:c16="http://schemas.microsoft.com/office/drawing/2014/chart" uri="{C3380CC4-5D6E-409C-BE32-E72D297353CC}">
              <c16:uniqueId val="{00000000-487E-4BFC-90A9-0EA3072FB52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D71E7-3A24-4903-89EA-4F6ED9BB2859}" type="datetimeFigureOut">
              <a:rPr lang="zh-TW" altLang="en-US" smtClean="0"/>
              <a:t>2018/1/9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A5908-8B18-4AB6-8C88-DE271765D4E6}" type="slidenum">
              <a:rPr lang="zh-TW" altLang="en-US" smtClean="0"/>
              <a:t>‹#›</a:t>
            </a:fld>
            <a:endParaRPr lang="zh-TW" altLang="en-US"/>
          </a:p>
        </p:txBody>
      </p:sp>
    </p:spTree>
    <p:extLst>
      <p:ext uri="{BB962C8B-B14F-4D97-AF65-F5344CB8AC3E}">
        <p14:creationId xmlns:p14="http://schemas.microsoft.com/office/powerpoint/2010/main" val="204932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老師各位同學大家好，我是統計系碩一的陳彥辰，我今天要介紹的是</a:t>
            </a:r>
            <a:r>
              <a:rPr lang="en-US" altLang="zh-TW" dirty="0" smtClean="0"/>
              <a:t>LSVT</a:t>
            </a:r>
            <a:r>
              <a:rPr lang="zh-TW" altLang="en-US" dirty="0" smtClean="0"/>
              <a:t> </a:t>
            </a:r>
            <a:r>
              <a:rPr lang="en-US" altLang="zh-TW" dirty="0" smtClean="0"/>
              <a:t>Voice</a:t>
            </a:r>
            <a:r>
              <a:rPr lang="zh-TW" altLang="en-US" dirty="0" smtClean="0"/>
              <a:t> </a:t>
            </a:r>
            <a:r>
              <a:rPr lang="en-US" altLang="zh-TW" dirty="0" smtClean="0"/>
              <a:t>Rehabilitation</a:t>
            </a:r>
            <a:r>
              <a:rPr lang="zh-TW" altLang="en-US" dirty="0" smtClean="0"/>
              <a:t> 資料。</a:t>
            </a:r>
            <a:endParaRPr lang="en-US" altLang="zh-TW" dirty="0" smtClean="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a:t>
            </a:fld>
            <a:endParaRPr lang="zh-TW" altLang="en-US"/>
          </a:p>
        </p:txBody>
      </p:sp>
    </p:spTree>
    <p:extLst>
      <p:ext uri="{BB962C8B-B14F-4D97-AF65-F5344CB8AC3E}">
        <p14:creationId xmlns:p14="http://schemas.microsoft.com/office/powerpoint/2010/main" val="392057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接下來我們來比較標準化過後的資料</a:t>
            </a:r>
            <a:r>
              <a:rPr lang="en-US" altLang="zh-TW" dirty="0" err="1" smtClean="0"/>
              <a:t>Heatmap</a:t>
            </a:r>
            <a:r>
              <a:rPr lang="zh-TW" altLang="en-US" dirty="0" smtClean="0"/>
              <a:t>與挑選一百變數的</a:t>
            </a:r>
            <a:r>
              <a:rPr lang="en-US" altLang="zh-TW" dirty="0" err="1" smtClean="0"/>
              <a:t>heatmap</a:t>
            </a:r>
            <a:r>
              <a:rPr lang="zh-TW" altLang="en-US" dirty="0" smtClean="0"/>
              <a:t>，我這邊的設定是值越低越接近綠色，中間值為黑色，值越高越接近紅色，左邊的條列紅色為目標變數類別是可接受的，綠色為不可接受的。以挑選</a:t>
            </a:r>
            <a:r>
              <a:rPr lang="en-US" altLang="zh-TW" dirty="0" smtClean="0"/>
              <a:t>100</a:t>
            </a:r>
            <a:r>
              <a:rPr lang="zh-TW" altLang="en-US" dirty="0" smtClean="0"/>
              <a:t>變數資料的</a:t>
            </a:r>
            <a:r>
              <a:rPr lang="en-US" altLang="zh-TW" dirty="0" err="1" smtClean="0"/>
              <a:t>heatmap</a:t>
            </a:r>
            <a:r>
              <a:rPr lang="zh-TW" altLang="en-US" dirty="0" smtClean="0"/>
              <a:t>圖來說，圖中這塊紅色表示的是這些語音資訊變數對於分類為可接受的相關性高。</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10</a:t>
            </a:fld>
            <a:endParaRPr lang="zh-TW" altLang="en-US"/>
          </a:p>
        </p:txBody>
      </p:sp>
    </p:spTree>
    <p:extLst>
      <p:ext uri="{BB962C8B-B14F-4D97-AF65-F5344CB8AC3E}">
        <p14:creationId xmlns:p14="http://schemas.microsoft.com/office/powerpoint/2010/main" val="2569390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接者，我們來比較</a:t>
            </a:r>
            <a:r>
              <a:rPr lang="en-US" altLang="zh-TW" dirty="0" smtClean="0"/>
              <a:t>MDS</a:t>
            </a:r>
            <a:r>
              <a:rPr lang="zh-TW" altLang="en-US" dirty="0" smtClean="0"/>
              <a:t>圖，其中紅</a:t>
            </a:r>
            <a:r>
              <a:rPr lang="en-US" altLang="zh-TW" dirty="0" smtClean="0"/>
              <a:t>1</a:t>
            </a:r>
            <a:r>
              <a:rPr lang="zh-TW" altLang="en-US" dirty="0" smtClean="0"/>
              <a:t>表示為可接受的，藍</a:t>
            </a:r>
            <a:r>
              <a:rPr lang="en-US" altLang="zh-TW" dirty="0" smtClean="0"/>
              <a:t>2</a:t>
            </a:r>
            <a:r>
              <a:rPr lang="zh-TW" altLang="en-US" dirty="0" smtClean="0"/>
              <a:t>表示為不可接受的，我們發現兩個資料的</a:t>
            </a:r>
            <a:r>
              <a:rPr lang="en-US" altLang="zh-TW" dirty="0" smtClean="0"/>
              <a:t>MDS</a:t>
            </a:r>
            <a:r>
              <a:rPr lang="zh-TW" altLang="en-US" dirty="0" smtClean="0"/>
              <a:t>圖，他的可接受的類別都聚集在左下角，不論是標準化後的資料還是挑選</a:t>
            </a:r>
            <a:r>
              <a:rPr lang="en-US" altLang="zh-TW" dirty="0" smtClean="0"/>
              <a:t>100</a:t>
            </a:r>
            <a:r>
              <a:rPr lang="zh-TW" altLang="en-US" dirty="0" smtClean="0"/>
              <a:t>變數出來的結果都不是很理想可接受與不可接受的類別並沒有明顯分開，但還是可以比較出挑選</a:t>
            </a:r>
            <a:r>
              <a:rPr lang="en-US" altLang="zh-TW" dirty="0" smtClean="0"/>
              <a:t>100</a:t>
            </a:r>
            <a:r>
              <a:rPr lang="zh-TW" altLang="en-US" dirty="0" smtClean="0"/>
              <a:t>變數比沒有挑選的來得好。</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11</a:t>
            </a:fld>
            <a:endParaRPr lang="zh-TW" altLang="en-US"/>
          </a:p>
        </p:txBody>
      </p:sp>
    </p:spTree>
    <p:extLst>
      <p:ext uri="{BB962C8B-B14F-4D97-AF65-F5344CB8AC3E}">
        <p14:creationId xmlns:p14="http://schemas.microsoft.com/office/powerpoint/2010/main" val="399218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ISOMAP</a:t>
            </a:r>
            <a:r>
              <a:rPr lang="zh-TW" altLang="en-US" dirty="0" smtClean="0"/>
              <a:t>上的線條為之前提過的鄰居，這邊設定鄰居數為</a:t>
            </a:r>
            <a:r>
              <a:rPr lang="en-US" altLang="zh-TW" dirty="0" smtClean="0"/>
              <a:t>5</a:t>
            </a:r>
            <a:r>
              <a:rPr lang="zh-TW" altLang="en-US" dirty="0" smtClean="0"/>
              <a:t>，也就是說一個點會找出五個與他最近的點並且做</a:t>
            </a:r>
            <a:r>
              <a:rPr lang="zh-TW" altLang="en-US" smtClean="0"/>
              <a:t>連線，標準化</a:t>
            </a:r>
            <a:r>
              <a:rPr lang="zh-TW" altLang="en-US" dirty="0" smtClean="0"/>
              <a:t>後的資料與挑選</a:t>
            </a:r>
            <a:r>
              <a:rPr lang="en-US" altLang="zh-TW" dirty="0" smtClean="0"/>
              <a:t>100</a:t>
            </a:r>
            <a:r>
              <a:rPr lang="zh-TW" altLang="en-US" dirty="0" smtClean="0"/>
              <a:t>變數的資料結果都不甚理想，也是挑選</a:t>
            </a:r>
            <a:r>
              <a:rPr lang="en-US" altLang="zh-TW" dirty="0" smtClean="0"/>
              <a:t>100</a:t>
            </a:r>
            <a:r>
              <a:rPr lang="zh-TW" altLang="en-US" dirty="0" smtClean="0"/>
              <a:t>變數的結果稍好。</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12</a:t>
            </a:fld>
            <a:endParaRPr lang="zh-TW" altLang="en-US"/>
          </a:p>
        </p:txBody>
      </p:sp>
    </p:spTree>
    <p:extLst>
      <p:ext uri="{BB962C8B-B14F-4D97-AF65-F5344CB8AC3E}">
        <p14:creationId xmlns:p14="http://schemas.microsoft.com/office/powerpoint/2010/main" val="1132961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接下來我將介紹</a:t>
            </a:r>
            <a:r>
              <a:rPr lang="en-US" altLang="zh-TW" dirty="0" smtClean="0"/>
              <a:t>LCMC</a:t>
            </a:r>
            <a:r>
              <a:rPr lang="zh-TW" altLang="en-US" dirty="0" smtClean="0"/>
              <a:t>與交叉驗證</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13</a:t>
            </a:fld>
            <a:endParaRPr lang="zh-TW" altLang="en-US"/>
          </a:p>
        </p:txBody>
      </p:sp>
    </p:spTree>
    <p:extLst>
      <p:ext uri="{BB962C8B-B14F-4D97-AF65-F5344CB8AC3E}">
        <p14:creationId xmlns:p14="http://schemas.microsoft.com/office/powerpoint/2010/main" val="1226541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LCMC</a:t>
            </a:r>
            <a:r>
              <a:rPr lang="zh-TW" altLang="en-US" sz="1200" b="0" i="0" kern="1200" dirty="0" smtClean="0">
                <a:solidFill>
                  <a:schemeClr val="tx1"/>
                </a:solidFill>
                <a:effectLst/>
                <a:latin typeface="+mn-lt"/>
                <a:ea typeface="+mn-ea"/>
                <a:cs typeface="+mn-cs"/>
              </a:rPr>
              <a:t>為衡量維度縮減的效果好壞，其值越高越好，</a:t>
            </a:r>
            <a:r>
              <a:rPr lang="en-US" altLang="zh-TW" sz="1200" b="0" i="0" kern="1200" dirty="0" smtClean="0">
                <a:solidFill>
                  <a:schemeClr val="tx1"/>
                </a:solidFill>
                <a:effectLst/>
                <a:latin typeface="+mn-lt"/>
                <a:ea typeface="+mn-ea"/>
                <a:cs typeface="+mn-cs"/>
              </a:rPr>
              <a:t>k</a:t>
            </a:r>
            <a:r>
              <a:rPr lang="zh-TW" altLang="en-US" sz="1200" b="0" i="0" kern="1200" dirty="0" smtClean="0">
                <a:solidFill>
                  <a:schemeClr val="tx1"/>
                </a:solidFill>
                <a:effectLst/>
                <a:latin typeface="+mn-lt"/>
                <a:ea typeface="+mn-ea"/>
                <a:cs typeface="+mn-cs"/>
              </a:rPr>
              <a:t>同樣設定為鄰居數，不論是標準化資料還是挑選變數後的資料，鄰居數越多</a:t>
            </a:r>
            <a:r>
              <a:rPr lang="en-US" altLang="zh-TW" sz="1200" b="0" i="0" kern="1200" dirty="0" smtClean="0">
                <a:solidFill>
                  <a:schemeClr val="tx1"/>
                </a:solidFill>
                <a:effectLst/>
                <a:latin typeface="+mn-lt"/>
                <a:ea typeface="+mn-ea"/>
                <a:cs typeface="+mn-cs"/>
              </a:rPr>
              <a:t>LCMC</a:t>
            </a:r>
            <a:r>
              <a:rPr lang="zh-TW" altLang="en-US" sz="1200" b="0" i="0" kern="1200" dirty="0" smtClean="0">
                <a:solidFill>
                  <a:schemeClr val="tx1"/>
                </a:solidFill>
                <a:effectLst/>
                <a:latin typeface="+mn-lt"/>
                <a:ea typeface="+mn-ea"/>
                <a:cs typeface="+mn-cs"/>
              </a:rPr>
              <a:t>就越大。在標準化的資料中，</a:t>
            </a:r>
            <a:r>
              <a:rPr lang="en-US" altLang="zh-TW" sz="1200" b="0" i="0" kern="1200" dirty="0" smtClean="0">
                <a:solidFill>
                  <a:schemeClr val="tx1"/>
                </a:solidFill>
                <a:effectLst/>
                <a:latin typeface="+mn-lt"/>
                <a:ea typeface="+mn-ea"/>
                <a:cs typeface="+mn-cs"/>
              </a:rPr>
              <a:t>MDS</a:t>
            </a:r>
            <a:r>
              <a:rPr lang="zh-TW" altLang="en-US" sz="1200" b="0" i="0" kern="1200" dirty="0" smtClean="0">
                <a:solidFill>
                  <a:schemeClr val="tx1"/>
                </a:solidFill>
                <a:effectLst/>
                <a:latin typeface="+mn-lt"/>
                <a:ea typeface="+mn-ea"/>
                <a:cs typeface="+mn-cs"/>
              </a:rPr>
              <a:t>鄰居數取</a:t>
            </a:r>
            <a:r>
              <a:rPr lang="en-US" altLang="zh-TW" sz="1200" b="0" i="0" kern="1200" dirty="0" smtClean="0">
                <a:solidFill>
                  <a:schemeClr val="tx1"/>
                </a:solidFill>
                <a:effectLst/>
                <a:latin typeface="+mn-lt"/>
                <a:ea typeface="+mn-ea"/>
                <a:cs typeface="+mn-cs"/>
              </a:rPr>
              <a:t>10</a:t>
            </a:r>
            <a:r>
              <a:rPr lang="zh-TW" altLang="en-US" sz="1200" b="0" i="0" kern="1200" dirty="0" smtClean="0">
                <a:solidFill>
                  <a:schemeClr val="tx1"/>
                </a:solidFill>
                <a:effectLst/>
                <a:latin typeface="+mn-lt"/>
                <a:ea typeface="+mn-ea"/>
                <a:cs typeface="+mn-cs"/>
              </a:rPr>
              <a:t>的</a:t>
            </a:r>
            <a:r>
              <a:rPr lang="en-US" altLang="zh-TW" sz="1200" b="0" i="0" kern="1200" dirty="0" smtClean="0">
                <a:solidFill>
                  <a:schemeClr val="tx1"/>
                </a:solidFill>
                <a:effectLst/>
                <a:latin typeface="+mn-lt"/>
                <a:ea typeface="+mn-ea"/>
                <a:cs typeface="+mn-cs"/>
              </a:rPr>
              <a:t>LCMC</a:t>
            </a:r>
            <a:r>
              <a:rPr lang="zh-TW" altLang="en-US" sz="1200" b="0" i="0" kern="1200" dirty="0" smtClean="0">
                <a:solidFill>
                  <a:schemeClr val="tx1"/>
                </a:solidFill>
                <a:effectLst/>
                <a:latin typeface="+mn-lt"/>
                <a:ea typeface="+mn-ea"/>
                <a:cs typeface="+mn-cs"/>
              </a:rPr>
              <a:t>值最大，在挑選</a:t>
            </a:r>
            <a:r>
              <a:rPr lang="en-US" altLang="zh-TW" sz="1200" b="0" i="0" kern="1200" dirty="0" smtClean="0">
                <a:solidFill>
                  <a:schemeClr val="tx1"/>
                </a:solidFill>
                <a:effectLst/>
                <a:latin typeface="+mn-lt"/>
                <a:ea typeface="+mn-ea"/>
                <a:cs typeface="+mn-cs"/>
              </a:rPr>
              <a:t>100</a:t>
            </a:r>
            <a:r>
              <a:rPr lang="zh-TW" altLang="en-US" sz="1200" b="0" i="0" kern="1200" dirty="0" smtClean="0">
                <a:solidFill>
                  <a:schemeClr val="tx1"/>
                </a:solidFill>
                <a:effectLst/>
                <a:latin typeface="+mn-lt"/>
                <a:ea typeface="+mn-ea"/>
                <a:cs typeface="+mn-cs"/>
              </a:rPr>
              <a:t>變數的時候也同樣是</a:t>
            </a:r>
            <a:r>
              <a:rPr lang="en-US" altLang="zh-TW" sz="1200" b="0" i="0" kern="1200" dirty="0" smtClean="0">
                <a:solidFill>
                  <a:schemeClr val="tx1"/>
                </a:solidFill>
                <a:effectLst/>
                <a:latin typeface="+mn-lt"/>
                <a:ea typeface="+mn-ea"/>
                <a:cs typeface="+mn-cs"/>
              </a:rPr>
              <a:t>MDS</a:t>
            </a:r>
            <a:r>
              <a:rPr lang="zh-TW" altLang="en-US" sz="1200" b="0" i="0" kern="1200" dirty="0" smtClean="0">
                <a:solidFill>
                  <a:schemeClr val="tx1"/>
                </a:solidFill>
                <a:effectLst/>
                <a:latin typeface="+mn-lt"/>
                <a:ea typeface="+mn-ea"/>
                <a:cs typeface="+mn-cs"/>
              </a:rPr>
              <a:t>鄰居數為</a:t>
            </a:r>
            <a:r>
              <a:rPr lang="en-US" altLang="zh-TW" sz="1200" b="0" i="0" kern="1200" dirty="0" smtClean="0">
                <a:solidFill>
                  <a:schemeClr val="tx1"/>
                </a:solidFill>
                <a:effectLst/>
                <a:latin typeface="+mn-lt"/>
                <a:ea typeface="+mn-ea"/>
                <a:cs typeface="+mn-cs"/>
              </a:rPr>
              <a:t>10</a:t>
            </a:r>
            <a:r>
              <a:rPr lang="zh-TW" altLang="en-US" sz="1200" b="0" i="0" kern="1200" dirty="0" smtClean="0">
                <a:solidFill>
                  <a:schemeClr val="tx1"/>
                </a:solidFill>
                <a:effectLst/>
                <a:latin typeface="+mn-lt"/>
                <a:ea typeface="+mn-ea"/>
                <a:cs typeface="+mn-cs"/>
              </a:rPr>
              <a:t>的</a:t>
            </a:r>
            <a:r>
              <a:rPr lang="en-US" altLang="zh-TW" sz="1200" b="0" i="0" kern="1200" dirty="0" smtClean="0">
                <a:solidFill>
                  <a:schemeClr val="tx1"/>
                </a:solidFill>
                <a:effectLst/>
                <a:latin typeface="+mn-lt"/>
                <a:ea typeface="+mn-ea"/>
                <a:cs typeface="+mn-cs"/>
              </a:rPr>
              <a:t>LCMC</a:t>
            </a:r>
            <a:r>
              <a:rPr lang="zh-TW" altLang="en-US" sz="1200" b="0" i="0" kern="1200" dirty="0" smtClean="0">
                <a:solidFill>
                  <a:schemeClr val="tx1"/>
                </a:solidFill>
                <a:effectLst/>
                <a:latin typeface="+mn-lt"/>
                <a:ea typeface="+mn-ea"/>
                <a:cs typeface="+mn-cs"/>
              </a:rPr>
              <a:t>值最大。</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接著介紹交叉驗證，我們要建立</a:t>
            </a:r>
            <a:r>
              <a:rPr lang="en-US" altLang="zh-TW" sz="1200" b="0" i="0" kern="1200" dirty="0" smtClean="0">
                <a:solidFill>
                  <a:schemeClr val="tx1"/>
                </a:solidFill>
                <a:effectLst/>
                <a:latin typeface="+mn-lt"/>
                <a:ea typeface="+mn-ea"/>
                <a:cs typeface="+mn-cs"/>
              </a:rPr>
              <a:t>SVM</a:t>
            </a:r>
            <a:r>
              <a:rPr lang="zh-TW" altLang="en-US" sz="1200" b="0" i="0" kern="1200" dirty="0" smtClean="0">
                <a:solidFill>
                  <a:schemeClr val="tx1"/>
                </a:solidFill>
                <a:effectLst/>
                <a:latin typeface="+mn-lt"/>
                <a:ea typeface="+mn-ea"/>
                <a:cs typeface="+mn-cs"/>
              </a:rPr>
              <a:t>模型之前，必須先建立訓練集資料以及測試集資料，將原始資料分成</a:t>
            </a:r>
            <a:r>
              <a:rPr lang="en-US" altLang="zh-TW" sz="1200" b="0" i="0" kern="1200" dirty="0" smtClean="0">
                <a:solidFill>
                  <a:schemeClr val="tx1"/>
                </a:solidFill>
                <a:effectLst/>
                <a:latin typeface="+mn-lt"/>
                <a:ea typeface="+mn-ea"/>
                <a:cs typeface="+mn-cs"/>
              </a:rPr>
              <a:t>10</a:t>
            </a:r>
            <a:r>
              <a:rPr lang="zh-TW" altLang="en-US" sz="1200" b="0" i="0" kern="1200" dirty="0" smtClean="0">
                <a:solidFill>
                  <a:schemeClr val="tx1"/>
                </a:solidFill>
                <a:effectLst/>
                <a:latin typeface="+mn-lt"/>
                <a:ea typeface="+mn-ea"/>
                <a:cs typeface="+mn-cs"/>
              </a:rPr>
              <a:t>分，每次取其中一份當他的測試集資料，其餘的則為訓練集資料，並計算出他的錯誤率，此動作會重複十次，最後我會將他</a:t>
            </a:r>
            <a:r>
              <a:rPr lang="en-US" altLang="zh-TW" sz="1200" b="0" i="0" kern="1200" dirty="0" smtClean="0">
                <a:solidFill>
                  <a:schemeClr val="tx1"/>
                </a:solidFill>
                <a:effectLst/>
                <a:latin typeface="+mn-lt"/>
                <a:ea typeface="+mn-ea"/>
                <a:cs typeface="+mn-cs"/>
              </a:rPr>
              <a:t>10</a:t>
            </a:r>
            <a:r>
              <a:rPr lang="zh-TW" altLang="en-US" sz="1200" b="0" i="0" kern="1200" dirty="0" smtClean="0">
                <a:solidFill>
                  <a:schemeClr val="tx1"/>
                </a:solidFill>
                <a:effectLst/>
                <a:latin typeface="+mn-lt"/>
                <a:ea typeface="+mn-ea"/>
                <a:cs typeface="+mn-cs"/>
              </a:rPr>
              <a:t>次錯誤率做一個平均。</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Higher values mean a better performance of the dimensionality reduction.</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14</a:t>
            </a:fld>
            <a:endParaRPr lang="zh-TW" altLang="en-US"/>
          </a:p>
        </p:txBody>
      </p:sp>
    </p:spTree>
    <p:extLst>
      <p:ext uri="{BB962C8B-B14F-4D97-AF65-F5344CB8AC3E}">
        <p14:creationId xmlns:p14="http://schemas.microsoft.com/office/powerpoint/2010/main" val="60772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最後介紹的是剛剛有提到的</a:t>
            </a:r>
            <a:r>
              <a:rPr lang="en-US" altLang="zh-TW" dirty="0" smtClean="0"/>
              <a:t>SVM</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15</a:t>
            </a:fld>
            <a:endParaRPr lang="zh-TW" altLang="en-US"/>
          </a:p>
        </p:txBody>
      </p:sp>
    </p:spTree>
    <p:extLst>
      <p:ext uri="{BB962C8B-B14F-4D97-AF65-F5344CB8AC3E}">
        <p14:creationId xmlns:p14="http://schemas.microsoft.com/office/powerpoint/2010/main" val="2950169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SVM</a:t>
            </a:r>
            <a:r>
              <a:rPr lang="zh-TW" altLang="en-US" dirty="0" smtClean="0"/>
              <a:t>模型可用來預測目標變數的分類，其原理為將樣本點表示為空間中的點，找出一直線或平面可區隔分類，以此圖為例子若預測出的樣本點在線右邊，則他就會被分類為綠色圓圈圈，經由紅色框框圈起來的點為支援向量，是區別分類的線的邊界。</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16</a:t>
            </a:fld>
            <a:endParaRPr lang="zh-TW" altLang="en-US"/>
          </a:p>
        </p:txBody>
      </p:sp>
    </p:spTree>
    <p:extLst>
      <p:ext uri="{BB962C8B-B14F-4D97-AF65-F5344CB8AC3E}">
        <p14:creationId xmlns:p14="http://schemas.microsoft.com/office/powerpoint/2010/main" val="2145920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最後我們來比較在各種不同的維度之下，</a:t>
            </a:r>
            <a:r>
              <a:rPr lang="en-US" altLang="zh-TW" dirty="0" smtClean="0"/>
              <a:t>MDS</a:t>
            </a:r>
            <a:r>
              <a:rPr lang="zh-TW" altLang="en-US" dirty="0" smtClean="0"/>
              <a:t>和</a:t>
            </a:r>
            <a:r>
              <a:rPr lang="en-US" altLang="zh-TW" dirty="0" smtClean="0"/>
              <a:t>ISOMAP</a:t>
            </a:r>
            <a:r>
              <a:rPr lang="zh-TW" altLang="en-US" dirty="0" smtClean="0"/>
              <a:t>的錯誤率會如何變化，先看左邊的圖示標準化資料，發現在維度為</a:t>
            </a:r>
            <a:r>
              <a:rPr lang="en-US" altLang="zh-TW" dirty="0" smtClean="0"/>
              <a:t>3</a:t>
            </a:r>
            <a:r>
              <a:rPr lang="zh-TW" altLang="en-US" dirty="0" smtClean="0"/>
              <a:t>時，除了為縮減未縮減維度的錯誤率最小之外，再來就</a:t>
            </a:r>
            <a:r>
              <a:rPr lang="en-US" altLang="zh-TW" dirty="0" smtClean="0"/>
              <a:t>MDS</a:t>
            </a:r>
            <a:r>
              <a:rPr lang="zh-TW" altLang="en-US" dirty="0" smtClean="0"/>
              <a:t>的錯誤率，有明顯的下降。</a:t>
            </a:r>
            <a:endParaRPr lang="en-US" altLang="zh-TW" dirty="0" smtClean="0"/>
          </a:p>
          <a:p>
            <a:r>
              <a:rPr lang="zh-TW" altLang="en-US" dirty="0" smtClean="0"/>
              <a:t>在看挑選</a:t>
            </a:r>
            <a:r>
              <a:rPr lang="en-US" altLang="zh-TW" dirty="0" smtClean="0"/>
              <a:t>100</a:t>
            </a:r>
            <a:r>
              <a:rPr lang="zh-TW" altLang="en-US" dirty="0" smtClean="0"/>
              <a:t>變數之後的錯誤率，在維度</a:t>
            </a:r>
            <a:r>
              <a:rPr lang="en-US" altLang="zh-TW" dirty="0" smtClean="0"/>
              <a:t>4</a:t>
            </a:r>
            <a:r>
              <a:rPr lang="zh-TW" altLang="en-US" dirty="0" smtClean="0"/>
              <a:t>時</a:t>
            </a:r>
            <a:r>
              <a:rPr lang="en-US" altLang="zh-TW" dirty="0" smtClean="0"/>
              <a:t>MDS</a:t>
            </a:r>
            <a:r>
              <a:rPr lang="zh-TW" altLang="en-US" dirty="0" smtClean="0"/>
              <a:t>與</a:t>
            </a:r>
            <a:r>
              <a:rPr lang="en-US" altLang="zh-TW" dirty="0" smtClean="0"/>
              <a:t>ISOMAP</a:t>
            </a:r>
            <a:r>
              <a:rPr lang="zh-TW" altLang="en-US" dirty="0" smtClean="0"/>
              <a:t>錯誤率幾乎相等，但在維度</a:t>
            </a:r>
            <a:r>
              <a:rPr lang="en-US" altLang="zh-TW" dirty="0" smtClean="0"/>
              <a:t>4</a:t>
            </a:r>
            <a:r>
              <a:rPr lang="zh-TW" altLang="en-US" dirty="0" smtClean="0"/>
              <a:t>之後</a:t>
            </a:r>
            <a:r>
              <a:rPr lang="en-US" altLang="zh-TW" dirty="0" smtClean="0"/>
              <a:t>ISOMAP</a:t>
            </a:r>
            <a:r>
              <a:rPr lang="zh-TW" altLang="en-US" dirty="0" smtClean="0"/>
              <a:t>的錯誤率明顯比</a:t>
            </a:r>
            <a:r>
              <a:rPr lang="en-US" altLang="zh-TW" dirty="0" smtClean="0"/>
              <a:t>MDS</a:t>
            </a:r>
            <a:r>
              <a:rPr lang="zh-TW" altLang="en-US" dirty="0" smtClean="0"/>
              <a:t>來得低。</a:t>
            </a:r>
            <a:endParaRPr lang="en-US" altLang="zh-TW" dirty="0" smtClean="0"/>
          </a:p>
          <a:p>
            <a:r>
              <a:rPr lang="zh-TW" altLang="en-US" dirty="0" smtClean="0"/>
              <a:t>整體來說是標準化之後的資料較好。</a:t>
            </a:r>
            <a:endParaRPr lang="en-US" altLang="zh-TW" dirty="0" smtClean="0"/>
          </a:p>
          <a:p>
            <a:r>
              <a:rPr lang="zh-TW" altLang="en-US" dirty="0" smtClean="0"/>
              <a:t>若想要對此資料作分析時，將資料標準化，一開始先不要做任何的變數刪減，再去做</a:t>
            </a:r>
            <a:r>
              <a:rPr lang="en-US" altLang="zh-TW" dirty="0" smtClean="0"/>
              <a:t>MDS</a:t>
            </a:r>
            <a:r>
              <a:rPr lang="zh-TW" altLang="en-US" dirty="0" smtClean="0"/>
              <a:t>或</a:t>
            </a:r>
            <a:r>
              <a:rPr lang="en-US" altLang="zh-TW" dirty="0" smtClean="0"/>
              <a:t>ISOMAP</a:t>
            </a:r>
            <a:r>
              <a:rPr lang="zh-TW" altLang="en-US" dirty="0" smtClean="0"/>
              <a:t>，判別的效果較好。</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19</a:t>
            </a:fld>
            <a:endParaRPr lang="zh-TW" altLang="en-US"/>
          </a:p>
        </p:txBody>
      </p:sp>
    </p:spTree>
    <p:extLst>
      <p:ext uri="{BB962C8B-B14F-4D97-AF65-F5344CB8AC3E}">
        <p14:creationId xmlns:p14="http://schemas.microsoft.com/office/powerpoint/2010/main" val="287235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最後我們來比較在各種不同的維度之下，</a:t>
            </a:r>
            <a:r>
              <a:rPr lang="en-US" altLang="zh-TW" dirty="0" smtClean="0"/>
              <a:t>MDS</a:t>
            </a:r>
            <a:r>
              <a:rPr lang="zh-TW" altLang="en-US" dirty="0" smtClean="0"/>
              <a:t>和</a:t>
            </a:r>
            <a:r>
              <a:rPr lang="en-US" altLang="zh-TW" dirty="0" smtClean="0"/>
              <a:t>ISOMAP</a:t>
            </a:r>
            <a:r>
              <a:rPr lang="zh-TW" altLang="en-US" dirty="0" smtClean="0"/>
              <a:t>的錯誤率會如何變化，先看左邊的圖示標準化資料，發現在維度為</a:t>
            </a:r>
            <a:r>
              <a:rPr lang="en-US" altLang="zh-TW" dirty="0" smtClean="0"/>
              <a:t>3</a:t>
            </a:r>
            <a:r>
              <a:rPr lang="zh-TW" altLang="en-US" dirty="0" smtClean="0"/>
              <a:t>時</a:t>
            </a:r>
            <a:r>
              <a:rPr lang="zh-TW" altLang="en-US" smtClean="0"/>
              <a:t>，除了為縮減未</a:t>
            </a:r>
            <a:r>
              <a:rPr lang="zh-TW" altLang="en-US" dirty="0" smtClean="0"/>
              <a:t>縮減維度的錯誤率最小之外，再來就</a:t>
            </a:r>
            <a:r>
              <a:rPr lang="en-US" altLang="zh-TW" dirty="0" smtClean="0"/>
              <a:t>MDS</a:t>
            </a:r>
            <a:r>
              <a:rPr lang="zh-TW" altLang="en-US" dirty="0" smtClean="0"/>
              <a:t>的錯誤率，有明顯的下降。</a:t>
            </a:r>
            <a:endParaRPr lang="en-US" altLang="zh-TW" dirty="0" smtClean="0"/>
          </a:p>
          <a:p>
            <a:r>
              <a:rPr lang="zh-TW" altLang="en-US" dirty="0" smtClean="0"/>
              <a:t>在看挑選</a:t>
            </a:r>
            <a:r>
              <a:rPr lang="en-US" altLang="zh-TW" dirty="0" smtClean="0"/>
              <a:t>100</a:t>
            </a:r>
            <a:r>
              <a:rPr lang="zh-TW" altLang="en-US" dirty="0" smtClean="0"/>
              <a:t>變數之後的錯誤率，在維度</a:t>
            </a:r>
            <a:r>
              <a:rPr lang="en-US" altLang="zh-TW" dirty="0" smtClean="0"/>
              <a:t>4</a:t>
            </a:r>
            <a:r>
              <a:rPr lang="zh-TW" altLang="en-US" dirty="0" smtClean="0"/>
              <a:t>時</a:t>
            </a:r>
            <a:r>
              <a:rPr lang="en-US" altLang="zh-TW" dirty="0" smtClean="0"/>
              <a:t>MDS</a:t>
            </a:r>
            <a:r>
              <a:rPr lang="zh-TW" altLang="en-US" dirty="0" smtClean="0"/>
              <a:t>與</a:t>
            </a:r>
            <a:r>
              <a:rPr lang="en-US" altLang="zh-TW" dirty="0" smtClean="0"/>
              <a:t>ISOMAP</a:t>
            </a:r>
            <a:r>
              <a:rPr lang="zh-TW" altLang="en-US" dirty="0" smtClean="0"/>
              <a:t>錯誤率幾乎相等，但在維度</a:t>
            </a:r>
            <a:r>
              <a:rPr lang="en-US" altLang="zh-TW" dirty="0" smtClean="0"/>
              <a:t>4</a:t>
            </a:r>
            <a:r>
              <a:rPr lang="zh-TW" altLang="en-US" dirty="0" smtClean="0"/>
              <a:t>之後</a:t>
            </a:r>
            <a:r>
              <a:rPr lang="en-US" altLang="zh-TW" dirty="0" smtClean="0"/>
              <a:t>ISOMAP</a:t>
            </a:r>
            <a:r>
              <a:rPr lang="zh-TW" altLang="en-US" dirty="0" smtClean="0"/>
              <a:t>的錯誤率明顯比</a:t>
            </a:r>
            <a:r>
              <a:rPr lang="en-US" altLang="zh-TW" dirty="0" smtClean="0"/>
              <a:t>MDS</a:t>
            </a:r>
            <a:r>
              <a:rPr lang="zh-TW" altLang="en-US" dirty="0" smtClean="0"/>
              <a:t>來得低。</a:t>
            </a:r>
            <a:endParaRPr lang="en-US" altLang="zh-TW" dirty="0" smtClean="0"/>
          </a:p>
          <a:p>
            <a:r>
              <a:rPr lang="zh-TW" altLang="en-US" dirty="0" smtClean="0"/>
              <a:t>整體來說是標準化之後的資料較好。</a:t>
            </a:r>
            <a:endParaRPr lang="en-US" altLang="zh-TW" dirty="0" smtClean="0"/>
          </a:p>
          <a:p>
            <a:r>
              <a:rPr lang="zh-TW" altLang="en-US" dirty="0" smtClean="0"/>
              <a:t>若想要對此資料作分析時，將資料標準化，一開始先不要做任何的變數刪減，再去做</a:t>
            </a:r>
            <a:r>
              <a:rPr lang="en-US" altLang="zh-TW" dirty="0" smtClean="0"/>
              <a:t>MDS</a:t>
            </a:r>
            <a:r>
              <a:rPr lang="zh-TW" altLang="en-US" dirty="0" smtClean="0"/>
              <a:t>或</a:t>
            </a:r>
            <a:r>
              <a:rPr lang="en-US" altLang="zh-TW" dirty="0" smtClean="0"/>
              <a:t>ISOMAP</a:t>
            </a:r>
            <a:r>
              <a:rPr lang="zh-TW" altLang="en-US" dirty="0" smtClean="0"/>
              <a:t>，判別的效果較好。</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22</a:t>
            </a:fld>
            <a:endParaRPr lang="zh-TW" altLang="en-US"/>
          </a:p>
        </p:txBody>
      </p:sp>
    </p:spTree>
    <p:extLst>
      <p:ext uri="{BB962C8B-B14F-4D97-AF65-F5344CB8AC3E}">
        <p14:creationId xmlns:p14="http://schemas.microsoft.com/office/powerpoint/2010/main" val="3612910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接者，我們來比較</a:t>
            </a:r>
            <a:r>
              <a:rPr lang="en-US" altLang="zh-TW" dirty="0" smtClean="0"/>
              <a:t>MDS</a:t>
            </a:r>
            <a:r>
              <a:rPr lang="zh-TW" altLang="en-US" dirty="0" smtClean="0"/>
              <a:t>圖，其中紅</a:t>
            </a:r>
            <a:r>
              <a:rPr lang="en-US" altLang="zh-TW" dirty="0" smtClean="0"/>
              <a:t>1</a:t>
            </a:r>
            <a:r>
              <a:rPr lang="zh-TW" altLang="en-US" dirty="0" smtClean="0"/>
              <a:t>表示為可接受的，藍</a:t>
            </a:r>
            <a:r>
              <a:rPr lang="en-US" altLang="zh-TW" dirty="0" smtClean="0"/>
              <a:t>2</a:t>
            </a:r>
            <a:r>
              <a:rPr lang="zh-TW" altLang="en-US" dirty="0" smtClean="0"/>
              <a:t>表示為不可接受的，我們發現兩個資料的</a:t>
            </a:r>
            <a:r>
              <a:rPr lang="en-US" altLang="zh-TW" dirty="0" smtClean="0"/>
              <a:t>MDS</a:t>
            </a:r>
            <a:r>
              <a:rPr lang="zh-TW" altLang="en-US" dirty="0" smtClean="0"/>
              <a:t>圖，他的可接受的類別都聚集在左下角，不論是標準化後的資料還是挑選</a:t>
            </a:r>
            <a:r>
              <a:rPr lang="en-US" altLang="zh-TW" dirty="0" smtClean="0"/>
              <a:t>100</a:t>
            </a:r>
            <a:r>
              <a:rPr lang="zh-TW" altLang="en-US" dirty="0" smtClean="0"/>
              <a:t>變數出來的結果都不是很理想可接受與不可接受的類別並沒有明顯分開，但還是可以比較出挑選</a:t>
            </a:r>
            <a:r>
              <a:rPr lang="en-US" altLang="zh-TW" dirty="0" smtClean="0"/>
              <a:t>100</a:t>
            </a:r>
            <a:r>
              <a:rPr lang="zh-TW" altLang="en-US" dirty="0" smtClean="0"/>
              <a:t>變數比沒有挑選的來得好。</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28</a:t>
            </a:fld>
            <a:endParaRPr lang="zh-TW" altLang="en-US"/>
          </a:p>
        </p:txBody>
      </p:sp>
    </p:spTree>
    <p:extLst>
      <p:ext uri="{BB962C8B-B14F-4D97-AF65-F5344CB8AC3E}">
        <p14:creationId xmlns:p14="http://schemas.microsoft.com/office/powerpoint/2010/main" val="84865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這是我的目錄，包含有資料介紹、</a:t>
            </a:r>
            <a:r>
              <a:rPr lang="en-US" altLang="zh-TW" dirty="0" smtClean="0"/>
              <a:t>EDA</a:t>
            </a:r>
            <a:r>
              <a:rPr lang="zh-TW" altLang="en-US" dirty="0" smtClean="0"/>
              <a:t>、分析方法以及結論</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2</a:t>
            </a:fld>
            <a:endParaRPr lang="zh-TW" altLang="en-US"/>
          </a:p>
        </p:txBody>
      </p:sp>
    </p:spTree>
    <p:extLst>
      <p:ext uri="{BB962C8B-B14F-4D97-AF65-F5344CB8AC3E}">
        <p14:creationId xmlns:p14="http://schemas.microsoft.com/office/powerpoint/2010/main" val="3841521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ISOMAP</a:t>
            </a:r>
            <a:r>
              <a:rPr lang="zh-TW" altLang="en-US" dirty="0" smtClean="0"/>
              <a:t>上的線條為之前提過的鄰居，這邊設定鄰居數為</a:t>
            </a:r>
            <a:r>
              <a:rPr lang="en-US" altLang="zh-TW" dirty="0" smtClean="0"/>
              <a:t>5</a:t>
            </a:r>
            <a:r>
              <a:rPr lang="zh-TW" altLang="en-US" dirty="0" smtClean="0"/>
              <a:t>，也就是說一個點會找出五個與他最近的點並且做</a:t>
            </a:r>
            <a:r>
              <a:rPr lang="zh-TW" altLang="en-US" smtClean="0"/>
              <a:t>連線，標準化</a:t>
            </a:r>
            <a:r>
              <a:rPr lang="zh-TW" altLang="en-US" dirty="0" smtClean="0"/>
              <a:t>後的資料與挑選</a:t>
            </a:r>
            <a:r>
              <a:rPr lang="en-US" altLang="zh-TW" dirty="0" smtClean="0"/>
              <a:t>100</a:t>
            </a:r>
            <a:r>
              <a:rPr lang="zh-TW" altLang="en-US" dirty="0" smtClean="0"/>
              <a:t>變數的資料結果都不甚理想，也是挑選</a:t>
            </a:r>
            <a:r>
              <a:rPr lang="en-US" altLang="zh-TW" dirty="0" smtClean="0"/>
              <a:t>100</a:t>
            </a:r>
            <a:r>
              <a:rPr lang="zh-TW" altLang="en-US" dirty="0" smtClean="0"/>
              <a:t>變數的結果稍好。</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29</a:t>
            </a:fld>
            <a:endParaRPr lang="zh-TW" altLang="en-US"/>
          </a:p>
        </p:txBody>
      </p:sp>
    </p:spTree>
    <p:extLst>
      <p:ext uri="{BB962C8B-B14F-4D97-AF65-F5344CB8AC3E}">
        <p14:creationId xmlns:p14="http://schemas.microsoft.com/office/powerpoint/2010/main" val="269282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我們用</a:t>
            </a:r>
            <a:r>
              <a:rPr lang="en-US" altLang="zh-TW" dirty="0" smtClean="0"/>
              <a:t>SVM</a:t>
            </a:r>
            <a:r>
              <a:rPr lang="zh-TW" altLang="en-US" dirty="0" smtClean="0"/>
              <a:t>來預測模型，先帶大家來看標準化的資料，分成三種，未做維度縮減的、做</a:t>
            </a:r>
            <a:r>
              <a:rPr lang="en-US" altLang="zh-TW" dirty="0" smtClean="0"/>
              <a:t>MDS</a:t>
            </a:r>
            <a:r>
              <a:rPr lang="zh-TW" altLang="en-US" dirty="0" smtClean="0"/>
              <a:t>的已集做</a:t>
            </a:r>
            <a:r>
              <a:rPr lang="en-US" altLang="zh-TW" dirty="0" smtClean="0"/>
              <a:t>ISOMAP</a:t>
            </a:r>
            <a:r>
              <a:rPr lang="zh-TW" altLang="en-US" dirty="0" smtClean="0"/>
              <a:t>的，再來比較他們的錯誤率，未做維度縮減的錯誤率為</a:t>
            </a:r>
            <a:r>
              <a:rPr lang="en-US" altLang="zh-TW" dirty="0" smtClean="0"/>
              <a:t>0.1429</a:t>
            </a:r>
            <a:r>
              <a:rPr lang="zh-TW" altLang="en-US" dirty="0" smtClean="0"/>
              <a:t>，</a:t>
            </a:r>
            <a:r>
              <a:rPr lang="en-US" altLang="zh-TW" dirty="0" smtClean="0"/>
              <a:t>MDS</a:t>
            </a:r>
            <a:r>
              <a:rPr lang="zh-TW" altLang="en-US" dirty="0" smtClean="0"/>
              <a:t>的錯誤率為</a:t>
            </a:r>
            <a:r>
              <a:rPr lang="en-US" altLang="zh-TW" dirty="0" smtClean="0"/>
              <a:t>0.33</a:t>
            </a:r>
            <a:r>
              <a:rPr lang="zh-TW" altLang="en-US" dirty="0" smtClean="0"/>
              <a:t>，</a:t>
            </a:r>
            <a:r>
              <a:rPr lang="en-US" altLang="zh-TW" dirty="0" smtClean="0"/>
              <a:t>ISOMAP</a:t>
            </a:r>
            <a:r>
              <a:rPr lang="zh-TW" altLang="en-US" dirty="0" smtClean="0"/>
              <a:t>也是</a:t>
            </a:r>
            <a:r>
              <a:rPr lang="en-US" altLang="zh-TW" dirty="0" smtClean="0"/>
              <a:t>0.33</a:t>
            </a:r>
            <a:r>
              <a:rPr lang="zh-TW" altLang="en-US" dirty="0" smtClean="0"/>
              <a:t>。比較下來，未維度縮減的</a:t>
            </a:r>
            <a:r>
              <a:rPr lang="en-US" altLang="zh-TW" dirty="0" smtClean="0"/>
              <a:t>SVM</a:t>
            </a:r>
            <a:r>
              <a:rPr lang="zh-TW" altLang="en-US" dirty="0" smtClean="0"/>
              <a:t>模型效果較好。</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30</a:t>
            </a:fld>
            <a:endParaRPr lang="zh-TW" altLang="en-US"/>
          </a:p>
        </p:txBody>
      </p:sp>
    </p:spTree>
    <p:extLst>
      <p:ext uri="{BB962C8B-B14F-4D97-AF65-F5344CB8AC3E}">
        <p14:creationId xmlns:p14="http://schemas.microsoft.com/office/powerpoint/2010/main" val="1965650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接著是看挑選</a:t>
            </a:r>
            <a:r>
              <a:rPr lang="en-US" altLang="zh-TW" dirty="0" smtClean="0"/>
              <a:t>100</a:t>
            </a:r>
            <a:r>
              <a:rPr lang="zh-TW" altLang="en-US" dirty="0" smtClean="0"/>
              <a:t>變數之後的資料，同樣分成未維度縮減、</a:t>
            </a:r>
            <a:r>
              <a:rPr lang="en-US" altLang="zh-TW" dirty="0" smtClean="0"/>
              <a:t>MDS</a:t>
            </a:r>
            <a:r>
              <a:rPr lang="zh-TW" altLang="en-US" dirty="0" smtClean="0"/>
              <a:t>維度縮減和</a:t>
            </a:r>
            <a:r>
              <a:rPr lang="en-US" altLang="zh-TW" dirty="0" smtClean="0"/>
              <a:t>ISOMAP</a:t>
            </a:r>
            <a:r>
              <a:rPr lang="zh-TW" altLang="en-US" dirty="0" smtClean="0"/>
              <a:t>維度縮減，比較其錯誤率，在未做任何維度縮減的錯誤率為</a:t>
            </a:r>
            <a:r>
              <a:rPr lang="en-US" altLang="zh-TW" dirty="0" smtClean="0"/>
              <a:t>0.0714</a:t>
            </a:r>
            <a:r>
              <a:rPr lang="zh-TW" altLang="en-US" dirty="0" smtClean="0"/>
              <a:t>是最小的。</a:t>
            </a:r>
            <a:endParaRPr lang="en-US" altLang="zh-TW" dirty="0" smtClean="0"/>
          </a:p>
          <a:p>
            <a:r>
              <a:rPr lang="zh-TW" altLang="en-US" dirty="0" smtClean="0"/>
              <a:t>不論是標準化資料還是挑選</a:t>
            </a:r>
            <a:r>
              <a:rPr lang="en-US" altLang="zh-TW" dirty="0" smtClean="0"/>
              <a:t>100</a:t>
            </a:r>
            <a:r>
              <a:rPr lang="zh-TW" altLang="en-US" dirty="0" smtClean="0"/>
              <a:t>變數資料都是如此，是原本變數太多了我一下子把她降成</a:t>
            </a:r>
            <a:r>
              <a:rPr lang="en-US" altLang="zh-TW" dirty="0" smtClean="0"/>
              <a:t>2</a:t>
            </a:r>
            <a:r>
              <a:rPr lang="zh-TW" altLang="en-US" dirty="0" smtClean="0"/>
              <a:t>維度，所以錯誤率提高是很正常的。</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31</a:t>
            </a:fld>
            <a:endParaRPr lang="zh-TW" altLang="en-US"/>
          </a:p>
        </p:txBody>
      </p:sp>
    </p:spTree>
    <p:extLst>
      <p:ext uri="{BB962C8B-B14F-4D97-AF65-F5344CB8AC3E}">
        <p14:creationId xmlns:p14="http://schemas.microsoft.com/office/powerpoint/2010/main" val="299600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在說明</a:t>
            </a:r>
            <a:r>
              <a:rPr lang="en-US" altLang="zh-TW" dirty="0" smtClean="0"/>
              <a:t>LSVT</a:t>
            </a:r>
            <a:r>
              <a:rPr lang="zh-TW" altLang="en-US" dirty="0" smtClean="0"/>
              <a:t>資料前，我先帶大家來了解此資料產生的背景，</a:t>
            </a:r>
            <a:r>
              <a:rPr lang="en-US" altLang="zh-TW" dirty="0" smtClean="0"/>
              <a:t>LSVT</a:t>
            </a:r>
            <a:r>
              <a:rPr lang="zh-TW" altLang="en-US" dirty="0" smtClean="0"/>
              <a:t>是一種修復發音受損的療程，此資料的產生原因是想要了解這個</a:t>
            </a:r>
            <a:r>
              <a:rPr lang="en-US" altLang="zh-TW" dirty="0" smtClean="0"/>
              <a:t>LSVT</a:t>
            </a:r>
            <a:r>
              <a:rPr lang="zh-TW" altLang="en-US" dirty="0" smtClean="0"/>
              <a:t>療程是否對患有帕金森氏疾病的患者有效，因為帕金森氏疾病的患者通常會有聲帶受損情況，所以他們找來了</a:t>
            </a:r>
            <a:r>
              <a:rPr lang="en-US" altLang="zh-TW" dirty="0" smtClean="0"/>
              <a:t>14</a:t>
            </a:r>
            <a:r>
              <a:rPr lang="zh-TW" altLang="en-US" dirty="0" smtClean="0"/>
              <a:t>位患有帕金森氏疾病的受試者來做研究，每個受試者會做由音量</a:t>
            </a:r>
            <a:r>
              <a:rPr lang="en-US" altLang="zh-TW" dirty="0" smtClean="0"/>
              <a:t>(</a:t>
            </a:r>
            <a:r>
              <a:rPr lang="zh-TW" altLang="en-US" dirty="0" smtClean="0"/>
              <a:t>大聲、適中、小聲</a:t>
            </a:r>
            <a:r>
              <a:rPr lang="en-US" altLang="zh-TW" dirty="0" smtClean="0"/>
              <a:t>)</a:t>
            </a:r>
            <a:r>
              <a:rPr lang="zh-TW" altLang="en-US" dirty="0" smtClean="0"/>
              <a:t>和音調</a:t>
            </a:r>
            <a:r>
              <a:rPr lang="en-US" altLang="zh-TW" dirty="0" smtClean="0"/>
              <a:t>(</a:t>
            </a:r>
            <a:r>
              <a:rPr lang="zh-TW" altLang="en-US" dirty="0" smtClean="0"/>
              <a:t>高頻、低頻、中頻</a:t>
            </a:r>
            <a:r>
              <a:rPr lang="en-US" altLang="zh-TW" dirty="0" smtClean="0"/>
              <a:t>)</a:t>
            </a:r>
            <a:r>
              <a:rPr lang="zh-TW" altLang="en-US" dirty="0" smtClean="0"/>
              <a:t>所組成得九種不同的發音，並利用生物醫學語音信號經由專家的評估判別患者經過療程之後聲音是否復原。所以這邊的樣本數是</a:t>
            </a:r>
            <a:r>
              <a:rPr lang="en-US" altLang="zh-TW" dirty="0" smtClean="0"/>
              <a:t>14*9</a:t>
            </a:r>
            <a:r>
              <a:rPr lang="zh-TW" altLang="en-US" dirty="0" smtClean="0"/>
              <a:t>共有</a:t>
            </a:r>
            <a:r>
              <a:rPr lang="en-US" altLang="zh-TW" dirty="0" smtClean="0"/>
              <a:t>126</a:t>
            </a:r>
            <a:r>
              <a:rPr lang="zh-TW" altLang="en-US" dirty="0" smtClean="0"/>
              <a:t>個，以及</a:t>
            </a:r>
            <a:r>
              <a:rPr lang="en-US" altLang="zh-TW" dirty="0" smtClean="0"/>
              <a:t>314</a:t>
            </a:r>
            <a:r>
              <a:rPr lang="zh-TW" altLang="en-US" dirty="0" smtClean="0"/>
              <a:t>個變數。其中這</a:t>
            </a:r>
            <a:r>
              <a:rPr lang="en-US" altLang="zh-TW" dirty="0" smtClean="0"/>
              <a:t>314</a:t>
            </a:r>
            <a:r>
              <a:rPr lang="zh-TW" altLang="en-US" dirty="0" smtClean="0"/>
              <a:t>個變數包含我們的目標變數</a:t>
            </a:r>
            <a:r>
              <a:rPr lang="en-US" altLang="zh-TW" dirty="0" smtClean="0"/>
              <a:t>Response</a:t>
            </a:r>
            <a:r>
              <a:rPr lang="zh-TW" altLang="en-US" dirty="0" smtClean="0"/>
              <a:t>，</a:t>
            </a:r>
            <a:r>
              <a:rPr lang="en-US" altLang="zh-TW" dirty="0" smtClean="0"/>
              <a:t>1</a:t>
            </a:r>
            <a:r>
              <a:rPr lang="zh-TW" altLang="en-US" dirty="0" smtClean="0"/>
              <a:t>表示這個發音是正常的可以被接受，</a:t>
            </a:r>
            <a:r>
              <a:rPr lang="en-US" altLang="zh-TW" dirty="0" smtClean="0"/>
              <a:t>2</a:t>
            </a:r>
            <a:r>
              <a:rPr lang="zh-TW" altLang="en-US" dirty="0" smtClean="0"/>
              <a:t>表示這個發音不正常不可以被接受再來是受試者編號、性別、年齡、以及最重要的生物醫學語音資訊，因為太多了這裡就不一一列出。</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3</a:t>
            </a:fld>
            <a:endParaRPr lang="zh-TW" altLang="en-US"/>
          </a:p>
        </p:txBody>
      </p:sp>
    </p:spTree>
    <p:extLst>
      <p:ext uri="{BB962C8B-B14F-4D97-AF65-F5344CB8AC3E}">
        <p14:creationId xmlns:p14="http://schemas.microsoft.com/office/powerpoint/2010/main" val="96773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在分析資料之前，我們首先要做的探索性資料分析，使我們了解資料基本內容，以利之後的分析。</a:t>
            </a:r>
            <a:endParaRPr lang="en-US" altLang="zh-TW" dirty="0" smtClean="0"/>
          </a:p>
          <a:p>
            <a:r>
              <a:rPr lang="zh-TW" altLang="en-US" dirty="0" smtClean="0"/>
              <a:t>由圓餅圖我們可以看到男性在此資料中佔了百分之</a:t>
            </a:r>
            <a:r>
              <a:rPr lang="en-US" altLang="zh-TW" dirty="0" smtClean="0"/>
              <a:t>57</a:t>
            </a:r>
            <a:r>
              <a:rPr lang="zh-TW" altLang="en-US" dirty="0" smtClean="0"/>
              <a:t>女性占了百分之</a:t>
            </a:r>
            <a:r>
              <a:rPr lang="en-US" altLang="zh-TW" dirty="0" smtClean="0"/>
              <a:t>43</a:t>
            </a:r>
            <a:r>
              <a:rPr lang="zh-TW" altLang="en-US" dirty="0" smtClean="0"/>
              <a:t>，再來看年齡的次數分配圖，年齡距離從</a:t>
            </a:r>
            <a:r>
              <a:rPr lang="en-US" altLang="zh-TW" dirty="0" smtClean="0"/>
              <a:t>51</a:t>
            </a:r>
            <a:r>
              <a:rPr lang="zh-TW" altLang="en-US" dirty="0" smtClean="0"/>
              <a:t>到</a:t>
            </a:r>
            <a:r>
              <a:rPr lang="en-US" altLang="zh-TW" dirty="0" smtClean="0"/>
              <a:t>69</a:t>
            </a:r>
            <a:r>
              <a:rPr lang="zh-TW" altLang="en-US" dirty="0" smtClean="0"/>
              <a:t>歲，其中</a:t>
            </a:r>
            <a:r>
              <a:rPr lang="en-US" altLang="zh-TW" dirty="0" smtClean="0"/>
              <a:t>51</a:t>
            </a:r>
            <a:r>
              <a:rPr lang="zh-TW" altLang="en-US" dirty="0" smtClean="0"/>
              <a:t>、</a:t>
            </a:r>
            <a:r>
              <a:rPr lang="en-US" altLang="zh-TW" dirty="0" smtClean="0"/>
              <a:t>62</a:t>
            </a:r>
            <a:r>
              <a:rPr lang="zh-TW" altLang="en-US" dirty="0" smtClean="0"/>
              <a:t>、</a:t>
            </a:r>
            <a:r>
              <a:rPr lang="en-US" altLang="zh-TW" dirty="0" smtClean="0"/>
              <a:t>67</a:t>
            </a:r>
            <a:r>
              <a:rPr lang="zh-TW" altLang="en-US" dirty="0" smtClean="0"/>
              <a:t>、</a:t>
            </a:r>
            <a:r>
              <a:rPr lang="en-US" altLang="zh-TW" dirty="0" smtClean="0"/>
              <a:t>68</a:t>
            </a:r>
            <a:r>
              <a:rPr lang="zh-TW" altLang="en-US" dirty="0" smtClean="0"/>
              <a:t>歲出現的次數較多。</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4</a:t>
            </a:fld>
            <a:endParaRPr lang="zh-TW" altLang="en-US"/>
          </a:p>
        </p:txBody>
      </p:sp>
    </p:spTree>
    <p:extLst>
      <p:ext uri="{BB962C8B-B14F-4D97-AF65-F5344CB8AC3E}">
        <p14:creationId xmlns:p14="http://schemas.microsoft.com/office/powerpoint/2010/main" val="123756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主要是在探討說哪一種分析方法可以最有效的幫助我們了解這個療程是否有效，以下我會介紹幾種分析方法，最後再進行比較。</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5</a:t>
            </a:fld>
            <a:endParaRPr lang="zh-TW" altLang="en-US"/>
          </a:p>
        </p:txBody>
      </p:sp>
    </p:spTree>
    <p:extLst>
      <p:ext uri="{BB962C8B-B14F-4D97-AF65-F5344CB8AC3E}">
        <p14:creationId xmlns:p14="http://schemas.microsoft.com/office/powerpoint/2010/main" val="49016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這是我的流程圖，首先我將原始資料做標準化，因為原始資料中他的每個變數差異太大，從</a:t>
            </a:r>
            <a:r>
              <a:rPr lang="en-US" altLang="zh-TW" dirty="0" smtClean="0"/>
              <a:t>0.0001</a:t>
            </a:r>
            <a:r>
              <a:rPr lang="zh-TW" altLang="en-US" dirty="0" smtClean="0"/>
              <a:t>到</a:t>
            </a:r>
            <a:r>
              <a:rPr lang="en-US" altLang="zh-TW" dirty="0" smtClean="0"/>
              <a:t>100</a:t>
            </a:r>
            <a:r>
              <a:rPr lang="zh-TW" altLang="en-US" dirty="0" smtClean="0"/>
              <a:t>、</a:t>
            </a:r>
            <a:r>
              <a:rPr lang="en-US" altLang="zh-TW" dirty="0" smtClean="0"/>
              <a:t>200</a:t>
            </a:r>
            <a:r>
              <a:rPr lang="zh-TW" altLang="en-US" dirty="0" smtClean="0"/>
              <a:t>的都有，會對我以下要做的分析有影響，所以我將它做標準化，再來是我挑選</a:t>
            </a:r>
            <a:r>
              <a:rPr lang="en-US" altLang="zh-TW" dirty="0" smtClean="0"/>
              <a:t>100</a:t>
            </a:r>
            <a:r>
              <a:rPr lang="zh-TW" altLang="en-US" dirty="0" smtClean="0"/>
              <a:t>個變數，來與未經過變數挑選的標準化資料做比較。首先我要先介紹的是</a:t>
            </a:r>
            <a:r>
              <a:rPr lang="en-US" altLang="zh-TW" dirty="0" err="1" smtClean="0"/>
              <a:t>heatmap</a:t>
            </a:r>
            <a:r>
              <a:rPr lang="zh-TW" altLang="en-US" dirty="0" smtClean="0"/>
              <a:t>、</a:t>
            </a:r>
            <a:r>
              <a:rPr lang="en-US" altLang="zh-TW" dirty="0" smtClean="0"/>
              <a:t>MDS</a:t>
            </a:r>
            <a:r>
              <a:rPr lang="zh-TW" altLang="en-US" dirty="0" smtClean="0"/>
              <a:t>和</a:t>
            </a:r>
            <a:r>
              <a:rPr lang="en-US" altLang="zh-TW" dirty="0" smtClean="0"/>
              <a:t>ISOMAP</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6</a:t>
            </a:fld>
            <a:endParaRPr lang="zh-TW" altLang="en-US"/>
          </a:p>
        </p:txBody>
      </p:sp>
    </p:spTree>
    <p:extLst>
      <p:ext uri="{BB962C8B-B14F-4D97-AF65-F5344CB8AC3E}">
        <p14:creationId xmlns:p14="http://schemas.microsoft.com/office/powerpoint/2010/main" val="64577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heatmap</a:t>
            </a:r>
            <a:r>
              <a:rPr lang="zh-TW" altLang="en-US" dirty="0" smtClean="0"/>
              <a:t>是一種將數據利用顏色來表示其內容，以這個圖為例子，最右邊有一個顏色條，表示顏色越深的地方代表那些區塊的值較低，越淺的地方表示區塊的值越高，</a:t>
            </a:r>
            <a:r>
              <a:rPr lang="en-US" altLang="zh-TW" dirty="0" err="1" smtClean="0"/>
              <a:t>heatmap</a:t>
            </a:r>
            <a:r>
              <a:rPr lang="zh-TW" altLang="en-US" dirty="0" smtClean="0"/>
              <a:t>的優點就是不用去數數值高低，只要看顏色便能比較大小。</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7</a:t>
            </a:fld>
            <a:endParaRPr lang="zh-TW" altLang="en-US"/>
          </a:p>
        </p:txBody>
      </p:sp>
    </p:spTree>
    <p:extLst>
      <p:ext uri="{BB962C8B-B14F-4D97-AF65-F5344CB8AC3E}">
        <p14:creationId xmlns:p14="http://schemas.microsoft.com/office/powerpoint/2010/main" val="35447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MDS</a:t>
            </a:r>
            <a:r>
              <a:rPr lang="zh-TW" altLang="en-US" dirty="0" smtClean="0"/>
              <a:t>又稱多元尺度，是一種非線性的降維方法，讓高維度的資料能夠以低維度的狀態來呈現資料，在</a:t>
            </a:r>
            <a:r>
              <a:rPr lang="en-US" altLang="zh-TW" dirty="0" smtClean="0"/>
              <a:t>r</a:t>
            </a:r>
            <a:r>
              <a:rPr lang="zh-TW" altLang="en-US" dirty="0" smtClean="0"/>
              <a:t>中可以設定我們需要的維度，我這裡使用的距離我是以</a:t>
            </a:r>
            <a:r>
              <a:rPr lang="en-US" altLang="zh-TW" dirty="0" smtClean="0"/>
              <a:t>1</a:t>
            </a:r>
            <a:r>
              <a:rPr lang="zh-TW" altLang="en-US" dirty="0" smtClean="0"/>
              <a:t>減資料轉置之後取相關係數再乘以</a:t>
            </a:r>
            <a:r>
              <a:rPr lang="en-US" altLang="zh-TW" dirty="0" smtClean="0"/>
              <a:t>2</a:t>
            </a:r>
            <a:r>
              <a:rPr lang="zh-TW" altLang="en-US" dirty="0" smtClean="0"/>
              <a:t>最後再開根號的方式來計算。</a:t>
            </a:r>
            <a:endParaRPr lang="en-US" altLang="zh-TW" dirty="0" smtClean="0"/>
          </a:p>
          <a:p>
            <a:endParaRPr lang="en-US" altLang="zh-TW" dirty="0" smtClean="0"/>
          </a:p>
          <a:p>
            <a:endParaRPr lang="en-US" altLang="zh-TW" dirty="0" smtClean="0"/>
          </a:p>
          <a:p>
            <a:endParaRPr lang="en-US" altLang="zh-TW" dirty="0" smtClean="0"/>
          </a:p>
          <a:p>
            <a:r>
              <a:rPr lang="zh-TW" altLang="en-US" dirty="0" smtClean="0"/>
              <a:t>多維縮放（</a:t>
            </a:r>
            <a:r>
              <a:rPr lang="en-US" altLang="zh-TW" dirty="0" smtClean="0"/>
              <a:t>MDS</a:t>
            </a:r>
            <a:r>
              <a:rPr lang="zh-TW" altLang="en-US" dirty="0" smtClean="0"/>
              <a:t>）是一種可視化數據集個別情況的相似度的方法。</a:t>
            </a:r>
          </a:p>
          <a:p>
            <a:r>
              <a:rPr lang="zh-TW" altLang="en-US" dirty="0" smtClean="0"/>
              <a:t>它指的是一套用於信息可視化的相關排序技術，特別是顯示距離矩陣中所包含的信息。 這是非線性降維的一種形式。</a:t>
            </a:r>
          </a:p>
          <a:p>
            <a:r>
              <a:rPr lang="zh-TW" altLang="en-US" dirty="0" smtClean="0"/>
              <a:t>  </a:t>
            </a:r>
            <a:r>
              <a:rPr lang="en-US" altLang="zh-TW" dirty="0" smtClean="0"/>
              <a:t>MDS</a:t>
            </a:r>
            <a:r>
              <a:rPr lang="zh-TW" altLang="en-US" dirty="0" smtClean="0"/>
              <a:t>算法旨在將每個對象放置在</a:t>
            </a:r>
            <a:r>
              <a:rPr lang="en-US" altLang="zh-TW" dirty="0" smtClean="0"/>
              <a:t>N</a:t>
            </a:r>
            <a:r>
              <a:rPr lang="zh-TW" altLang="en-US" dirty="0" smtClean="0"/>
              <a:t>維空間中，以便盡可能保留對象間的距離。</a:t>
            </a:r>
          </a:p>
          <a:p>
            <a:r>
              <a:rPr lang="zh-TW" altLang="en-US" dirty="0" smtClean="0"/>
              <a:t>每個對象然後被分配</a:t>
            </a:r>
            <a:r>
              <a:rPr lang="en-US" altLang="zh-TW" dirty="0" smtClean="0"/>
              <a:t>N</a:t>
            </a:r>
            <a:r>
              <a:rPr lang="zh-TW" altLang="en-US" dirty="0" smtClean="0"/>
              <a:t>個維度中的每一個的坐標。</a:t>
            </a:r>
          </a:p>
          <a:p>
            <a:r>
              <a:rPr lang="zh-TW" altLang="en-US" dirty="0" smtClean="0"/>
              <a:t>  </a:t>
            </a:r>
            <a:r>
              <a:rPr lang="en-US" altLang="zh-TW" dirty="0" smtClean="0"/>
              <a:t>MDS</a:t>
            </a:r>
            <a:r>
              <a:rPr lang="zh-TW" altLang="en-US" dirty="0" smtClean="0"/>
              <a:t>圖</a:t>
            </a:r>
            <a:r>
              <a:rPr lang="en-US" altLang="zh-TW" dirty="0" smtClean="0"/>
              <a:t>N</a:t>
            </a:r>
            <a:r>
              <a:rPr lang="zh-TW" altLang="en-US" dirty="0" smtClean="0"/>
              <a:t>的維數可以超過</a:t>
            </a:r>
            <a:r>
              <a:rPr lang="en-US" altLang="zh-TW" dirty="0" smtClean="0"/>
              <a:t>2</a:t>
            </a:r>
            <a:r>
              <a:rPr lang="zh-TW" altLang="en-US" dirty="0" smtClean="0"/>
              <a:t>，並且被預先指定。</a:t>
            </a:r>
          </a:p>
          <a:p>
            <a:r>
              <a:rPr lang="zh-TW" altLang="en-US" dirty="0" smtClean="0"/>
              <a:t>  選擇</a:t>
            </a:r>
            <a:r>
              <a:rPr lang="en-US" altLang="zh-TW" dirty="0" smtClean="0"/>
              <a:t>N = 2</a:t>
            </a:r>
            <a:r>
              <a:rPr lang="zh-TW" altLang="en-US" dirty="0" smtClean="0"/>
              <a:t>可以優化二維散點圖的對象位置</a:t>
            </a:r>
            <a:r>
              <a:rPr lang="en-US" altLang="zh-TW" dirty="0" smtClean="0"/>
              <a:t>[1]</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8</a:t>
            </a:fld>
            <a:endParaRPr lang="zh-TW" altLang="en-US"/>
          </a:p>
        </p:txBody>
      </p:sp>
    </p:spTree>
    <p:extLst>
      <p:ext uri="{BB962C8B-B14F-4D97-AF65-F5344CB8AC3E}">
        <p14:creationId xmlns:p14="http://schemas.microsoft.com/office/powerpoint/2010/main" val="350530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Isomap</a:t>
            </a:r>
            <a:r>
              <a:rPr lang="zh-TW" altLang="en-US" dirty="0" smtClean="0"/>
              <a:t>也是一種非線性降維方法，同樣也是利用距離公式再經過相鄰的鄰居個數，而鄰居個數是我們可以自行設定的，將非線性圖形依照相同排序變成平面圖型。也就是說</a:t>
            </a:r>
            <a:r>
              <a:rPr lang="en-US" altLang="zh-TW" dirty="0" smtClean="0"/>
              <a:t>A</a:t>
            </a:r>
            <a:r>
              <a:rPr lang="zh-TW" altLang="en-US" dirty="0" smtClean="0"/>
              <a:t>圖從紅色、綠色、藍色的順序，經過</a:t>
            </a:r>
            <a:r>
              <a:rPr lang="en-US" altLang="zh-TW" dirty="0" smtClean="0"/>
              <a:t>ISOMAP</a:t>
            </a:r>
            <a:r>
              <a:rPr lang="zh-TW" altLang="en-US" dirty="0" smtClean="0"/>
              <a:t>的轉換變成</a:t>
            </a:r>
            <a:r>
              <a:rPr lang="en-US" altLang="zh-TW" dirty="0" smtClean="0"/>
              <a:t>B</a:t>
            </a:r>
            <a:r>
              <a:rPr lang="zh-TW" altLang="en-US" dirty="0" smtClean="0"/>
              <a:t>圖，但他的顏色順序並不會因為維度縮減而改變他的順序。</a:t>
            </a:r>
            <a:endParaRPr lang="en-US" altLang="zh-TW" dirty="0" smtClean="0"/>
          </a:p>
        </p:txBody>
      </p:sp>
      <p:sp>
        <p:nvSpPr>
          <p:cNvPr id="4" name="投影片編號版面配置區 3"/>
          <p:cNvSpPr>
            <a:spLocks noGrp="1"/>
          </p:cNvSpPr>
          <p:nvPr>
            <p:ph type="sldNum" sz="quarter" idx="10"/>
          </p:nvPr>
        </p:nvSpPr>
        <p:spPr/>
        <p:txBody>
          <a:bodyPr/>
          <a:lstStyle/>
          <a:p>
            <a:fld id="{751A5908-8B18-4AB6-8C88-DE271765D4E6}" type="slidenum">
              <a:rPr lang="zh-TW" altLang="en-US" smtClean="0"/>
              <a:t>9</a:t>
            </a:fld>
            <a:endParaRPr lang="zh-TW" altLang="en-US"/>
          </a:p>
        </p:txBody>
      </p:sp>
    </p:spTree>
    <p:extLst>
      <p:ext uri="{BB962C8B-B14F-4D97-AF65-F5344CB8AC3E}">
        <p14:creationId xmlns:p14="http://schemas.microsoft.com/office/powerpoint/2010/main" val="1865673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8" name="Date Placeholder 7"/>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8" name="Date Placeholder 7"/>
          <p:cNvSpPr>
            <a:spLocks noGrp="1"/>
          </p:cNvSpPr>
          <p:nvPr>
            <p:ph type="dt" sz="half" idx="10"/>
          </p:nvPr>
        </p:nvSpPr>
        <p:spPr/>
        <p:txBody>
          <a:bodyPr/>
          <a:lstStyle/>
          <a:p>
            <a:fld id="{5586B75A-687E-405C-8A0B-8D00578BA2C3}" type="datetimeFigureOut">
              <a:rPr lang="en-US" dirty="0"/>
              <a:pPr/>
              <a:t>1/9/2018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1/9/2018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zh.wikipedia.org/wiki/%E7%BA%BF%E6%80%A7%E5%88%86%E7%B1%BB%E5%99%A8" TargetMode="External"/><Relationship Id="rId2" Type="http://schemas.openxmlformats.org/officeDocument/2006/relationships/hyperlink" Target="https://zh.wikipedia.org/wiki/%E7%BA%BF%E6%80%A7%E7%BB%84%E5%90%88" TargetMode="External"/><Relationship Id="rId1" Type="http://schemas.openxmlformats.org/officeDocument/2006/relationships/slideLayout" Target="../slideLayouts/slideLayout2.xml"/><Relationship Id="rId4" Type="http://schemas.openxmlformats.org/officeDocument/2006/relationships/hyperlink" Target="https://zh.wikipedia.org/wiki/%E5%88%86%E7%B1%BB%E9%97%AE%E9%A2%9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69848" y="1298448"/>
            <a:ext cx="7671816" cy="3255264"/>
          </a:xfrm>
        </p:spPr>
        <p:txBody>
          <a:bodyPr>
            <a:normAutofit/>
          </a:bodyPr>
          <a:lstStyle/>
          <a:p>
            <a:r>
              <a:rPr lang="en-US" altLang="zh-TW" dirty="0" smtClean="0"/>
              <a:t>LSVT</a:t>
            </a:r>
            <a:r>
              <a:rPr lang="zh-TW" altLang="en-US" dirty="0" smtClean="0"/>
              <a:t>   </a:t>
            </a:r>
            <a:r>
              <a:rPr lang="en-US" altLang="zh-TW" dirty="0" smtClean="0"/>
              <a:t>Voice </a:t>
            </a:r>
            <a:r>
              <a:rPr lang="en-US" altLang="zh-TW" dirty="0"/>
              <a:t>Rehabilitation</a:t>
            </a:r>
            <a:endParaRPr lang="zh-TW" altLang="en-US" dirty="0"/>
          </a:p>
        </p:txBody>
      </p:sp>
      <p:sp>
        <p:nvSpPr>
          <p:cNvPr id="3" name="副標題 2"/>
          <p:cNvSpPr>
            <a:spLocks noGrp="1"/>
          </p:cNvSpPr>
          <p:nvPr>
            <p:ph type="subTitle" idx="1"/>
          </p:nvPr>
        </p:nvSpPr>
        <p:spPr>
          <a:xfrm>
            <a:off x="1069848" y="5136590"/>
            <a:ext cx="7315200" cy="914400"/>
          </a:xfrm>
        </p:spPr>
        <p:txBody>
          <a:bodyPr>
            <a:normAutofit/>
          </a:bodyPr>
          <a:lstStyle/>
          <a:p>
            <a:r>
              <a:rPr lang="zh-TW" altLang="en-US" dirty="0" smtClean="0"/>
              <a:t>高維度資料分析</a:t>
            </a:r>
            <a:r>
              <a:rPr lang="en-US" altLang="zh-TW" dirty="0" smtClean="0"/>
              <a:t>-</a:t>
            </a:r>
            <a:r>
              <a:rPr lang="zh-TW" altLang="en-US" dirty="0" smtClean="0"/>
              <a:t>期末報告</a:t>
            </a:r>
            <a:r>
              <a:rPr lang="en-US" altLang="zh-TW" dirty="0" smtClean="0"/>
              <a:t>	</a:t>
            </a:r>
            <a:r>
              <a:rPr lang="zh-TW" altLang="en-US" dirty="0" smtClean="0"/>
              <a:t>姓名</a:t>
            </a:r>
            <a:r>
              <a:rPr lang="zh-TW" altLang="en-US" dirty="0"/>
              <a:t>：陳彥</a:t>
            </a:r>
            <a:r>
              <a:rPr lang="zh-TW" altLang="en-US" dirty="0" smtClean="0"/>
              <a:t>辰</a:t>
            </a:r>
            <a:endParaRPr lang="en-US" altLang="zh-TW" dirty="0" smtClean="0"/>
          </a:p>
          <a:p>
            <a:r>
              <a:rPr lang="zh-TW" altLang="en-US" dirty="0" smtClean="0"/>
              <a:t>指導老師：</a:t>
            </a:r>
            <a:r>
              <a:rPr lang="zh-TW" altLang="en-US" dirty="0"/>
              <a:t>吳漢銘</a:t>
            </a:r>
            <a:r>
              <a:rPr lang="zh-TW" altLang="en-US" dirty="0" smtClean="0"/>
              <a:t>老師</a:t>
            </a:r>
            <a:r>
              <a:rPr lang="en-US" altLang="zh-TW" dirty="0" smtClean="0"/>
              <a:t>	</a:t>
            </a:r>
            <a:r>
              <a:rPr lang="zh-TW" altLang="en-US" dirty="0" smtClean="0"/>
              <a:t>系</a:t>
            </a:r>
            <a:r>
              <a:rPr lang="zh-TW" altLang="en-US" dirty="0"/>
              <a:t>級</a:t>
            </a:r>
            <a:r>
              <a:rPr lang="zh-TW" altLang="en-US" dirty="0" smtClean="0"/>
              <a:t>：統計系碩一</a:t>
            </a:r>
            <a:endParaRPr lang="en-US" altLang="zh-TW" dirty="0" smtClean="0"/>
          </a:p>
        </p:txBody>
      </p:sp>
    </p:spTree>
    <p:extLst>
      <p:ext uri="{BB962C8B-B14F-4D97-AF65-F5344CB8AC3E}">
        <p14:creationId xmlns:p14="http://schemas.microsoft.com/office/powerpoint/2010/main" val="2342487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09060" y="-73152"/>
            <a:ext cx="3893723" cy="1527047"/>
          </a:xfrm>
        </p:spPr>
        <p:txBody>
          <a:bodyPr>
            <a:noAutofit/>
          </a:bodyPr>
          <a:lstStyle/>
          <a:p>
            <a:r>
              <a:rPr lang="en-US" altLang="zh-TW" sz="4800" u="sng" dirty="0" err="1" smtClean="0">
                <a:solidFill>
                  <a:schemeClr val="accent1"/>
                </a:solidFill>
              </a:rPr>
              <a:t>Heatmap</a:t>
            </a:r>
            <a:r>
              <a:rPr lang="en-US" altLang="zh-TW" sz="4800" dirty="0" smtClean="0">
                <a:solidFill>
                  <a:schemeClr val="accent1"/>
                </a:solidFill>
              </a:rPr>
              <a:t>(</a:t>
            </a:r>
            <a:r>
              <a:rPr lang="zh-TW" altLang="en-US" sz="4800" dirty="0">
                <a:solidFill>
                  <a:schemeClr val="accent1"/>
                </a:solidFill>
              </a:rPr>
              <a:t>熱圖</a:t>
            </a:r>
            <a:r>
              <a:rPr lang="en-US" altLang="zh-TW" sz="4800" dirty="0">
                <a:solidFill>
                  <a:schemeClr val="accent1"/>
                </a:solidFill>
              </a:rPr>
              <a:t>)</a:t>
            </a:r>
            <a:endParaRPr lang="zh-TW" altLang="en-US" sz="4800" dirty="0">
              <a:solidFill>
                <a:schemeClr val="accent1"/>
              </a:solidFill>
            </a:endParaRPr>
          </a:p>
        </p:txBody>
      </p:sp>
      <p:pic>
        <p:nvPicPr>
          <p:cNvPr id="15" name="圖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03" y="1294178"/>
            <a:ext cx="6280744" cy="5341317"/>
          </a:xfrm>
          <a:prstGeom prst="rect">
            <a:avLst/>
          </a:prstGeom>
        </p:spPr>
      </p:pic>
      <p:pic>
        <p:nvPicPr>
          <p:cNvPr id="17" name="圖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8000" y="1294178"/>
            <a:ext cx="6020640" cy="5182323"/>
          </a:xfrm>
          <a:prstGeom prst="rect">
            <a:avLst/>
          </a:prstGeom>
        </p:spPr>
      </p:pic>
    </p:spTree>
    <p:extLst>
      <p:ext uri="{BB962C8B-B14F-4D97-AF65-F5344CB8AC3E}">
        <p14:creationId xmlns:p14="http://schemas.microsoft.com/office/powerpoint/2010/main" val="4054544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96159" y="495949"/>
            <a:ext cx="1804481" cy="586091"/>
          </a:xfrm>
        </p:spPr>
        <p:txBody>
          <a:bodyPr>
            <a:noAutofit/>
          </a:bodyPr>
          <a:lstStyle/>
          <a:p>
            <a:r>
              <a:rPr lang="en-US" altLang="zh-TW" sz="5400" u="sng" dirty="0" smtClean="0">
                <a:solidFill>
                  <a:schemeClr val="accent1"/>
                </a:solidFill>
              </a:rPr>
              <a:t>MDS</a:t>
            </a:r>
            <a:endParaRPr lang="zh-TW" altLang="en-US" sz="5400" u="sng" dirty="0">
              <a:solidFill>
                <a:schemeClr val="accent1"/>
              </a:solidFill>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51" y="1416127"/>
            <a:ext cx="5372941" cy="4573801"/>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408" y="1416127"/>
            <a:ext cx="5133937" cy="4633486"/>
          </a:xfrm>
          <a:prstGeom prst="rect">
            <a:avLst/>
          </a:prstGeom>
        </p:spPr>
      </p:pic>
    </p:spTree>
    <p:extLst>
      <p:ext uri="{BB962C8B-B14F-4D97-AF65-F5344CB8AC3E}">
        <p14:creationId xmlns:p14="http://schemas.microsoft.com/office/powerpoint/2010/main" val="392229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05877" y="304712"/>
            <a:ext cx="2947482" cy="878699"/>
          </a:xfrm>
        </p:spPr>
        <p:txBody>
          <a:bodyPr>
            <a:normAutofit/>
          </a:bodyPr>
          <a:lstStyle/>
          <a:p>
            <a:r>
              <a:rPr lang="en-US" altLang="zh-TW" sz="5400" u="sng" dirty="0" smtClean="0">
                <a:solidFill>
                  <a:schemeClr val="accent1"/>
                </a:solidFill>
              </a:rPr>
              <a:t>ISOMAP</a:t>
            </a:r>
            <a:endParaRPr lang="zh-TW" altLang="en-US" sz="5400" u="sng" dirty="0">
              <a:solidFill>
                <a:schemeClr val="accent1"/>
              </a:solidFill>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26" y="1451266"/>
            <a:ext cx="5211692" cy="4598552"/>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280" y="1619325"/>
            <a:ext cx="4672120" cy="4216687"/>
          </a:xfrm>
          <a:prstGeom prst="rect">
            <a:avLst/>
          </a:prstGeom>
        </p:spPr>
      </p:pic>
    </p:spTree>
    <p:extLst>
      <p:ext uri="{BB962C8B-B14F-4D97-AF65-F5344CB8AC3E}">
        <p14:creationId xmlns:p14="http://schemas.microsoft.com/office/powerpoint/2010/main" val="136674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字方塊 31"/>
          <p:cNvSpPr txBox="1"/>
          <p:nvPr/>
        </p:nvSpPr>
        <p:spPr>
          <a:xfrm>
            <a:off x="1192769" y="443030"/>
            <a:ext cx="2177486" cy="830997"/>
          </a:xfrm>
          <a:prstGeom prst="rect">
            <a:avLst/>
          </a:prstGeom>
          <a:noFill/>
        </p:spPr>
        <p:txBody>
          <a:bodyPr wrap="square" rtlCol="0">
            <a:spAutoFit/>
          </a:bodyPr>
          <a:lstStyle/>
          <a:p>
            <a:r>
              <a:rPr lang="zh-TW" altLang="en-US" sz="4800" dirty="0" smtClean="0">
                <a:solidFill>
                  <a:schemeClr val="accent1">
                    <a:lumMod val="75000"/>
                  </a:schemeClr>
                </a:solidFill>
                <a:effectLst>
                  <a:outerShdw blurRad="38100" dist="38100" dir="2700000" algn="tl">
                    <a:srgbClr val="000000">
                      <a:alpha val="43137"/>
                    </a:srgbClr>
                  </a:outerShdw>
                </a:effectLst>
              </a:rPr>
              <a:t>流程圖</a:t>
            </a:r>
            <a:endParaRPr lang="zh-TW" altLang="en-US" sz="4800" dirty="0">
              <a:solidFill>
                <a:schemeClr val="accent1">
                  <a:lumMod val="75000"/>
                </a:schemeClr>
              </a:solidFill>
              <a:effectLst>
                <a:outerShdw blurRad="38100" dist="38100" dir="2700000" algn="tl">
                  <a:srgbClr val="000000">
                    <a:alpha val="43137"/>
                  </a:srgbClr>
                </a:outerShdw>
              </a:effectLst>
            </a:endParaRPr>
          </a:p>
        </p:txBody>
      </p:sp>
      <p:sp>
        <p:nvSpPr>
          <p:cNvPr id="19" name="手繪多邊形 18"/>
          <p:cNvSpPr/>
          <p:nvPr/>
        </p:nvSpPr>
        <p:spPr>
          <a:xfrm>
            <a:off x="5401406" y="62253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dirty="0" smtClean="0"/>
              <a:t>原始資</a:t>
            </a:r>
            <a:r>
              <a:rPr lang="zh-TW" altLang="en-US" sz="3900" dirty="0"/>
              <a:t>料</a:t>
            </a:r>
            <a:endParaRPr lang="zh-TW" altLang="en-US" sz="3900" kern="1200" dirty="0"/>
          </a:p>
        </p:txBody>
      </p:sp>
      <p:sp>
        <p:nvSpPr>
          <p:cNvPr id="35" name="手繪多邊形 34"/>
          <p:cNvSpPr/>
          <p:nvPr/>
        </p:nvSpPr>
        <p:spPr>
          <a:xfrm>
            <a:off x="6591559" y="4059369"/>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MDS</a:t>
            </a:r>
            <a:endParaRPr lang="zh-TW" altLang="en-US" sz="3900" kern="1200" dirty="0"/>
          </a:p>
        </p:txBody>
      </p:sp>
      <p:sp>
        <p:nvSpPr>
          <p:cNvPr id="36" name="手繪多邊形 35"/>
          <p:cNvSpPr/>
          <p:nvPr/>
        </p:nvSpPr>
        <p:spPr>
          <a:xfrm>
            <a:off x="8963415" y="405936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kern="1200" dirty="0" smtClean="0"/>
              <a:t>交叉驗證</a:t>
            </a:r>
            <a:endParaRPr lang="zh-TW" altLang="en-US" sz="3900" kern="1200" dirty="0"/>
          </a:p>
        </p:txBody>
      </p:sp>
      <p:sp>
        <p:nvSpPr>
          <p:cNvPr id="37" name="手繪多邊形 36"/>
          <p:cNvSpPr/>
          <p:nvPr/>
        </p:nvSpPr>
        <p:spPr>
          <a:xfrm>
            <a:off x="6591558" y="2909946"/>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err="1" smtClean="0"/>
              <a:t>heatmap</a:t>
            </a:r>
            <a:endParaRPr lang="zh-TW" altLang="en-US" sz="3900" kern="1200" dirty="0"/>
          </a:p>
        </p:txBody>
      </p:sp>
      <p:sp>
        <p:nvSpPr>
          <p:cNvPr id="38" name="手繪多邊形 37"/>
          <p:cNvSpPr/>
          <p:nvPr/>
        </p:nvSpPr>
        <p:spPr>
          <a:xfrm>
            <a:off x="6591559" y="5194185"/>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ISOMAP</a:t>
            </a:r>
            <a:endParaRPr lang="zh-TW" altLang="en-US" sz="3900" kern="1200" dirty="0"/>
          </a:p>
        </p:txBody>
      </p:sp>
      <p:sp>
        <p:nvSpPr>
          <p:cNvPr id="39" name="手繪多邊形 38"/>
          <p:cNvSpPr/>
          <p:nvPr/>
        </p:nvSpPr>
        <p:spPr>
          <a:xfrm>
            <a:off x="8963415"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LCMC</a:t>
            </a:r>
            <a:endParaRPr lang="zh-TW" altLang="en-US" sz="3900" kern="1200" dirty="0"/>
          </a:p>
        </p:txBody>
      </p:sp>
      <p:sp>
        <p:nvSpPr>
          <p:cNvPr id="40" name="手繪多邊形 39"/>
          <p:cNvSpPr/>
          <p:nvPr/>
        </p:nvSpPr>
        <p:spPr>
          <a:xfrm>
            <a:off x="8963414" y="5211960"/>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SVM</a:t>
            </a:r>
            <a:endParaRPr lang="zh-TW" altLang="en-US" sz="3900" kern="1200" dirty="0"/>
          </a:p>
        </p:txBody>
      </p:sp>
      <p:sp>
        <p:nvSpPr>
          <p:cNvPr id="41" name="矩形 40"/>
          <p:cNvSpPr/>
          <p:nvPr/>
        </p:nvSpPr>
        <p:spPr>
          <a:xfrm>
            <a:off x="1351872" y="1661067"/>
            <a:ext cx="5055978" cy="464359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6407851" y="1661068"/>
            <a:ext cx="5002422" cy="464359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p:nvSpPr>
        <p:spPr>
          <a:xfrm>
            <a:off x="4035994" y="405936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kern="1200" dirty="0" smtClean="0"/>
              <a:t>交叉驗證</a:t>
            </a:r>
            <a:endParaRPr lang="zh-TW" altLang="en-US" sz="3900" kern="1200" dirty="0"/>
          </a:p>
        </p:txBody>
      </p:sp>
      <p:sp>
        <p:nvSpPr>
          <p:cNvPr id="30" name="手繪多邊形 29"/>
          <p:cNvSpPr/>
          <p:nvPr/>
        </p:nvSpPr>
        <p:spPr>
          <a:xfrm>
            <a:off x="4035994"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LCMC</a:t>
            </a:r>
            <a:endParaRPr lang="zh-TW" altLang="en-US" sz="3900" kern="1200" dirty="0"/>
          </a:p>
        </p:txBody>
      </p:sp>
      <p:sp>
        <p:nvSpPr>
          <p:cNvPr id="33" name="手繪多邊形 32"/>
          <p:cNvSpPr/>
          <p:nvPr/>
        </p:nvSpPr>
        <p:spPr>
          <a:xfrm>
            <a:off x="4035993" y="5211960"/>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SVM</a:t>
            </a:r>
            <a:endParaRPr lang="zh-TW" altLang="en-US" sz="3900" kern="1200" dirty="0"/>
          </a:p>
        </p:txBody>
      </p:sp>
      <p:sp>
        <p:nvSpPr>
          <p:cNvPr id="34" name="手繪多邊形 33"/>
          <p:cNvSpPr/>
          <p:nvPr/>
        </p:nvSpPr>
        <p:spPr>
          <a:xfrm>
            <a:off x="1589135" y="4056201"/>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MDS</a:t>
            </a:r>
            <a:endParaRPr lang="zh-TW" altLang="en-US" sz="3900" kern="1200" dirty="0"/>
          </a:p>
        </p:txBody>
      </p:sp>
      <p:sp>
        <p:nvSpPr>
          <p:cNvPr id="44" name="手繪多邊形 43"/>
          <p:cNvSpPr/>
          <p:nvPr/>
        </p:nvSpPr>
        <p:spPr>
          <a:xfrm>
            <a:off x="1589134"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err="1" smtClean="0"/>
              <a:t>heatmap</a:t>
            </a:r>
            <a:endParaRPr lang="zh-TW" altLang="en-US" sz="3900" kern="1200" dirty="0"/>
          </a:p>
        </p:txBody>
      </p:sp>
      <p:sp>
        <p:nvSpPr>
          <p:cNvPr id="45" name="手繪多邊形 44"/>
          <p:cNvSpPr/>
          <p:nvPr/>
        </p:nvSpPr>
        <p:spPr>
          <a:xfrm>
            <a:off x="1589135" y="5191017"/>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ISOMAP</a:t>
            </a:r>
            <a:endParaRPr lang="zh-TW" altLang="en-US" sz="3900" kern="1200" dirty="0"/>
          </a:p>
        </p:txBody>
      </p:sp>
      <p:sp>
        <p:nvSpPr>
          <p:cNvPr id="46" name="手繪多邊形 45"/>
          <p:cNvSpPr/>
          <p:nvPr/>
        </p:nvSpPr>
        <p:spPr>
          <a:xfrm>
            <a:off x="2803027" y="1818732"/>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200" dirty="0" smtClean="0"/>
              <a:t>標準化資料</a:t>
            </a:r>
            <a:endParaRPr lang="zh-TW" altLang="en-US" sz="3200" kern="1200" dirty="0"/>
          </a:p>
        </p:txBody>
      </p:sp>
      <p:sp>
        <p:nvSpPr>
          <p:cNvPr id="47" name="手繪多邊形 46"/>
          <p:cNvSpPr/>
          <p:nvPr/>
        </p:nvSpPr>
        <p:spPr>
          <a:xfrm>
            <a:off x="7886580" y="1815075"/>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2800" dirty="0" smtClean="0"/>
              <a:t>挑選</a:t>
            </a:r>
            <a:r>
              <a:rPr lang="en-US" altLang="zh-TW" sz="2800" dirty="0" smtClean="0"/>
              <a:t>100</a:t>
            </a:r>
            <a:r>
              <a:rPr lang="zh-TW" altLang="en-US" sz="2800" dirty="0" smtClean="0"/>
              <a:t>變數</a:t>
            </a:r>
            <a:endParaRPr lang="zh-TW" altLang="en-US" sz="2800" kern="1200" dirty="0"/>
          </a:p>
        </p:txBody>
      </p:sp>
    </p:spTree>
    <p:extLst>
      <p:ext uri="{BB962C8B-B14F-4D97-AF65-F5344CB8AC3E}">
        <p14:creationId xmlns:p14="http://schemas.microsoft.com/office/powerpoint/2010/main" val="397988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9"/>
                                        </p:tgtEl>
                                      </p:cBhvr>
                                    </p:animEffect>
                                    <p:animScale>
                                      <p:cBhvr>
                                        <p:cTn id="10" dur="250" autoRev="1" fill="hold"/>
                                        <p:tgtEl>
                                          <p:spTgt spid="3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25"/>
                                        </p:tgtEl>
                                      </p:cBhvr>
                                    </p:animEffect>
                                    <p:animScale>
                                      <p:cBhvr>
                                        <p:cTn id="15" dur="250" autoRev="1" fill="hold"/>
                                        <p:tgtEl>
                                          <p:spTgt spid="25"/>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36"/>
                                        </p:tgtEl>
                                      </p:cBhvr>
                                    </p:animEffect>
                                    <p:animScale>
                                      <p:cBhvr>
                                        <p:cTn id="18" dur="25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25"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2919" y="1123837"/>
            <a:ext cx="2947482" cy="4717317"/>
          </a:xfrm>
        </p:spPr>
        <p:txBody>
          <a:bodyPr>
            <a:normAutofit/>
          </a:bodyPr>
          <a:lstStyle/>
          <a:p>
            <a:r>
              <a:rPr lang="en-US" altLang="zh-TW" dirty="0" smtClean="0"/>
              <a:t/>
            </a:r>
            <a:br>
              <a:rPr lang="en-US" altLang="zh-TW" dirty="0" smtClean="0"/>
            </a:br>
            <a:r>
              <a:rPr lang="en-US" altLang="zh-TW" sz="4800" dirty="0" smtClean="0"/>
              <a:t>LCMC</a:t>
            </a: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zh-TW" altLang="en-US" dirty="0" smtClean="0"/>
              <a:t>交叉驗證</a:t>
            </a:r>
            <a:endParaRPr lang="zh-TW" altLang="en-US" dirty="0"/>
          </a:p>
        </p:txBody>
      </p:sp>
      <p:graphicFrame>
        <p:nvGraphicFramePr>
          <p:cNvPr id="7" name="表格 6"/>
          <p:cNvGraphicFramePr>
            <a:graphicFrameLocks noGrp="1"/>
          </p:cNvGraphicFramePr>
          <p:nvPr>
            <p:extLst>
              <p:ext uri="{D42A27DB-BD31-4B8C-83A1-F6EECF244321}">
                <p14:modId xmlns:p14="http://schemas.microsoft.com/office/powerpoint/2010/main" val="520175423"/>
              </p:ext>
            </p:extLst>
          </p:nvPr>
        </p:nvGraphicFramePr>
        <p:xfrm>
          <a:off x="3697490" y="1986412"/>
          <a:ext cx="7632002" cy="1152000"/>
        </p:xfrm>
        <a:graphic>
          <a:graphicData uri="http://schemas.openxmlformats.org/drawingml/2006/table">
            <a:tbl>
              <a:tblPr firstRow="1" bandRow="1">
                <a:tableStyleId>{5C22544A-7EE6-4342-B048-85BDC9FD1C3A}</a:tableStyleId>
              </a:tblPr>
              <a:tblGrid>
                <a:gridCol w="1527735">
                  <a:extLst>
                    <a:ext uri="{9D8B030D-6E8A-4147-A177-3AD203B41FA5}">
                      <a16:colId xmlns:a16="http://schemas.microsoft.com/office/drawing/2014/main" val="3192125889"/>
                    </a:ext>
                  </a:extLst>
                </a:gridCol>
                <a:gridCol w="975080">
                  <a:extLst>
                    <a:ext uri="{9D8B030D-6E8A-4147-A177-3AD203B41FA5}">
                      <a16:colId xmlns:a16="http://schemas.microsoft.com/office/drawing/2014/main" val="328859926"/>
                    </a:ext>
                  </a:extLst>
                </a:gridCol>
                <a:gridCol w="1068581">
                  <a:extLst>
                    <a:ext uri="{9D8B030D-6E8A-4147-A177-3AD203B41FA5}">
                      <a16:colId xmlns:a16="http://schemas.microsoft.com/office/drawing/2014/main" val="1441334430"/>
                    </a:ext>
                  </a:extLst>
                </a:gridCol>
                <a:gridCol w="1028509">
                  <a:extLst>
                    <a:ext uri="{9D8B030D-6E8A-4147-A177-3AD203B41FA5}">
                      <a16:colId xmlns:a16="http://schemas.microsoft.com/office/drawing/2014/main" val="1423624662"/>
                    </a:ext>
                  </a:extLst>
                </a:gridCol>
                <a:gridCol w="1001794">
                  <a:extLst>
                    <a:ext uri="{9D8B030D-6E8A-4147-A177-3AD203B41FA5}">
                      <a16:colId xmlns:a16="http://schemas.microsoft.com/office/drawing/2014/main" val="886927926"/>
                    </a:ext>
                  </a:extLst>
                </a:gridCol>
                <a:gridCol w="961722">
                  <a:extLst>
                    <a:ext uri="{9D8B030D-6E8A-4147-A177-3AD203B41FA5}">
                      <a16:colId xmlns:a16="http://schemas.microsoft.com/office/drawing/2014/main" val="1397934642"/>
                    </a:ext>
                  </a:extLst>
                </a:gridCol>
                <a:gridCol w="1068581">
                  <a:extLst>
                    <a:ext uri="{9D8B030D-6E8A-4147-A177-3AD203B41FA5}">
                      <a16:colId xmlns:a16="http://schemas.microsoft.com/office/drawing/2014/main" val="4197830059"/>
                    </a:ext>
                  </a:extLst>
                </a:gridCol>
              </a:tblGrid>
              <a:tr h="384000">
                <a:tc>
                  <a:txBody>
                    <a:bodyPr/>
                    <a:lstStyle/>
                    <a:p>
                      <a:r>
                        <a:rPr lang="zh-TW" altLang="en-US" sz="1800" dirty="0" smtClean="0"/>
                        <a:t>挑選</a:t>
                      </a:r>
                      <a:r>
                        <a:rPr lang="en-US" altLang="zh-TW" sz="1800" dirty="0" smtClean="0"/>
                        <a:t>100</a:t>
                      </a:r>
                      <a:r>
                        <a:rPr lang="zh-TW" altLang="en-US" sz="1800" dirty="0" smtClean="0"/>
                        <a:t>變數</a:t>
                      </a:r>
                      <a:endParaRPr lang="zh-TW" altLang="en-US" sz="1800" dirty="0"/>
                    </a:p>
                  </a:txBody>
                  <a:tcPr/>
                </a:tc>
                <a:tc>
                  <a:txBody>
                    <a:bodyPr/>
                    <a:lstStyle/>
                    <a:p>
                      <a:r>
                        <a:rPr lang="en-US" altLang="zh-TW" sz="1800" dirty="0" smtClean="0"/>
                        <a:t>K=5</a:t>
                      </a:r>
                      <a:endParaRPr lang="zh-TW" altLang="en-US" sz="1800" dirty="0"/>
                    </a:p>
                  </a:txBody>
                  <a:tcPr/>
                </a:tc>
                <a:tc>
                  <a:txBody>
                    <a:bodyPr/>
                    <a:lstStyle/>
                    <a:p>
                      <a:r>
                        <a:rPr lang="en-US" altLang="zh-TW" sz="1800" dirty="0" smtClean="0"/>
                        <a:t>K=6</a:t>
                      </a:r>
                      <a:endParaRPr lang="zh-TW" altLang="en-US" sz="1800" dirty="0"/>
                    </a:p>
                  </a:txBody>
                  <a:tcPr/>
                </a:tc>
                <a:tc>
                  <a:txBody>
                    <a:bodyPr/>
                    <a:lstStyle/>
                    <a:p>
                      <a:r>
                        <a:rPr lang="en-US" altLang="zh-TW" sz="1800" dirty="0" smtClean="0"/>
                        <a:t>K=7</a:t>
                      </a:r>
                      <a:endParaRPr lang="zh-TW" altLang="en-US" sz="1800" dirty="0"/>
                    </a:p>
                  </a:txBody>
                  <a:tcPr/>
                </a:tc>
                <a:tc>
                  <a:txBody>
                    <a:bodyPr/>
                    <a:lstStyle/>
                    <a:p>
                      <a:r>
                        <a:rPr lang="en-US" altLang="zh-TW" sz="1800" dirty="0" smtClean="0"/>
                        <a:t>K=8</a:t>
                      </a:r>
                      <a:endParaRPr lang="zh-TW" altLang="en-US" sz="1800" dirty="0"/>
                    </a:p>
                  </a:txBody>
                  <a:tcPr/>
                </a:tc>
                <a:tc>
                  <a:txBody>
                    <a:bodyPr/>
                    <a:lstStyle/>
                    <a:p>
                      <a:r>
                        <a:rPr lang="en-US" altLang="zh-TW" sz="1800" dirty="0" smtClean="0"/>
                        <a:t>K=9</a:t>
                      </a:r>
                      <a:endParaRPr lang="zh-TW" altLang="en-US" sz="1800" dirty="0"/>
                    </a:p>
                  </a:txBody>
                  <a:tcPr/>
                </a:tc>
                <a:tc>
                  <a:txBody>
                    <a:bodyPr/>
                    <a:lstStyle/>
                    <a:p>
                      <a:r>
                        <a:rPr lang="en-US" altLang="zh-TW" sz="1800" dirty="0" smtClean="0"/>
                        <a:t>K=10</a:t>
                      </a:r>
                      <a:endParaRPr lang="zh-TW" altLang="en-US" sz="1800" dirty="0"/>
                    </a:p>
                  </a:txBody>
                  <a:tcPr/>
                </a:tc>
                <a:extLst>
                  <a:ext uri="{0D108BD9-81ED-4DB2-BD59-A6C34878D82A}">
                    <a16:rowId xmlns:a16="http://schemas.microsoft.com/office/drawing/2014/main" val="3211491301"/>
                  </a:ext>
                </a:extLst>
              </a:tr>
              <a:tr h="384000">
                <a:tc>
                  <a:txBody>
                    <a:bodyPr/>
                    <a:lstStyle/>
                    <a:p>
                      <a:r>
                        <a:rPr lang="en-US" altLang="zh-TW" sz="1800" dirty="0" smtClean="0"/>
                        <a:t>MDS</a:t>
                      </a:r>
                      <a:endParaRPr lang="zh-TW" altLang="en-US" sz="1800" dirty="0"/>
                    </a:p>
                  </a:txBody>
                  <a:tcPr/>
                </a:tc>
                <a:tc>
                  <a:txBody>
                    <a:bodyPr/>
                    <a:lstStyle/>
                    <a:p>
                      <a:r>
                        <a:rPr lang="en-US" altLang="zh-TW" sz="1800" dirty="0" smtClean="0"/>
                        <a:t>0.2489</a:t>
                      </a:r>
                      <a:endParaRPr lang="zh-TW" altLang="en-US" sz="1800" dirty="0"/>
                    </a:p>
                  </a:txBody>
                  <a:tcPr/>
                </a:tc>
                <a:tc>
                  <a:txBody>
                    <a:bodyPr/>
                    <a:lstStyle/>
                    <a:p>
                      <a:r>
                        <a:rPr lang="en-US" altLang="zh-TW" sz="1800" dirty="0" smtClean="0"/>
                        <a:t>0.2721</a:t>
                      </a:r>
                      <a:endParaRPr lang="zh-TW" altLang="en-US" sz="1800" dirty="0"/>
                    </a:p>
                  </a:txBody>
                  <a:tcPr/>
                </a:tc>
                <a:tc>
                  <a:txBody>
                    <a:bodyPr/>
                    <a:lstStyle/>
                    <a:p>
                      <a:r>
                        <a:rPr lang="en-US" altLang="zh-TW" sz="1800" dirty="0" smtClean="0"/>
                        <a:t>0.2977</a:t>
                      </a:r>
                      <a:endParaRPr lang="zh-TW" altLang="en-US" sz="1800" dirty="0"/>
                    </a:p>
                  </a:txBody>
                  <a:tcPr/>
                </a:tc>
                <a:tc>
                  <a:txBody>
                    <a:bodyPr/>
                    <a:lstStyle/>
                    <a:p>
                      <a:r>
                        <a:rPr lang="en-US" altLang="zh-TW" sz="1800" dirty="0" smtClean="0"/>
                        <a:t>0.3199</a:t>
                      </a:r>
                      <a:endParaRPr lang="zh-TW" altLang="en-US" sz="1800" dirty="0"/>
                    </a:p>
                  </a:txBody>
                  <a:tcPr/>
                </a:tc>
                <a:tc>
                  <a:txBody>
                    <a:bodyPr/>
                    <a:lstStyle/>
                    <a:p>
                      <a:r>
                        <a:rPr lang="en-US" altLang="zh-TW" sz="1800" dirty="0" smtClean="0"/>
                        <a:t>0.3274</a:t>
                      </a:r>
                      <a:endParaRPr lang="zh-TW" altLang="en-US" sz="1800" dirty="0"/>
                    </a:p>
                  </a:txBody>
                  <a:tcPr/>
                </a:tc>
                <a:tc>
                  <a:txBody>
                    <a:bodyPr/>
                    <a:lstStyle/>
                    <a:p>
                      <a:r>
                        <a:rPr lang="en-US" altLang="zh-TW" sz="1800" dirty="0" smtClean="0"/>
                        <a:t>0.3438</a:t>
                      </a:r>
                      <a:endParaRPr lang="zh-TW" altLang="en-US" sz="1800" dirty="0"/>
                    </a:p>
                  </a:txBody>
                  <a:tcPr/>
                </a:tc>
                <a:extLst>
                  <a:ext uri="{0D108BD9-81ED-4DB2-BD59-A6C34878D82A}">
                    <a16:rowId xmlns:a16="http://schemas.microsoft.com/office/drawing/2014/main" val="1850648875"/>
                  </a:ext>
                </a:extLst>
              </a:tr>
              <a:tr h="384000">
                <a:tc>
                  <a:txBody>
                    <a:bodyPr/>
                    <a:lstStyle/>
                    <a:p>
                      <a:r>
                        <a:rPr lang="en-US" altLang="zh-TW" sz="1800" dirty="0" smtClean="0"/>
                        <a:t>ISOMAP</a:t>
                      </a:r>
                      <a:endParaRPr lang="zh-TW" altLang="en-US" sz="1800" dirty="0"/>
                    </a:p>
                  </a:txBody>
                  <a:tcPr/>
                </a:tc>
                <a:tc>
                  <a:txBody>
                    <a:bodyPr/>
                    <a:lstStyle/>
                    <a:p>
                      <a:r>
                        <a:rPr lang="en-US" altLang="zh-TW" sz="1800" dirty="0" smtClean="0"/>
                        <a:t>0.2758</a:t>
                      </a:r>
                      <a:endParaRPr lang="zh-TW" altLang="en-US" sz="1800" dirty="0"/>
                    </a:p>
                  </a:txBody>
                  <a:tcPr/>
                </a:tc>
                <a:tc>
                  <a:txBody>
                    <a:bodyPr/>
                    <a:lstStyle/>
                    <a:p>
                      <a:r>
                        <a:rPr lang="en-US" altLang="zh-TW" sz="1800" dirty="0" smtClean="0"/>
                        <a:t>0.2774</a:t>
                      </a:r>
                      <a:endParaRPr lang="zh-TW" altLang="en-US" sz="1800" dirty="0"/>
                    </a:p>
                  </a:txBody>
                  <a:tcPr/>
                </a:tc>
                <a:tc>
                  <a:txBody>
                    <a:bodyPr/>
                    <a:lstStyle/>
                    <a:p>
                      <a:r>
                        <a:rPr lang="en-US" altLang="zh-TW" sz="1800" dirty="0" smtClean="0"/>
                        <a:t>0.2909</a:t>
                      </a:r>
                      <a:endParaRPr lang="zh-TW" altLang="en-US" sz="1800" dirty="0"/>
                    </a:p>
                  </a:txBody>
                  <a:tcPr/>
                </a:tc>
                <a:tc>
                  <a:txBody>
                    <a:bodyPr/>
                    <a:lstStyle/>
                    <a:p>
                      <a:r>
                        <a:rPr lang="en-US" altLang="zh-TW" sz="1800" dirty="0" smtClean="0"/>
                        <a:t>0.3031</a:t>
                      </a:r>
                      <a:endParaRPr lang="zh-TW" altLang="en-US" sz="1800" dirty="0"/>
                    </a:p>
                  </a:txBody>
                  <a:tcPr/>
                </a:tc>
                <a:tc>
                  <a:txBody>
                    <a:bodyPr/>
                    <a:lstStyle/>
                    <a:p>
                      <a:r>
                        <a:rPr lang="en-US" altLang="zh-TW" sz="1800" dirty="0" smtClean="0"/>
                        <a:t>0.3213</a:t>
                      </a:r>
                      <a:endParaRPr lang="zh-TW" altLang="en-US" sz="1800" dirty="0"/>
                    </a:p>
                  </a:txBody>
                  <a:tcPr/>
                </a:tc>
                <a:tc>
                  <a:txBody>
                    <a:bodyPr/>
                    <a:lstStyle/>
                    <a:p>
                      <a:r>
                        <a:rPr lang="en-US" altLang="zh-TW" sz="1800" dirty="0" smtClean="0"/>
                        <a:t>0.3256</a:t>
                      </a:r>
                      <a:endParaRPr lang="zh-TW" altLang="en-US" sz="1800" dirty="0"/>
                    </a:p>
                  </a:txBody>
                  <a:tcPr/>
                </a:tc>
                <a:extLst>
                  <a:ext uri="{0D108BD9-81ED-4DB2-BD59-A6C34878D82A}">
                    <a16:rowId xmlns:a16="http://schemas.microsoft.com/office/drawing/2014/main" val="3257441397"/>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824167484"/>
              </p:ext>
            </p:extLst>
          </p:nvPr>
        </p:nvGraphicFramePr>
        <p:xfrm>
          <a:off x="3678093" y="527105"/>
          <a:ext cx="7670796" cy="1193463"/>
        </p:xfrm>
        <a:graphic>
          <a:graphicData uri="http://schemas.openxmlformats.org/drawingml/2006/table">
            <a:tbl>
              <a:tblPr firstRow="1" bandRow="1">
                <a:tableStyleId>{5C22544A-7EE6-4342-B048-85BDC9FD1C3A}</a:tableStyleId>
              </a:tblPr>
              <a:tblGrid>
                <a:gridCol w="1095828">
                  <a:extLst>
                    <a:ext uri="{9D8B030D-6E8A-4147-A177-3AD203B41FA5}">
                      <a16:colId xmlns:a16="http://schemas.microsoft.com/office/drawing/2014/main" val="3192125889"/>
                    </a:ext>
                  </a:extLst>
                </a:gridCol>
                <a:gridCol w="1095828">
                  <a:extLst>
                    <a:ext uri="{9D8B030D-6E8A-4147-A177-3AD203B41FA5}">
                      <a16:colId xmlns:a16="http://schemas.microsoft.com/office/drawing/2014/main" val="328859926"/>
                    </a:ext>
                  </a:extLst>
                </a:gridCol>
                <a:gridCol w="1095828">
                  <a:extLst>
                    <a:ext uri="{9D8B030D-6E8A-4147-A177-3AD203B41FA5}">
                      <a16:colId xmlns:a16="http://schemas.microsoft.com/office/drawing/2014/main" val="1441334430"/>
                    </a:ext>
                  </a:extLst>
                </a:gridCol>
                <a:gridCol w="1095828">
                  <a:extLst>
                    <a:ext uri="{9D8B030D-6E8A-4147-A177-3AD203B41FA5}">
                      <a16:colId xmlns:a16="http://schemas.microsoft.com/office/drawing/2014/main" val="1423624662"/>
                    </a:ext>
                  </a:extLst>
                </a:gridCol>
                <a:gridCol w="1095828">
                  <a:extLst>
                    <a:ext uri="{9D8B030D-6E8A-4147-A177-3AD203B41FA5}">
                      <a16:colId xmlns:a16="http://schemas.microsoft.com/office/drawing/2014/main" val="886927926"/>
                    </a:ext>
                  </a:extLst>
                </a:gridCol>
                <a:gridCol w="1095828">
                  <a:extLst>
                    <a:ext uri="{9D8B030D-6E8A-4147-A177-3AD203B41FA5}">
                      <a16:colId xmlns:a16="http://schemas.microsoft.com/office/drawing/2014/main" val="1397934642"/>
                    </a:ext>
                  </a:extLst>
                </a:gridCol>
                <a:gridCol w="1095828">
                  <a:extLst>
                    <a:ext uri="{9D8B030D-6E8A-4147-A177-3AD203B41FA5}">
                      <a16:colId xmlns:a16="http://schemas.microsoft.com/office/drawing/2014/main" val="4197830059"/>
                    </a:ext>
                  </a:extLst>
                </a:gridCol>
              </a:tblGrid>
              <a:tr h="397821">
                <a:tc>
                  <a:txBody>
                    <a:bodyPr/>
                    <a:lstStyle/>
                    <a:p>
                      <a:r>
                        <a:rPr lang="zh-TW" altLang="en-US" dirty="0" smtClean="0"/>
                        <a:t>標準化</a:t>
                      </a:r>
                      <a:endParaRPr lang="zh-TW" altLang="en-US" dirty="0"/>
                    </a:p>
                  </a:txBody>
                  <a:tcPr/>
                </a:tc>
                <a:tc>
                  <a:txBody>
                    <a:bodyPr/>
                    <a:lstStyle/>
                    <a:p>
                      <a:r>
                        <a:rPr lang="en-US" altLang="zh-TW" dirty="0" smtClean="0"/>
                        <a:t>K=5</a:t>
                      </a:r>
                      <a:endParaRPr lang="zh-TW" altLang="en-US" dirty="0"/>
                    </a:p>
                  </a:txBody>
                  <a:tcPr/>
                </a:tc>
                <a:tc>
                  <a:txBody>
                    <a:bodyPr/>
                    <a:lstStyle/>
                    <a:p>
                      <a:r>
                        <a:rPr lang="en-US" altLang="zh-TW" dirty="0" smtClean="0"/>
                        <a:t>K=6</a:t>
                      </a:r>
                      <a:endParaRPr lang="zh-TW" altLang="en-US" dirty="0"/>
                    </a:p>
                  </a:txBody>
                  <a:tcPr/>
                </a:tc>
                <a:tc>
                  <a:txBody>
                    <a:bodyPr/>
                    <a:lstStyle/>
                    <a:p>
                      <a:r>
                        <a:rPr lang="en-US" altLang="zh-TW" dirty="0" smtClean="0"/>
                        <a:t>K=7</a:t>
                      </a:r>
                      <a:endParaRPr lang="zh-TW" altLang="en-US" dirty="0"/>
                    </a:p>
                  </a:txBody>
                  <a:tcPr/>
                </a:tc>
                <a:tc>
                  <a:txBody>
                    <a:bodyPr/>
                    <a:lstStyle/>
                    <a:p>
                      <a:r>
                        <a:rPr lang="en-US" altLang="zh-TW" dirty="0" smtClean="0"/>
                        <a:t>K=8</a:t>
                      </a:r>
                      <a:endParaRPr lang="zh-TW" altLang="en-US" dirty="0"/>
                    </a:p>
                  </a:txBody>
                  <a:tcPr/>
                </a:tc>
                <a:tc>
                  <a:txBody>
                    <a:bodyPr/>
                    <a:lstStyle/>
                    <a:p>
                      <a:r>
                        <a:rPr lang="en-US" altLang="zh-TW" dirty="0" smtClean="0"/>
                        <a:t>K=9</a:t>
                      </a:r>
                      <a:endParaRPr lang="zh-TW" altLang="en-US" dirty="0"/>
                    </a:p>
                  </a:txBody>
                  <a:tcPr/>
                </a:tc>
                <a:tc>
                  <a:txBody>
                    <a:bodyPr/>
                    <a:lstStyle/>
                    <a:p>
                      <a:r>
                        <a:rPr lang="en-US" altLang="zh-TW" dirty="0" smtClean="0"/>
                        <a:t>K=10</a:t>
                      </a:r>
                      <a:endParaRPr lang="zh-TW" altLang="en-US" dirty="0"/>
                    </a:p>
                  </a:txBody>
                  <a:tcPr/>
                </a:tc>
                <a:extLst>
                  <a:ext uri="{0D108BD9-81ED-4DB2-BD59-A6C34878D82A}">
                    <a16:rowId xmlns:a16="http://schemas.microsoft.com/office/drawing/2014/main" val="3211491301"/>
                  </a:ext>
                </a:extLst>
              </a:tr>
              <a:tr h="397821">
                <a:tc>
                  <a:txBody>
                    <a:bodyPr/>
                    <a:lstStyle/>
                    <a:p>
                      <a:r>
                        <a:rPr lang="en-US" altLang="zh-TW" dirty="0" smtClean="0"/>
                        <a:t>MDS</a:t>
                      </a:r>
                      <a:endParaRPr lang="zh-TW" altLang="en-US" dirty="0"/>
                    </a:p>
                  </a:txBody>
                  <a:tcPr/>
                </a:tc>
                <a:tc>
                  <a:txBody>
                    <a:bodyPr/>
                    <a:lstStyle/>
                    <a:p>
                      <a:r>
                        <a:rPr lang="en-US" altLang="zh-TW" dirty="0" smtClean="0"/>
                        <a:t>0.1283</a:t>
                      </a:r>
                      <a:endParaRPr lang="zh-TW" altLang="en-US" dirty="0"/>
                    </a:p>
                  </a:txBody>
                  <a:tcPr/>
                </a:tc>
                <a:tc>
                  <a:txBody>
                    <a:bodyPr/>
                    <a:lstStyle/>
                    <a:p>
                      <a:r>
                        <a:rPr lang="en-US" altLang="zh-TW" dirty="0" smtClean="0"/>
                        <a:t>0.1240</a:t>
                      </a:r>
                      <a:endParaRPr lang="zh-TW" altLang="en-US" dirty="0"/>
                    </a:p>
                  </a:txBody>
                  <a:tcPr/>
                </a:tc>
                <a:tc>
                  <a:txBody>
                    <a:bodyPr/>
                    <a:lstStyle/>
                    <a:p>
                      <a:r>
                        <a:rPr lang="en-US" altLang="zh-TW" dirty="0" smtClean="0"/>
                        <a:t>0.1231</a:t>
                      </a:r>
                      <a:endParaRPr lang="zh-TW" altLang="en-US" dirty="0"/>
                    </a:p>
                  </a:txBody>
                  <a:tcPr/>
                </a:tc>
                <a:tc>
                  <a:txBody>
                    <a:bodyPr/>
                    <a:lstStyle/>
                    <a:p>
                      <a:r>
                        <a:rPr lang="en-US" altLang="zh-TW" dirty="0" smtClean="0"/>
                        <a:t>0.1285</a:t>
                      </a:r>
                      <a:endParaRPr lang="zh-TW" altLang="en-US" dirty="0"/>
                    </a:p>
                  </a:txBody>
                  <a:tcPr/>
                </a:tc>
                <a:tc>
                  <a:txBody>
                    <a:bodyPr/>
                    <a:lstStyle/>
                    <a:p>
                      <a:r>
                        <a:rPr lang="en-US" altLang="zh-TW" dirty="0" smtClean="0"/>
                        <a:t>0.1291</a:t>
                      </a:r>
                      <a:endParaRPr lang="zh-TW" altLang="en-US" dirty="0"/>
                    </a:p>
                  </a:txBody>
                  <a:tcPr/>
                </a:tc>
                <a:tc>
                  <a:txBody>
                    <a:bodyPr/>
                    <a:lstStyle/>
                    <a:p>
                      <a:r>
                        <a:rPr lang="en-US" altLang="zh-TW" dirty="0" smtClean="0"/>
                        <a:t>0.1383</a:t>
                      </a:r>
                      <a:endParaRPr lang="zh-TW" altLang="en-US" dirty="0"/>
                    </a:p>
                  </a:txBody>
                  <a:tcPr/>
                </a:tc>
                <a:extLst>
                  <a:ext uri="{0D108BD9-81ED-4DB2-BD59-A6C34878D82A}">
                    <a16:rowId xmlns:a16="http://schemas.microsoft.com/office/drawing/2014/main" val="1850648875"/>
                  </a:ext>
                </a:extLst>
              </a:tr>
              <a:tr h="397821">
                <a:tc>
                  <a:txBody>
                    <a:bodyPr/>
                    <a:lstStyle/>
                    <a:p>
                      <a:r>
                        <a:rPr lang="en-US" altLang="zh-TW" dirty="0" smtClean="0"/>
                        <a:t>ISOMAP</a:t>
                      </a:r>
                      <a:endParaRPr lang="zh-TW" altLang="en-US" dirty="0"/>
                    </a:p>
                  </a:txBody>
                  <a:tcPr/>
                </a:tc>
                <a:tc>
                  <a:txBody>
                    <a:bodyPr/>
                    <a:lstStyle/>
                    <a:p>
                      <a:r>
                        <a:rPr lang="en-US" altLang="zh-TW" dirty="0" smtClean="0"/>
                        <a:t>0.1283</a:t>
                      </a:r>
                      <a:endParaRPr lang="zh-TW" altLang="en-US" dirty="0"/>
                    </a:p>
                  </a:txBody>
                  <a:tcPr/>
                </a:tc>
                <a:tc>
                  <a:txBody>
                    <a:bodyPr/>
                    <a:lstStyle/>
                    <a:p>
                      <a:r>
                        <a:rPr lang="en-US" altLang="zh-TW" dirty="0" smtClean="0"/>
                        <a:t>0.1398</a:t>
                      </a:r>
                      <a:endParaRPr lang="zh-TW" altLang="en-US" dirty="0"/>
                    </a:p>
                  </a:txBody>
                  <a:tcPr/>
                </a:tc>
                <a:tc>
                  <a:txBody>
                    <a:bodyPr/>
                    <a:lstStyle/>
                    <a:p>
                      <a:r>
                        <a:rPr lang="en-US" altLang="zh-TW" dirty="0" smtClean="0"/>
                        <a:t>0.1379</a:t>
                      </a:r>
                      <a:endParaRPr lang="zh-TW" altLang="en-US" dirty="0"/>
                    </a:p>
                  </a:txBody>
                  <a:tcPr/>
                </a:tc>
                <a:tc>
                  <a:txBody>
                    <a:bodyPr/>
                    <a:lstStyle/>
                    <a:p>
                      <a:r>
                        <a:rPr lang="en-US" altLang="zh-TW" dirty="0" smtClean="0"/>
                        <a:t>0.1374</a:t>
                      </a:r>
                      <a:endParaRPr lang="zh-TW" altLang="en-US" dirty="0"/>
                    </a:p>
                  </a:txBody>
                  <a:tcPr/>
                </a:tc>
                <a:tc>
                  <a:txBody>
                    <a:bodyPr/>
                    <a:lstStyle/>
                    <a:p>
                      <a:r>
                        <a:rPr lang="en-US" altLang="zh-TW" dirty="0" smtClean="0"/>
                        <a:t>0.1335</a:t>
                      </a:r>
                      <a:endParaRPr lang="zh-TW" altLang="en-US" dirty="0"/>
                    </a:p>
                  </a:txBody>
                  <a:tcPr/>
                </a:tc>
                <a:tc>
                  <a:txBody>
                    <a:bodyPr/>
                    <a:lstStyle/>
                    <a:p>
                      <a:r>
                        <a:rPr lang="en-US" altLang="zh-TW" dirty="0" smtClean="0"/>
                        <a:t>0.1486</a:t>
                      </a:r>
                      <a:endParaRPr lang="zh-TW" altLang="en-US" dirty="0"/>
                    </a:p>
                  </a:txBody>
                  <a:tcPr/>
                </a:tc>
                <a:extLst>
                  <a:ext uri="{0D108BD9-81ED-4DB2-BD59-A6C34878D82A}">
                    <a16:rowId xmlns:a16="http://schemas.microsoft.com/office/drawing/2014/main" val="3257441397"/>
                  </a:ext>
                </a:extLst>
              </a:tr>
            </a:tbl>
          </a:graphicData>
        </a:graphic>
      </p:graphicFrame>
      <p:cxnSp>
        <p:nvCxnSpPr>
          <p:cNvPr id="14" name="直線接點 13"/>
          <p:cNvCxnSpPr/>
          <p:nvPr/>
        </p:nvCxnSpPr>
        <p:spPr>
          <a:xfrm flipV="1">
            <a:off x="6080" y="3842328"/>
            <a:ext cx="3441160" cy="32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10257069" y="1295127"/>
            <a:ext cx="1091820" cy="4009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a:off x="10272309" y="2340536"/>
            <a:ext cx="1076580" cy="44375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3" name="內容版面配置區 12"/>
          <p:cNvGraphicFramePr>
            <a:graphicFrameLocks noGrp="1"/>
          </p:cNvGraphicFramePr>
          <p:nvPr>
            <p:ph idx="1"/>
            <p:extLst>
              <p:ext uri="{D42A27DB-BD31-4B8C-83A1-F6EECF244321}">
                <p14:modId xmlns:p14="http://schemas.microsoft.com/office/powerpoint/2010/main" val="1072817653"/>
              </p:ext>
            </p:extLst>
          </p:nvPr>
        </p:nvGraphicFramePr>
        <p:xfrm>
          <a:off x="4602822" y="3257373"/>
          <a:ext cx="5821338" cy="3455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562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字方塊 31"/>
          <p:cNvSpPr txBox="1"/>
          <p:nvPr/>
        </p:nvSpPr>
        <p:spPr>
          <a:xfrm>
            <a:off x="1192769" y="443030"/>
            <a:ext cx="2177486" cy="830997"/>
          </a:xfrm>
          <a:prstGeom prst="rect">
            <a:avLst/>
          </a:prstGeom>
          <a:noFill/>
        </p:spPr>
        <p:txBody>
          <a:bodyPr wrap="square" rtlCol="0">
            <a:spAutoFit/>
          </a:bodyPr>
          <a:lstStyle/>
          <a:p>
            <a:r>
              <a:rPr lang="zh-TW" altLang="en-US" sz="4800" dirty="0" smtClean="0">
                <a:solidFill>
                  <a:schemeClr val="accent1">
                    <a:lumMod val="75000"/>
                  </a:schemeClr>
                </a:solidFill>
                <a:effectLst>
                  <a:outerShdw blurRad="38100" dist="38100" dir="2700000" algn="tl">
                    <a:srgbClr val="000000">
                      <a:alpha val="43137"/>
                    </a:srgbClr>
                  </a:outerShdw>
                </a:effectLst>
              </a:rPr>
              <a:t>流程圖</a:t>
            </a:r>
            <a:endParaRPr lang="zh-TW" altLang="en-US" sz="4800" dirty="0">
              <a:solidFill>
                <a:schemeClr val="accent1">
                  <a:lumMod val="75000"/>
                </a:schemeClr>
              </a:solidFill>
              <a:effectLst>
                <a:outerShdw blurRad="38100" dist="38100" dir="2700000" algn="tl">
                  <a:srgbClr val="000000">
                    <a:alpha val="43137"/>
                  </a:srgbClr>
                </a:outerShdw>
              </a:effectLst>
            </a:endParaRPr>
          </a:p>
        </p:txBody>
      </p:sp>
      <p:sp>
        <p:nvSpPr>
          <p:cNvPr id="19" name="手繪多邊形 18"/>
          <p:cNvSpPr/>
          <p:nvPr/>
        </p:nvSpPr>
        <p:spPr>
          <a:xfrm>
            <a:off x="5401406" y="62253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dirty="0" smtClean="0"/>
              <a:t>原始資</a:t>
            </a:r>
            <a:r>
              <a:rPr lang="zh-TW" altLang="en-US" sz="3900" dirty="0"/>
              <a:t>料</a:t>
            </a:r>
            <a:endParaRPr lang="zh-TW" altLang="en-US" sz="3900" kern="1200" dirty="0"/>
          </a:p>
        </p:txBody>
      </p:sp>
      <p:sp>
        <p:nvSpPr>
          <p:cNvPr id="35" name="手繪多邊形 34"/>
          <p:cNvSpPr/>
          <p:nvPr/>
        </p:nvSpPr>
        <p:spPr>
          <a:xfrm>
            <a:off x="6591559" y="4059369"/>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MDS</a:t>
            </a:r>
            <a:endParaRPr lang="zh-TW" altLang="en-US" sz="3900" kern="1200" dirty="0"/>
          </a:p>
        </p:txBody>
      </p:sp>
      <p:sp>
        <p:nvSpPr>
          <p:cNvPr id="36" name="手繪多邊形 35"/>
          <p:cNvSpPr/>
          <p:nvPr/>
        </p:nvSpPr>
        <p:spPr>
          <a:xfrm>
            <a:off x="8963415" y="405936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kern="1200" dirty="0" smtClean="0"/>
              <a:t>交叉驗證</a:t>
            </a:r>
            <a:endParaRPr lang="zh-TW" altLang="en-US" sz="3900" kern="1200" dirty="0"/>
          </a:p>
        </p:txBody>
      </p:sp>
      <p:sp>
        <p:nvSpPr>
          <p:cNvPr id="37" name="手繪多邊形 36"/>
          <p:cNvSpPr/>
          <p:nvPr/>
        </p:nvSpPr>
        <p:spPr>
          <a:xfrm>
            <a:off x="6591558" y="2909946"/>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err="1" smtClean="0"/>
              <a:t>heatmap</a:t>
            </a:r>
            <a:endParaRPr lang="zh-TW" altLang="en-US" sz="3900" kern="1200" dirty="0"/>
          </a:p>
        </p:txBody>
      </p:sp>
      <p:sp>
        <p:nvSpPr>
          <p:cNvPr id="38" name="手繪多邊形 37"/>
          <p:cNvSpPr/>
          <p:nvPr/>
        </p:nvSpPr>
        <p:spPr>
          <a:xfrm>
            <a:off x="6591559" y="5194185"/>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ISOMAP</a:t>
            </a:r>
            <a:endParaRPr lang="zh-TW" altLang="en-US" sz="3900" kern="1200" dirty="0"/>
          </a:p>
        </p:txBody>
      </p:sp>
      <p:sp>
        <p:nvSpPr>
          <p:cNvPr id="39" name="手繪多邊形 38"/>
          <p:cNvSpPr/>
          <p:nvPr/>
        </p:nvSpPr>
        <p:spPr>
          <a:xfrm>
            <a:off x="8963415"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LCMC</a:t>
            </a:r>
            <a:endParaRPr lang="zh-TW" altLang="en-US" sz="3900" kern="1200" dirty="0"/>
          </a:p>
        </p:txBody>
      </p:sp>
      <p:sp>
        <p:nvSpPr>
          <p:cNvPr id="40" name="手繪多邊形 39"/>
          <p:cNvSpPr/>
          <p:nvPr/>
        </p:nvSpPr>
        <p:spPr>
          <a:xfrm>
            <a:off x="8963414" y="5211960"/>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SVM</a:t>
            </a:r>
            <a:endParaRPr lang="zh-TW" altLang="en-US" sz="3900" kern="1200" dirty="0"/>
          </a:p>
        </p:txBody>
      </p:sp>
      <p:sp>
        <p:nvSpPr>
          <p:cNvPr id="41" name="矩形 40"/>
          <p:cNvSpPr/>
          <p:nvPr/>
        </p:nvSpPr>
        <p:spPr>
          <a:xfrm>
            <a:off x="1351872" y="1661067"/>
            <a:ext cx="5055978" cy="464359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6407851" y="1661068"/>
            <a:ext cx="5002422" cy="464359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p:nvSpPr>
        <p:spPr>
          <a:xfrm>
            <a:off x="4035994" y="405936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kern="1200" dirty="0" smtClean="0"/>
              <a:t>交叉驗證</a:t>
            </a:r>
            <a:endParaRPr lang="zh-TW" altLang="en-US" sz="3900" kern="1200" dirty="0"/>
          </a:p>
        </p:txBody>
      </p:sp>
      <p:sp>
        <p:nvSpPr>
          <p:cNvPr id="30" name="手繪多邊形 29"/>
          <p:cNvSpPr/>
          <p:nvPr/>
        </p:nvSpPr>
        <p:spPr>
          <a:xfrm>
            <a:off x="4035994"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LCMC</a:t>
            </a:r>
            <a:endParaRPr lang="zh-TW" altLang="en-US" sz="3900" kern="1200" dirty="0"/>
          </a:p>
        </p:txBody>
      </p:sp>
      <p:sp>
        <p:nvSpPr>
          <p:cNvPr id="33" name="手繪多邊形 32"/>
          <p:cNvSpPr/>
          <p:nvPr/>
        </p:nvSpPr>
        <p:spPr>
          <a:xfrm>
            <a:off x="4035993" y="5211960"/>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SVM</a:t>
            </a:r>
            <a:endParaRPr lang="zh-TW" altLang="en-US" sz="3900" kern="1200" dirty="0"/>
          </a:p>
        </p:txBody>
      </p:sp>
      <p:sp>
        <p:nvSpPr>
          <p:cNvPr id="34" name="手繪多邊形 33"/>
          <p:cNvSpPr/>
          <p:nvPr/>
        </p:nvSpPr>
        <p:spPr>
          <a:xfrm>
            <a:off x="1589135" y="4056201"/>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MDS</a:t>
            </a:r>
            <a:endParaRPr lang="zh-TW" altLang="en-US" sz="3900" kern="1200" dirty="0"/>
          </a:p>
        </p:txBody>
      </p:sp>
      <p:sp>
        <p:nvSpPr>
          <p:cNvPr id="44" name="手繪多邊形 43"/>
          <p:cNvSpPr/>
          <p:nvPr/>
        </p:nvSpPr>
        <p:spPr>
          <a:xfrm>
            <a:off x="1589134"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err="1" smtClean="0"/>
              <a:t>heatmap</a:t>
            </a:r>
            <a:endParaRPr lang="zh-TW" altLang="en-US" sz="3900" kern="1200" dirty="0"/>
          </a:p>
        </p:txBody>
      </p:sp>
      <p:sp>
        <p:nvSpPr>
          <p:cNvPr id="45" name="手繪多邊形 44"/>
          <p:cNvSpPr/>
          <p:nvPr/>
        </p:nvSpPr>
        <p:spPr>
          <a:xfrm>
            <a:off x="1589135" y="5191017"/>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ISOMAP</a:t>
            </a:r>
            <a:endParaRPr lang="zh-TW" altLang="en-US" sz="3900" kern="1200" dirty="0"/>
          </a:p>
        </p:txBody>
      </p:sp>
      <p:sp>
        <p:nvSpPr>
          <p:cNvPr id="46" name="手繪多邊形 45"/>
          <p:cNvSpPr/>
          <p:nvPr/>
        </p:nvSpPr>
        <p:spPr>
          <a:xfrm>
            <a:off x="2803027" y="1818732"/>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200" dirty="0" smtClean="0"/>
              <a:t>標準化資料</a:t>
            </a:r>
            <a:endParaRPr lang="zh-TW" altLang="en-US" sz="3200" kern="1200" dirty="0"/>
          </a:p>
        </p:txBody>
      </p:sp>
      <p:sp>
        <p:nvSpPr>
          <p:cNvPr id="47" name="手繪多邊形 46"/>
          <p:cNvSpPr/>
          <p:nvPr/>
        </p:nvSpPr>
        <p:spPr>
          <a:xfrm>
            <a:off x="7886580" y="1815075"/>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2800" dirty="0" smtClean="0"/>
              <a:t>挑選</a:t>
            </a:r>
            <a:r>
              <a:rPr lang="en-US" altLang="zh-TW" sz="2800" dirty="0" smtClean="0"/>
              <a:t>100</a:t>
            </a:r>
            <a:r>
              <a:rPr lang="zh-TW" altLang="en-US" sz="2800" dirty="0" smtClean="0"/>
              <a:t>變數</a:t>
            </a:r>
            <a:endParaRPr lang="zh-TW" altLang="en-US" sz="2800" kern="1200" dirty="0"/>
          </a:p>
        </p:txBody>
      </p:sp>
    </p:spTree>
    <p:extLst>
      <p:ext uri="{BB962C8B-B14F-4D97-AF65-F5344CB8AC3E}">
        <p14:creationId xmlns:p14="http://schemas.microsoft.com/office/powerpoint/2010/main" val="3686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3"/>
                                        </p:tgtEl>
                                      </p:cBhvr>
                                    </p:animEffect>
                                    <p:animScale>
                                      <p:cBhvr>
                                        <p:cTn id="7" dur="250" autoRev="1" fill="hold"/>
                                        <p:tgtEl>
                                          <p:spTgt spid="33"/>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40"/>
                                        </p:tgtEl>
                                      </p:cBhvr>
                                    </p:animEffect>
                                    <p:animScale>
                                      <p:cBhvr>
                                        <p:cTn id="10"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766618"/>
            <a:ext cx="3417455" cy="5301673"/>
          </a:xfrm>
        </p:spPr>
        <p:txBody>
          <a:bodyPr/>
          <a:lstStyle/>
          <a:p>
            <a:r>
              <a:rPr lang="en-US" altLang="zh-TW" dirty="0" smtClean="0"/>
              <a:t>Support</a:t>
            </a:r>
            <a:r>
              <a:rPr lang="zh-TW" altLang="en-US" dirty="0" smtClean="0"/>
              <a:t> </a:t>
            </a:r>
            <a:r>
              <a:rPr lang="en-US" altLang="zh-TW" dirty="0" smtClean="0"/>
              <a:t> Vector Machine</a:t>
            </a:r>
            <a:br>
              <a:rPr lang="en-US" altLang="zh-TW" dirty="0" smtClean="0"/>
            </a:br>
            <a:r>
              <a:rPr lang="zh-TW" altLang="en-US" dirty="0" smtClean="0"/>
              <a:t>（</a:t>
            </a:r>
            <a:r>
              <a:rPr lang="en-US" altLang="zh-TW" dirty="0" smtClean="0"/>
              <a:t>SVM-</a:t>
            </a:r>
            <a:r>
              <a:rPr lang="zh-TW" altLang="en-US" dirty="0" smtClean="0"/>
              <a:t>支持向量機</a:t>
            </a:r>
            <a:r>
              <a:rPr lang="zh-TW" altLang="en-US" dirty="0"/>
              <a:t>）</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148" y="1136673"/>
            <a:ext cx="4483148" cy="4343049"/>
          </a:xfrm>
          <a:prstGeom prst="rect">
            <a:avLst/>
          </a:prstGeom>
        </p:spPr>
      </p:pic>
    </p:spTree>
    <p:extLst>
      <p:ext uri="{BB962C8B-B14F-4D97-AF65-F5344CB8AC3E}">
        <p14:creationId xmlns:p14="http://schemas.microsoft.com/office/powerpoint/2010/main" val="183287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SVM-</a:t>
            </a:r>
            <a:br>
              <a:rPr lang="en-US" altLang="zh-TW" dirty="0" smtClean="0"/>
            </a:br>
            <a:r>
              <a:rPr lang="zh-TW" altLang="en-US" dirty="0" smtClean="0"/>
              <a:t>標準化資料</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52086032"/>
              </p:ext>
            </p:extLst>
          </p:nvPr>
        </p:nvGraphicFramePr>
        <p:xfrm>
          <a:off x="2549233" y="973384"/>
          <a:ext cx="8839202" cy="741680"/>
        </p:xfrm>
        <a:graphic>
          <a:graphicData uri="http://schemas.openxmlformats.org/drawingml/2006/table">
            <a:tbl>
              <a:tblPr firstRow="1" bandRow="1">
                <a:tableStyleId>{5C22544A-7EE6-4342-B048-85BDC9FD1C3A}</a:tableStyleId>
              </a:tblPr>
              <a:tblGrid>
                <a:gridCol w="1099127">
                  <a:extLst>
                    <a:ext uri="{9D8B030D-6E8A-4147-A177-3AD203B41FA5}">
                      <a16:colId xmlns:a16="http://schemas.microsoft.com/office/drawing/2014/main" val="1308934323"/>
                    </a:ext>
                  </a:extLst>
                </a:gridCol>
                <a:gridCol w="822037">
                  <a:extLst>
                    <a:ext uri="{9D8B030D-6E8A-4147-A177-3AD203B41FA5}">
                      <a16:colId xmlns:a16="http://schemas.microsoft.com/office/drawing/2014/main" val="717653966"/>
                    </a:ext>
                  </a:extLst>
                </a:gridCol>
                <a:gridCol w="860462">
                  <a:extLst>
                    <a:ext uri="{9D8B030D-6E8A-4147-A177-3AD203B41FA5}">
                      <a16:colId xmlns:a16="http://schemas.microsoft.com/office/drawing/2014/main" val="744430540"/>
                    </a:ext>
                  </a:extLst>
                </a:gridCol>
                <a:gridCol w="488047">
                  <a:extLst>
                    <a:ext uri="{9D8B030D-6E8A-4147-A177-3AD203B41FA5}">
                      <a16:colId xmlns:a16="http://schemas.microsoft.com/office/drawing/2014/main" val="1689278688"/>
                    </a:ext>
                  </a:extLst>
                </a:gridCol>
                <a:gridCol w="812800">
                  <a:extLst>
                    <a:ext uri="{9D8B030D-6E8A-4147-A177-3AD203B41FA5}">
                      <a16:colId xmlns:a16="http://schemas.microsoft.com/office/drawing/2014/main" val="1899164357"/>
                    </a:ext>
                  </a:extLst>
                </a:gridCol>
                <a:gridCol w="849745">
                  <a:extLst>
                    <a:ext uri="{9D8B030D-6E8A-4147-A177-3AD203B41FA5}">
                      <a16:colId xmlns:a16="http://schemas.microsoft.com/office/drawing/2014/main" val="960239607"/>
                    </a:ext>
                  </a:extLst>
                </a:gridCol>
                <a:gridCol w="840509">
                  <a:extLst>
                    <a:ext uri="{9D8B030D-6E8A-4147-A177-3AD203B41FA5}">
                      <a16:colId xmlns:a16="http://schemas.microsoft.com/office/drawing/2014/main" val="4210968055"/>
                    </a:ext>
                  </a:extLst>
                </a:gridCol>
                <a:gridCol w="849746">
                  <a:extLst>
                    <a:ext uri="{9D8B030D-6E8A-4147-A177-3AD203B41FA5}">
                      <a16:colId xmlns:a16="http://schemas.microsoft.com/office/drawing/2014/main" val="235097149"/>
                    </a:ext>
                  </a:extLst>
                </a:gridCol>
                <a:gridCol w="868218">
                  <a:extLst>
                    <a:ext uri="{9D8B030D-6E8A-4147-A177-3AD203B41FA5}">
                      <a16:colId xmlns:a16="http://schemas.microsoft.com/office/drawing/2014/main" val="3113111805"/>
                    </a:ext>
                  </a:extLst>
                </a:gridCol>
                <a:gridCol w="387927">
                  <a:extLst>
                    <a:ext uri="{9D8B030D-6E8A-4147-A177-3AD203B41FA5}">
                      <a16:colId xmlns:a16="http://schemas.microsoft.com/office/drawing/2014/main" val="4197026832"/>
                    </a:ext>
                  </a:extLst>
                </a:gridCol>
                <a:gridCol w="960584">
                  <a:extLst>
                    <a:ext uri="{9D8B030D-6E8A-4147-A177-3AD203B41FA5}">
                      <a16:colId xmlns:a16="http://schemas.microsoft.com/office/drawing/2014/main" val="2342875191"/>
                    </a:ext>
                  </a:extLst>
                </a:gridCol>
              </a:tblGrid>
              <a:tr h="370840">
                <a:tc>
                  <a:txBody>
                    <a:bodyPr/>
                    <a:lstStyle/>
                    <a:p>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6</a:t>
                      </a:r>
                      <a:endParaRPr lang="zh-TW" altLang="en-US" dirty="0"/>
                    </a:p>
                  </a:txBody>
                  <a:tcPr/>
                </a:tc>
                <a:tc>
                  <a:txBody>
                    <a:bodyPr/>
                    <a:lstStyle/>
                    <a:p>
                      <a:r>
                        <a:rPr lang="en-US" altLang="zh-TW" dirty="0" smtClean="0"/>
                        <a:t>7</a:t>
                      </a:r>
                      <a:endParaRPr lang="zh-TW" altLang="en-US" dirty="0"/>
                    </a:p>
                  </a:txBody>
                  <a:tcPr/>
                </a:tc>
                <a:tc>
                  <a:txBody>
                    <a:bodyPr/>
                    <a:lstStyle/>
                    <a:p>
                      <a:r>
                        <a:rPr lang="en-US" altLang="zh-TW" dirty="0" smtClean="0"/>
                        <a:t>8</a:t>
                      </a:r>
                      <a:endParaRPr lang="zh-TW" altLang="en-US" dirty="0"/>
                    </a:p>
                  </a:txBody>
                  <a:tcPr/>
                </a:tc>
                <a:tc>
                  <a:txBody>
                    <a:bodyPr/>
                    <a:lstStyle/>
                    <a:p>
                      <a:r>
                        <a:rPr lang="en-US" altLang="zh-TW" dirty="0" smtClean="0"/>
                        <a:t>9</a:t>
                      </a:r>
                      <a:endParaRPr lang="zh-TW" altLang="en-US" dirty="0"/>
                    </a:p>
                  </a:txBody>
                  <a:tcPr/>
                </a:tc>
                <a:tc>
                  <a:txBody>
                    <a:bodyPr/>
                    <a:lstStyle/>
                    <a:p>
                      <a:r>
                        <a:rPr lang="en-US" altLang="zh-TW" dirty="0" smtClean="0"/>
                        <a:t>10</a:t>
                      </a:r>
                      <a:endParaRPr lang="zh-TW" altLang="en-US" dirty="0"/>
                    </a:p>
                  </a:txBody>
                  <a:tcPr/>
                </a:tc>
                <a:extLst>
                  <a:ext uri="{0D108BD9-81ED-4DB2-BD59-A6C34878D82A}">
                    <a16:rowId xmlns:a16="http://schemas.microsoft.com/office/drawing/2014/main" val="3864076510"/>
                  </a:ext>
                </a:extLst>
              </a:tr>
              <a:tr h="370840">
                <a:tc>
                  <a:txBody>
                    <a:bodyPr/>
                    <a:lstStyle/>
                    <a:p>
                      <a:r>
                        <a:rPr lang="en-US" altLang="zh-TW" dirty="0" err="1" smtClean="0"/>
                        <a:t>Error.rate</a:t>
                      </a:r>
                      <a:endParaRPr lang="zh-TW" altLang="en-US" dirty="0"/>
                    </a:p>
                  </a:txBody>
                  <a:tcPr/>
                </a:tc>
                <a:tc>
                  <a:txBody>
                    <a:bodyPr/>
                    <a:lstStyle/>
                    <a:p>
                      <a:r>
                        <a:rPr lang="en-US" altLang="zh-TW" dirty="0" smtClean="0"/>
                        <a:t>0.2308</a:t>
                      </a:r>
                      <a:endParaRPr lang="zh-TW" altLang="en-US" dirty="0"/>
                    </a:p>
                  </a:txBody>
                  <a:tcPr/>
                </a:tc>
                <a:tc>
                  <a:txBody>
                    <a:bodyPr/>
                    <a:lstStyle/>
                    <a:p>
                      <a:r>
                        <a:rPr lang="en-US" altLang="zh-TW" dirty="0" smtClean="0"/>
                        <a:t>0.1429</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0.1538</a:t>
                      </a:r>
                      <a:endParaRPr lang="zh-TW" altLang="en-US" dirty="0"/>
                    </a:p>
                  </a:txBody>
                  <a:tcPr/>
                </a:tc>
                <a:tc>
                  <a:txBody>
                    <a:bodyPr/>
                    <a:lstStyle/>
                    <a:p>
                      <a:r>
                        <a:rPr lang="en-US" altLang="zh-TW" dirty="0" smtClean="0"/>
                        <a:t>0.0833</a:t>
                      </a:r>
                      <a:endParaRPr lang="zh-TW" altLang="en-US" dirty="0"/>
                    </a:p>
                  </a:txBody>
                  <a:tcPr/>
                </a:tc>
                <a:tc>
                  <a:txBody>
                    <a:bodyPr/>
                    <a:lstStyle/>
                    <a:p>
                      <a:r>
                        <a:rPr lang="en-US" altLang="zh-TW" dirty="0" smtClean="0"/>
                        <a:t>0.1667</a:t>
                      </a:r>
                      <a:endParaRPr lang="zh-TW" altLang="en-US" dirty="0"/>
                    </a:p>
                  </a:txBody>
                  <a:tcPr/>
                </a:tc>
                <a:tc>
                  <a:txBody>
                    <a:bodyPr/>
                    <a:lstStyle/>
                    <a:p>
                      <a:r>
                        <a:rPr lang="en-US" altLang="zh-TW" dirty="0" smtClean="0"/>
                        <a:t>0.1667</a:t>
                      </a:r>
                      <a:endParaRPr lang="zh-TW" altLang="en-US" dirty="0"/>
                    </a:p>
                  </a:txBody>
                  <a:tcPr/>
                </a:tc>
                <a:tc>
                  <a:txBody>
                    <a:bodyPr/>
                    <a:lstStyle/>
                    <a:p>
                      <a:r>
                        <a:rPr lang="en-US" altLang="zh-TW" dirty="0" smtClean="0"/>
                        <a:t>0.2308</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0.0769</a:t>
                      </a:r>
                      <a:endParaRPr lang="zh-TW" altLang="en-US" dirty="0"/>
                    </a:p>
                  </a:txBody>
                  <a:tcPr/>
                </a:tc>
                <a:extLst>
                  <a:ext uri="{0D108BD9-81ED-4DB2-BD59-A6C34878D82A}">
                    <a16:rowId xmlns:a16="http://schemas.microsoft.com/office/drawing/2014/main" val="2339836563"/>
                  </a:ext>
                </a:extLst>
              </a:tr>
            </a:tbl>
          </a:graphicData>
        </a:graphic>
      </p:graphicFrame>
      <p:graphicFrame>
        <p:nvGraphicFramePr>
          <p:cNvPr id="6" name="內容版面配置區 3"/>
          <p:cNvGraphicFramePr>
            <a:graphicFrameLocks/>
          </p:cNvGraphicFramePr>
          <p:nvPr>
            <p:extLst>
              <p:ext uri="{D42A27DB-BD31-4B8C-83A1-F6EECF244321}">
                <p14:modId xmlns:p14="http://schemas.microsoft.com/office/powerpoint/2010/main" val="898269651"/>
              </p:ext>
            </p:extLst>
          </p:nvPr>
        </p:nvGraphicFramePr>
        <p:xfrm>
          <a:off x="2951018" y="2619535"/>
          <a:ext cx="8903858" cy="851142"/>
        </p:xfrm>
        <a:graphic>
          <a:graphicData uri="http://schemas.openxmlformats.org/drawingml/2006/table">
            <a:tbl>
              <a:tblPr firstRow="1" bandRow="1">
                <a:tableStyleId>{5C22544A-7EE6-4342-B048-85BDC9FD1C3A}</a:tableStyleId>
              </a:tblPr>
              <a:tblGrid>
                <a:gridCol w="1108367">
                  <a:extLst>
                    <a:ext uri="{9D8B030D-6E8A-4147-A177-3AD203B41FA5}">
                      <a16:colId xmlns:a16="http://schemas.microsoft.com/office/drawing/2014/main" val="1308934323"/>
                    </a:ext>
                  </a:extLst>
                </a:gridCol>
                <a:gridCol w="785091">
                  <a:extLst>
                    <a:ext uri="{9D8B030D-6E8A-4147-A177-3AD203B41FA5}">
                      <a16:colId xmlns:a16="http://schemas.microsoft.com/office/drawing/2014/main" val="717653966"/>
                    </a:ext>
                  </a:extLst>
                </a:gridCol>
                <a:gridCol w="868218">
                  <a:extLst>
                    <a:ext uri="{9D8B030D-6E8A-4147-A177-3AD203B41FA5}">
                      <a16:colId xmlns:a16="http://schemas.microsoft.com/office/drawing/2014/main" val="744430540"/>
                    </a:ext>
                  </a:extLst>
                </a:gridCol>
                <a:gridCol w="812800">
                  <a:extLst>
                    <a:ext uri="{9D8B030D-6E8A-4147-A177-3AD203B41FA5}">
                      <a16:colId xmlns:a16="http://schemas.microsoft.com/office/drawing/2014/main" val="1689278688"/>
                    </a:ext>
                  </a:extLst>
                </a:gridCol>
                <a:gridCol w="831273">
                  <a:extLst>
                    <a:ext uri="{9D8B030D-6E8A-4147-A177-3AD203B41FA5}">
                      <a16:colId xmlns:a16="http://schemas.microsoft.com/office/drawing/2014/main" val="1899164357"/>
                    </a:ext>
                  </a:extLst>
                </a:gridCol>
                <a:gridCol w="829876">
                  <a:extLst>
                    <a:ext uri="{9D8B030D-6E8A-4147-A177-3AD203B41FA5}">
                      <a16:colId xmlns:a16="http://schemas.microsoft.com/office/drawing/2014/main" val="960239607"/>
                    </a:ext>
                  </a:extLst>
                </a:gridCol>
                <a:gridCol w="546342">
                  <a:extLst>
                    <a:ext uri="{9D8B030D-6E8A-4147-A177-3AD203B41FA5}">
                      <a16:colId xmlns:a16="http://schemas.microsoft.com/office/drawing/2014/main" val="4210968055"/>
                    </a:ext>
                  </a:extLst>
                </a:gridCol>
                <a:gridCol w="591127">
                  <a:extLst>
                    <a:ext uri="{9D8B030D-6E8A-4147-A177-3AD203B41FA5}">
                      <a16:colId xmlns:a16="http://schemas.microsoft.com/office/drawing/2014/main" val="235097149"/>
                    </a:ext>
                  </a:extLst>
                </a:gridCol>
                <a:gridCol w="886691">
                  <a:extLst>
                    <a:ext uri="{9D8B030D-6E8A-4147-A177-3AD203B41FA5}">
                      <a16:colId xmlns:a16="http://schemas.microsoft.com/office/drawing/2014/main" val="3113111805"/>
                    </a:ext>
                  </a:extLst>
                </a:gridCol>
                <a:gridCol w="831273">
                  <a:extLst>
                    <a:ext uri="{9D8B030D-6E8A-4147-A177-3AD203B41FA5}">
                      <a16:colId xmlns:a16="http://schemas.microsoft.com/office/drawing/2014/main" val="4197026832"/>
                    </a:ext>
                  </a:extLst>
                </a:gridCol>
                <a:gridCol w="812800">
                  <a:extLst>
                    <a:ext uri="{9D8B030D-6E8A-4147-A177-3AD203B41FA5}">
                      <a16:colId xmlns:a16="http://schemas.microsoft.com/office/drawing/2014/main" val="2342875191"/>
                    </a:ext>
                  </a:extLst>
                </a:gridCol>
              </a:tblGrid>
              <a:tr h="282053">
                <a:tc>
                  <a:txBody>
                    <a:bodyPr/>
                    <a:lstStyle/>
                    <a:p>
                      <a:r>
                        <a:rPr lang="en-US" altLang="zh-TW" dirty="0" smtClean="0"/>
                        <a:t>MDS</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6</a:t>
                      </a:r>
                      <a:endParaRPr lang="zh-TW" altLang="en-US" dirty="0"/>
                    </a:p>
                  </a:txBody>
                  <a:tcPr/>
                </a:tc>
                <a:tc>
                  <a:txBody>
                    <a:bodyPr/>
                    <a:lstStyle/>
                    <a:p>
                      <a:r>
                        <a:rPr lang="en-US" altLang="zh-TW" dirty="0" smtClean="0"/>
                        <a:t>7</a:t>
                      </a:r>
                      <a:endParaRPr lang="zh-TW" altLang="en-US" dirty="0"/>
                    </a:p>
                  </a:txBody>
                  <a:tcPr/>
                </a:tc>
                <a:tc>
                  <a:txBody>
                    <a:bodyPr/>
                    <a:lstStyle/>
                    <a:p>
                      <a:r>
                        <a:rPr lang="en-US" altLang="zh-TW" dirty="0" smtClean="0"/>
                        <a:t>8</a:t>
                      </a:r>
                      <a:endParaRPr lang="zh-TW" altLang="en-US" dirty="0"/>
                    </a:p>
                  </a:txBody>
                  <a:tcPr/>
                </a:tc>
                <a:tc>
                  <a:txBody>
                    <a:bodyPr/>
                    <a:lstStyle/>
                    <a:p>
                      <a:r>
                        <a:rPr lang="en-US" altLang="zh-TW" dirty="0" smtClean="0"/>
                        <a:t>9</a:t>
                      </a:r>
                      <a:endParaRPr lang="zh-TW" altLang="en-US" dirty="0"/>
                    </a:p>
                  </a:txBody>
                  <a:tcPr/>
                </a:tc>
                <a:tc>
                  <a:txBody>
                    <a:bodyPr/>
                    <a:lstStyle/>
                    <a:p>
                      <a:r>
                        <a:rPr lang="en-US" altLang="zh-TW" dirty="0" smtClean="0"/>
                        <a:t>10</a:t>
                      </a:r>
                      <a:endParaRPr lang="zh-TW" altLang="en-US" dirty="0"/>
                    </a:p>
                  </a:txBody>
                  <a:tcPr/>
                </a:tc>
                <a:extLst>
                  <a:ext uri="{0D108BD9-81ED-4DB2-BD59-A6C34878D82A}">
                    <a16:rowId xmlns:a16="http://schemas.microsoft.com/office/drawing/2014/main" val="3864076510"/>
                  </a:ext>
                </a:extLst>
              </a:tr>
              <a:tr h="485382">
                <a:tc>
                  <a:txBody>
                    <a:bodyPr/>
                    <a:lstStyle/>
                    <a:p>
                      <a:r>
                        <a:rPr lang="en-US" altLang="zh-TW" dirty="0" err="1" smtClean="0"/>
                        <a:t>Error.rate</a:t>
                      </a:r>
                      <a:endParaRPr lang="zh-TW" altLang="en-US" dirty="0"/>
                    </a:p>
                  </a:txBody>
                  <a:tcPr/>
                </a:tc>
                <a:tc>
                  <a:txBody>
                    <a:bodyPr/>
                    <a:lstStyle/>
                    <a:p>
                      <a:r>
                        <a:rPr lang="en-US" altLang="zh-TW" dirty="0" smtClean="0"/>
                        <a:t>0.3077</a:t>
                      </a:r>
                      <a:endParaRPr lang="zh-TW" altLang="en-US" dirty="0"/>
                    </a:p>
                  </a:txBody>
                  <a:tcPr/>
                </a:tc>
                <a:tc>
                  <a:txBody>
                    <a:bodyPr/>
                    <a:lstStyle/>
                    <a:p>
                      <a:r>
                        <a:rPr lang="en-US" altLang="zh-TW" dirty="0" smtClean="0"/>
                        <a:t>0.2143</a:t>
                      </a:r>
                      <a:endParaRPr lang="zh-TW" altLang="en-US" dirty="0"/>
                    </a:p>
                  </a:txBody>
                  <a:tcPr/>
                </a:tc>
                <a:tc>
                  <a:txBody>
                    <a:bodyPr/>
                    <a:lstStyle/>
                    <a:p>
                      <a:r>
                        <a:rPr lang="en-US" altLang="zh-TW" dirty="0" smtClean="0"/>
                        <a:t>0.0833</a:t>
                      </a:r>
                      <a:endParaRPr lang="zh-TW" altLang="en-US" dirty="0"/>
                    </a:p>
                  </a:txBody>
                  <a:tcPr/>
                </a:tc>
                <a:tc>
                  <a:txBody>
                    <a:bodyPr/>
                    <a:lstStyle/>
                    <a:p>
                      <a:r>
                        <a:rPr lang="en-US" altLang="zh-TW" dirty="0" smtClean="0"/>
                        <a:t>0.3077</a:t>
                      </a:r>
                      <a:endParaRPr lang="zh-TW" altLang="en-US" dirty="0"/>
                    </a:p>
                  </a:txBody>
                  <a:tcPr/>
                </a:tc>
                <a:tc>
                  <a:txBody>
                    <a:bodyPr/>
                    <a:lstStyle/>
                    <a:p>
                      <a:r>
                        <a:rPr lang="en-US" altLang="zh-TW" dirty="0" smtClean="0"/>
                        <a:t>0.3333</a:t>
                      </a:r>
                      <a:endParaRPr lang="zh-TW" altLang="en-US" dirty="0"/>
                    </a:p>
                  </a:txBody>
                  <a:tcPr/>
                </a:tc>
                <a:tc>
                  <a:txBody>
                    <a:bodyPr/>
                    <a:lstStyle/>
                    <a:p>
                      <a:r>
                        <a:rPr lang="en-US" altLang="zh-TW" dirty="0" smtClean="0"/>
                        <a:t>0.5</a:t>
                      </a:r>
                      <a:endParaRPr lang="zh-TW" altLang="en-US" dirty="0"/>
                    </a:p>
                  </a:txBody>
                  <a:tcPr/>
                </a:tc>
                <a:tc>
                  <a:txBody>
                    <a:bodyPr/>
                    <a:lstStyle/>
                    <a:p>
                      <a:r>
                        <a:rPr lang="en-US" altLang="zh-TW" dirty="0" smtClean="0"/>
                        <a:t>0.25</a:t>
                      </a:r>
                      <a:endParaRPr lang="zh-TW" altLang="en-US" dirty="0"/>
                    </a:p>
                  </a:txBody>
                  <a:tcPr/>
                </a:tc>
                <a:tc>
                  <a:txBody>
                    <a:bodyPr/>
                    <a:lstStyle/>
                    <a:p>
                      <a:r>
                        <a:rPr lang="en-US" altLang="zh-TW" dirty="0" smtClean="0"/>
                        <a:t>0.3846</a:t>
                      </a:r>
                      <a:endParaRPr lang="zh-TW" altLang="en-US" dirty="0"/>
                    </a:p>
                  </a:txBody>
                  <a:tcPr/>
                </a:tc>
                <a:tc>
                  <a:txBody>
                    <a:bodyPr/>
                    <a:lstStyle/>
                    <a:p>
                      <a:r>
                        <a:rPr lang="en-US" altLang="zh-TW" dirty="0" smtClean="0"/>
                        <a:t>0.0833</a:t>
                      </a:r>
                      <a:endParaRPr lang="zh-TW" altLang="en-US" dirty="0"/>
                    </a:p>
                  </a:txBody>
                  <a:tcPr/>
                </a:tc>
                <a:tc>
                  <a:txBody>
                    <a:bodyPr/>
                    <a:lstStyle/>
                    <a:p>
                      <a:r>
                        <a:rPr lang="en-US" altLang="zh-TW" dirty="0" smtClean="0"/>
                        <a:t>0.1538</a:t>
                      </a:r>
                      <a:endParaRPr lang="zh-TW" altLang="en-US" dirty="0"/>
                    </a:p>
                  </a:txBody>
                  <a:tcPr/>
                </a:tc>
                <a:extLst>
                  <a:ext uri="{0D108BD9-81ED-4DB2-BD59-A6C34878D82A}">
                    <a16:rowId xmlns:a16="http://schemas.microsoft.com/office/drawing/2014/main" val="2339836563"/>
                  </a:ext>
                </a:extLst>
              </a:tr>
            </a:tbl>
          </a:graphicData>
        </a:graphic>
      </p:graphicFrame>
      <p:graphicFrame>
        <p:nvGraphicFramePr>
          <p:cNvPr id="7" name="內容版面配置區 3"/>
          <p:cNvGraphicFramePr>
            <a:graphicFrameLocks/>
          </p:cNvGraphicFramePr>
          <p:nvPr>
            <p:extLst>
              <p:ext uri="{D42A27DB-BD31-4B8C-83A1-F6EECF244321}">
                <p14:modId xmlns:p14="http://schemas.microsoft.com/office/powerpoint/2010/main" val="1761228807"/>
              </p:ext>
            </p:extLst>
          </p:nvPr>
        </p:nvGraphicFramePr>
        <p:xfrm>
          <a:off x="2170542" y="4544872"/>
          <a:ext cx="9596584" cy="741680"/>
        </p:xfrm>
        <a:graphic>
          <a:graphicData uri="http://schemas.openxmlformats.org/drawingml/2006/table">
            <a:tbl>
              <a:tblPr firstRow="1" bandRow="1">
                <a:tableStyleId>{5C22544A-7EE6-4342-B048-85BDC9FD1C3A}</a:tableStyleId>
              </a:tblPr>
              <a:tblGrid>
                <a:gridCol w="1376644">
                  <a:extLst>
                    <a:ext uri="{9D8B030D-6E8A-4147-A177-3AD203B41FA5}">
                      <a16:colId xmlns:a16="http://schemas.microsoft.com/office/drawing/2014/main" val="1308934323"/>
                    </a:ext>
                  </a:extLst>
                </a:gridCol>
                <a:gridCol w="821994">
                  <a:extLst>
                    <a:ext uri="{9D8B030D-6E8A-4147-A177-3AD203B41FA5}">
                      <a16:colId xmlns:a16="http://schemas.microsoft.com/office/drawing/2014/main" val="717653966"/>
                    </a:ext>
                  </a:extLst>
                </a:gridCol>
                <a:gridCol w="821994">
                  <a:extLst>
                    <a:ext uri="{9D8B030D-6E8A-4147-A177-3AD203B41FA5}">
                      <a16:colId xmlns:a16="http://schemas.microsoft.com/office/drawing/2014/main" val="744430540"/>
                    </a:ext>
                  </a:extLst>
                </a:gridCol>
                <a:gridCol w="821994">
                  <a:extLst>
                    <a:ext uri="{9D8B030D-6E8A-4147-A177-3AD203B41FA5}">
                      <a16:colId xmlns:a16="http://schemas.microsoft.com/office/drawing/2014/main" val="1689278688"/>
                    </a:ext>
                  </a:extLst>
                </a:gridCol>
                <a:gridCol w="821994">
                  <a:extLst>
                    <a:ext uri="{9D8B030D-6E8A-4147-A177-3AD203B41FA5}">
                      <a16:colId xmlns:a16="http://schemas.microsoft.com/office/drawing/2014/main" val="1899164357"/>
                    </a:ext>
                  </a:extLst>
                </a:gridCol>
                <a:gridCol w="821994">
                  <a:extLst>
                    <a:ext uri="{9D8B030D-6E8A-4147-A177-3AD203B41FA5}">
                      <a16:colId xmlns:a16="http://schemas.microsoft.com/office/drawing/2014/main" val="960239607"/>
                    </a:ext>
                  </a:extLst>
                </a:gridCol>
                <a:gridCol w="821994">
                  <a:extLst>
                    <a:ext uri="{9D8B030D-6E8A-4147-A177-3AD203B41FA5}">
                      <a16:colId xmlns:a16="http://schemas.microsoft.com/office/drawing/2014/main" val="4210968055"/>
                    </a:ext>
                  </a:extLst>
                </a:gridCol>
                <a:gridCol w="821994">
                  <a:extLst>
                    <a:ext uri="{9D8B030D-6E8A-4147-A177-3AD203B41FA5}">
                      <a16:colId xmlns:a16="http://schemas.microsoft.com/office/drawing/2014/main" val="235097149"/>
                    </a:ext>
                  </a:extLst>
                </a:gridCol>
                <a:gridCol w="821994">
                  <a:extLst>
                    <a:ext uri="{9D8B030D-6E8A-4147-A177-3AD203B41FA5}">
                      <a16:colId xmlns:a16="http://schemas.microsoft.com/office/drawing/2014/main" val="3113111805"/>
                    </a:ext>
                  </a:extLst>
                </a:gridCol>
                <a:gridCol w="821994">
                  <a:extLst>
                    <a:ext uri="{9D8B030D-6E8A-4147-A177-3AD203B41FA5}">
                      <a16:colId xmlns:a16="http://schemas.microsoft.com/office/drawing/2014/main" val="4197026832"/>
                    </a:ext>
                  </a:extLst>
                </a:gridCol>
                <a:gridCol w="821994">
                  <a:extLst>
                    <a:ext uri="{9D8B030D-6E8A-4147-A177-3AD203B41FA5}">
                      <a16:colId xmlns:a16="http://schemas.microsoft.com/office/drawing/2014/main" val="2342875191"/>
                    </a:ext>
                  </a:extLst>
                </a:gridCol>
              </a:tblGrid>
              <a:tr h="370840">
                <a:tc>
                  <a:txBody>
                    <a:bodyPr/>
                    <a:lstStyle/>
                    <a:p>
                      <a:r>
                        <a:rPr lang="en-US" altLang="zh-TW" dirty="0" smtClean="0"/>
                        <a:t>ISOMAP</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6</a:t>
                      </a:r>
                      <a:endParaRPr lang="zh-TW" altLang="en-US" dirty="0"/>
                    </a:p>
                  </a:txBody>
                  <a:tcPr/>
                </a:tc>
                <a:tc>
                  <a:txBody>
                    <a:bodyPr/>
                    <a:lstStyle/>
                    <a:p>
                      <a:r>
                        <a:rPr lang="en-US" altLang="zh-TW" dirty="0" smtClean="0"/>
                        <a:t>7</a:t>
                      </a:r>
                      <a:endParaRPr lang="zh-TW" altLang="en-US" dirty="0"/>
                    </a:p>
                  </a:txBody>
                  <a:tcPr/>
                </a:tc>
                <a:tc>
                  <a:txBody>
                    <a:bodyPr/>
                    <a:lstStyle/>
                    <a:p>
                      <a:r>
                        <a:rPr lang="en-US" altLang="zh-TW" dirty="0" smtClean="0"/>
                        <a:t>8</a:t>
                      </a:r>
                      <a:endParaRPr lang="zh-TW" altLang="en-US" dirty="0"/>
                    </a:p>
                  </a:txBody>
                  <a:tcPr/>
                </a:tc>
                <a:tc>
                  <a:txBody>
                    <a:bodyPr/>
                    <a:lstStyle/>
                    <a:p>
                      <a:r>
                        <a:rPr lang="en-US" altLang="zh-TW" dirty="0" smtClean="0"/>
                        <a:t>9</a:t>
                      </a:r>
                      <a:endParaRPr lang="zh-TW" altLang="en-US" dirty="0"/>
                    </a:p>
                  </a:txBody>
                  <a:tcPr/>
                </a:tc>
                <a:tc>
                  <a:txBody>
                    <a:bodyPr/>
                    <a:lstStyle/>
                    <a:p>
                      <a:r>
                        <a:rPr lang="en-US" altLang="zh-TW" dirty="0" smtClean="0"/>
                        <a:t>10</a:t>
                      </a:r>
                      <a:endParaRPr lang="zh-TW" altLang="en-US" dirty="0"/>
                    </a:p>
                  </a:txBody>
                  <a:tcPr/>
                </a:tc>
                <a:extLst>
                  <a:ext uri="{0D108BD9-81ED-4DB2-BD59-A6C34878D82A}">
                    <a16:rowId xmlns:a16="http://schemas.microsoft.com/office/drawing/2014/main" val="3864076510"/>
                  </a:ext>
                </a:extLst>
              </a:tr>
              <a:tr h="370840">
                <a:tc>
                  <a:txBody>
                    <a:bodyPr/>
                    <a:lstStyle/>
                    <a:p>
                      <a:r>
                        <a:rPr lang="en-US" altLang="zh-TW" dirty="0" err="1" smtClean="0"/>
                        <a:t>Error.rate</a:t>
                      </a:r>
                      <a:endParaRPr lang="zh-TW" altLang="en-US" dirty="0"/>
                    </a:p>
                  </a:txBody>
                  <a:tcPr/>
                </a:tc>
                <a:tc>
                  <a:txBody>
                    <a:bodyPr/>
                    <a:lstStyle/>
                    <a:p>
                      <a:r>
                        <a:rPr lang="en-US" altLang="zh-TW" dirty="0" smtClean="0"/>
                        <a:t>0.3077</a:t>
                      </a:r>
                      <a:endParaRPr lang="zh-TW" altLang="en-US" dirty="0"/>
                    </a:p>
                  </a:txBody>
                  <a:tcPr/>
                </a:tc>
                <a:tc>
                  <a:txBody>
                    <a:bodyPr/>
                    <a:lstStyle/>
                    <a:p>
                      <a:r>
                        <a:rPr lang="en-US" altLang="zh-TW" dirty="0" smtClean="0"/>
                        <a:t>0.3571</a:t>
                      </a:r>
                      <a:endParaRPr lang="zh-TW" altLang="en-US" dirty="0"/>
                    </a:p>
                  </a:txBody>
                  <a:tcPr/>
                </a:tc>
                <a:tc>
                  <a:txBody>
                    <a:bodyPr/>
                    <a:lstStyle/>
                    <a:p>
                      <a:r>
                        <a:rPr lang="en-US" altLang="zh-TW" dirty="0" smtClean="0"/>
                        <a:t>0.25</a:t>
                      </a:r>
                      <a:endParaRPr lang="zh-TW" altLang="en-US" dirty="0"/>
                    </a:p>
                  </a:txBody>
                  <a:tcPr/>
                </a:tc>
                <a:tc>
                  <a:txBody>
                    <a:bodyPr/>
                    <a:lstStyle/>
                    <a:p>
                      <a:r>
                        <a:rPr lang="en-US" altLang="zh-TW" dirty="0" smtClean="0"/>
                        <a:t>0.3846</a:t>
                      </a:r>
                      <a:endParaRPr lang="zh-TW" altLang="en-US" dirty="0"/>
                    </a:p>
                  </a:txBody>
                  <a:tcPr/>
                </a:tc>
                <a:tc>
                  <a:txBody>
                    <a:bodyPr/>
                    <a:lstStyle/>
                    <a:p>
                      <a:r>
                        <a:rPr lang="en-US" altLang="zh-TW" dirty="0" smtClean="0"/>
                        <a:t>0.3333</a:t>
                      </a:r>
                      <a:endParaRPr lang="zh-TW" altLang="en-US" dirty="0"/>
                    </a:p>
                  </a:txBody>
                  <a:tcPr/>
                </a:tc>
                <a:tc>
                  <a:txBody>
                    <a:bodyPr/>
                    <a:lstStyle/>
                    <a:p>
                      <a:r>
                        <a:rPr lang="en-US" altLang="zh-TW" dirty="0" smtClean="0"/>
                        <a:t>0.5833</a:t>
                      </a:r>
                      <a:endParaRPr lang="zh-TW" altLang="en-US" dirty="0"/>
                    </a:p>
                  </a:txBody>
                  <a:tcPr/>
                </a:tc>
                <a:tc>
                  <a:txBody>
                    <a:bodyPr/>
                    <a:lstStyle/>
                    <a:p>
                      <a:r>
                        <a:rPr lang="en-US" altLang="zh-TW" dirty="0" smtClean="0"/>
                        <a:t>0.3333</a:t>
                      </a:r>
                      <a:endParaRPr lang="zh-TW" altLang="en-US" dirty="0"/>
                    </a:p>
                  </a:txBody>
                  <a:tcPr/>
                </a:tc>
                <a:tc>
                  <a:txBody>
                    <a:bodyPr/>
                    <a:lstStyle/>
                    <a:p>
                      <a:r>
                        <a:rPr lang="en-US" altLang="zh-TW" dirty="0" smtClean="0"/>
                        <a:t>0.3846</a:t>
                      </a:r>
                      <a:endParaRPr lang="zh-TW" altLang="en-US" dirty="0"/>
                    </a:p>
                  </a:txBody>
                  <a:tcPr/>
                </a:tc>
                <a:tc>
                  <a:txBody>
                    <a:bodyPr/>
                    <a:lstStyle/>
                    <a:p>
                      <a:r>
                        <a:rPr lang="en-US" altLang="zh-TW" dirty="0" smtClean="0"/>
                        <a:t>0.1667</a:t>
                      </a:r>
                      <a:endParaRPr lang="zh-TW" altLang="en-US" dirty="0"/>
                    </a:p>
                  </a:txBody>
                  <a:tcPr/>
                </a:tc>
                <a:tc>
                  <a:txBody>
                    <a:bodyPr/>
                    <a:lstStyle/>
                    <a:p>
                      <a:r>
                        <a:rPr lang="en-US" altLang="zh-TW" dirty="0" smtClean="0"/>
                        <a:t>0.1538</a:t>
                      </a:r>
                      <a:endParaRPr lang="zh-TW" altLang="en-US" dirty="0"/>
                    </a:p>
                  </a:txBody>
                  <a:tcPr/>
                </a:tc>
                <a:extLst>
                  <a:ext uri="{0D108BD9-81ED-4DB2-BD59-A6C34878D82A}">
                    <a16:rowId xmlns:a16="http://schemas.microsoft.com/office/drawing/2014/main" val="2339836563"/>
                  </a:ext>
                </a:extLst>
              </a:tr>
            </a:tbl>
          </a:graphicData>
        </a:graphic>
      </p:graphicFrame>
      <p:sp>
        <p:nvSpPr>
          <p:cNvPr id="3" name="文字方塊 2"/>
          <p:cNvSpPr txBox="1"/>
          <p:nvPr/>
        </p:nvSpPr>
        <p:spPr>
          <a:xfrm>
            <a:off x="3459020" y="1887369"/>
            <a:ext cx="2724727" cy="369332"/>
          </a:xfrm>
          <a:prstGeom prst="rect">
            <a:avLst/>
          </a:prstGeom>
          <a:noFill/>
        </p:spPr>
        <p:txBody>
          <a:bodyPr wrap="square" rtlCol="0">
            <a:spAutoFit/>
          </a:bodyPr>
          <a:lstStyle/>
          <a:p>
            <a:r>
              <a:rPr lang="zh-TW" altLang="en-US" dirty="0" smtClean="0"/>
              <a:t>錯誤率平均值：</a:t>
            </a:r>
            <a:r>
              <a:rPr lang="en-US" altLang="zh-TW" dirty="0">
                <a:solidFill>
                  <a:srgbClr val="FF0000"/>
                </a:solidFill>
              </a:rPr>
              <a:t>0.12519</a:t>
            </a:r>
            <a:r>
              <a:rPr lang="zh-TW" altLang="en-US" dirty="0">
                <a:solidFill>
                  <a:srgbClr val="FF0000"/>
                </a:solidFill>
              </a:rPr>
              <a:t> </a:t>
            </a:r>
          </a:p>
        </p:txBody>
      </p:sp>
      <p:sp>
        <p:nvSpPr>
          <p:cNvPr id="8" name="文字方塊 7"/>
          <p:cNvSpPr txBox="1"/>
          <p:nvPr/>
        </p:nvSpPr>
        <p:spPr>
          <a:xfrm>
            <a:off x="4170218" y="3582626"/>
            <a:ext cx="2724727" cy="369332"/>
          </a:xfrm>
          <a:prstGeom prst="rect">
            <a:avLst/>
          </a:prstGeom>
          <a:noFill/>
        </p:spPr>
        <p:txBody>
          <a:bodyPr wrap="square" rtlCol="0">
            <a:spAutoFit/>
          </a:bodyPr>
          <a:lstStyle/>
          <a:p>
            <a:r>
              <a:rPr lang="zh-TW" altLang="en-US" dirty="0" smtClean="0"/>
              <a:t>錯誤率平均值：</a:t>
            </a:r>
            <a:r>
              <a:rPr lang="en-US" altLang="zh-TW" dirty="0">
                <a:solidFill>
                  <a:srgbClr val="FF0000"/>
                </a:solidFill>
              </a:rPr>
              <a:t>0.40026</a:t>
            </a:r>
            <a:r>
              <a:rPr lang="zh-TW" altLang="en-US" dirty="0">
                <a:solidFill>
                  <a:srgbClr val="FF0000"/>
                </a:solidFill>
              </a:rPr>
              <a:t> </a:t>
            </a:r>
          </a:p>
        </p:txBody>
      </p:sp>
      <p:sp>
        <p:nvSpPr>
          <p:cNvPr id="9" name="文字方塊 8"/>
          <p:cNvSpPr txBox="1"/>
          <p:nvPr/>
        </p:nvSpPr>
        <p:spPr>
          <a:xfrm>
            <a:off x="3666837" y="5355688"/>
            <a:ext cx="2724727" cy="369332"/>
          </a:xfrm>
          <a:prstGeom prst="rect">
            <a:avLst/>
          </a:prstGeom>
          <a:noFill/>
        </p:spPr>
        <p:txBody>
          <a:bodyPr wrap="square" rtlCol="0">
            <a:spAutoFit/>
          </a:bodyPr>
          <a:lstStyle/>
          <a:p>
            <a:r>
              <a:rPr lang="zh-TW" altLang="en-US" dirty="0" smtClean="0"/>
              <a:t>錯誤率平均值：</a:t>
            </a:r>
            <a:r>
              <a:rPr lang="en-US" altLang="zh-TW" dirty="0">
                <a:solidFill>
                  <a:srgbClr val="FF0000"/>
                </a:solidFill>
              </a:rPr>
              <a:t>0.32544</a:t>
            </a:r>
            <a:r>
              <a:rPr lang="zh-TW" altLang="en-US" dirty="0"/>
              <a:t>  </a:t>
            </a:r>
          </a:p>
        </p:txBody>
      </p:sp>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146" y="1259233"/>
            <a:ext cx="1256272" cy="1256272"/>
          </a:xfrm>
          <a:prstGeom prst="rect">
            <a:avLst/>
          </a:prstGeom>
        </p:spPr>
      </p:pic>
    </p:spTree>
    <p:extLst>
      <p:ext uri="{BB962C8B-B14F-4D97-AF65-F5344CB8AC3E}">
        <p14:creationId xmlns:p14="http://schemas.microsoft.com/office/powerpoint/2010/main" val="40419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SVM-</a:t>
            </a:r>
            <a:br>
              <a:rPr lang="en-US" altLang="zh-TW" dirty="0" smtClean="0"/>
            </a:br>
            <a:r>
              <a:rPr lang="zh-TW" altLang="en-US" dirty="0" smtClean="0"/>
              <a:t>挑選</a:t>
            </a:r>
            <a:r>
              <a:rPr lang="en-US" altLang="zh-TW" dirty="0" smtClean="0"/>
              <a:t>100</a:t>
            </a:r>
            <a:r>
              <a:rPr lang="zh-TW" altLang="en-US" dirty="0" smtClean="0"/>
              <a:t>變數</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80488363"/>
              </p:ext>
            </p:extLst>
          </p:nvPr>
        </p:nvGraphicFramePr>
        <p:xfrm>
          <a:off x="1726660" y="1039194"/>
          <a:ext cx="9282541" cy="741680"/>
        </p:xfrm>
        <a:graphic>
          <a:graphicData uri="http://schemas.openxmlformats.org/drawingml/2006/table">
            <a:tbl>
              <a:tblPr firstRow="1" bandRow="1">
                <a:tableStyleId>{5C22544A-7EE6-4342-B048-85BDC9FD1C3A}</a:tableStyleId>
              </a:tblPr>
              <a:tblGrid>
                <a:gridCol w="1108359">
                  <a:extLst>
                    <a:ext uri="{9D8B030D-6E8A-4147-A177-3AD203B41FA5}">
                      <a16:colId xmlns:a16="http://schemas.microsoft.com/office/drawing/2014/main" val="1308934323"/>
                    </a:ext>
                  </a:extLst>
                </a:gridCol>
                <a:gridCol w="895927">
                  <a:extLst>
                    <a:ext uri="{9D8B030D-6E8A-4147-A177-3AD203B41FA5}">
                      <a16:colId xmlns:a16="http://schemas.microsoft.com/office/drawing/2014/main" val="717653966"/>
                    </a:ext>
                  </a:extLst>
                </a:gridCol>
                <a:gridCol w="932873">
                  <a:extLst>
                    <a:ext uri="{9D8B030D-6E8A-4147-A177-3AD203B41FA5}">
                      <a16:colId xmlns:a16="http://schemas.microsoft.com/office/drawing/2014/main" val="744430540"/>
                    </a:ext>
                  </a:extLst>
                </a:gridCol>
                <a:gridCol w="582733">
                  <a:extLst>
                    <a:ext uri="{9D8B030D-6E8A-4147-A177-3AD203B41FA5}">
                      <a16:colId xmlns:a16="http://schemas.microsoft.com/office/drawing/2014/main" val="1689278688"/>
                    </a:ext>
                  </a:extLst>
                </a:gridCol>
                <a:gridCol w="879973">
                  <a:extLst>
                    <a:ext uri="{9D8B030D-6E8A-4147-A177-3AD203B41FA5}">
                      <a16:colId xmlns:a16="http://schemas.microsoft.com/office/drawing/2014/main" val="1899164357"/>
                    </a:ext>
                  </a:extLst>
                </a:gridCol>
                <a:gridCol w="879973">
                  <a:extLst>
                    <a:ext uri="{9D8B030D-6E8A-4147-A177-3AD203B41FA5}">
                      <a16:colId xmlns:a16="http://schemas.microsoft.com/office/drawing/2014/main" val="960239607"/>
                    </a:ext>
                  </a:extLst>
                </a:gridCol>
                <a:gridCol w="879973">
                  <a:extLst>
                    <a:ext uri="{9D8B030D-6E8A-4147-A177-3AD203B41FA5}">
                      <a16:colId xmlns:a16="http://schemas.microsoft.com/office/drawing/2014/main" val="4210968055"/>
                    </a:ext>
                  </a:extLst>
                </a:gridCol>
                <a:gridCol w="879973">
                  <a:extLst>
                    <a:ext uri="{9D8B030D-6E8A-4147-A177-3AD203B41FA5}">
                      <a16:colId xmlns:a16="http://schemas.microsoft.com/office/drawing/2014/main" val="235097149"/>
                    </a:ext>
                  </a:extLst>
                </a:gridCol>
                <a:gridCol w="879973">
                  <a:extLst>
                    <a:ext uri="{9D8B030D-6E8A-4147-A177-3AD203B41FA5}">
                      <a16:colId xmlns:a16="http://schemas.microsoft.com/office/drawing/2014/main" val="3113111805"/>
                    </a:ext>
                  </a:extLst>
                </a:gridCol>
                <a:gridCol w="513039">
                  <a:extLst>
                    <a:ext uri="{9D8B030D-6E8A-4147-A177-3AD203B41FA5}">
                      <a16:colId xmlns:a16="http://schemas.microsoft.com/office/drawing/2014/main" val="4197026832"/>
                    </a:ext>
                  </a:extLst>
                </a:gridCol>
                <a:gridCol w="849745">
                  <a:extLst>
                    <a:ext uri="{9D8B030D-6E8A-4147-A177-3AD203B41FA5}">
                      <a16:colId xmlns:a16="http://schemas.microsoft.com/office/drawing/2014/main" val="2342875191"/>
                    </a:ext>
                  </a:extLst>
                </a:gridCol>
              </a:tblGrid>
              <a:tr h="370840">
                <a:tc>
                  <a:txBody>
                    <a:bodyPr/>
                    <a:lstStyle/>
                    <a:p>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6</a:t>
                      </a:r>
                      <a:endParaRPr lang="zh-TW" altLang="en-US" dirty="0"/>
                    </a:p>
                  </a:txBody>
                  <a:tcPr/>
                </a:tc>
                <a:tc>
                  <a:txBody>
                    <a:bodyPr/>
                    <a:lstStyle/>
                    <a:p>
                      <a:r>
                        <a:rPr lang="en-US" altLang="zh-TW" dirty="0" smtClean="0"/>
                        <a:t>7</a:t>
                      </a:r>
                      <a:endParaRPr lang="zh-TW" altLang="en-US" dirty="0"/>
                    </a:p>
                  </a:txBody>
                  <a:tcPr/>
                </a:tc>
                <a:tc>
                  <a:txBody>
                    <a:bodyPr/>
                    <a:lstStyle/>
                    <a:p>
                      <a:r>
                        <a:rPr lang="en-US" altLang="zh-TW" dirty="0" smtClean="0"/>
                        <a:t>8</a:t>
                      </a:r>
                      <a:endParaRPr lang="zh-TW" altLang="en-US" dirty="0"/>
                    </a:p>
                  </a:txBody>
                  <a:tcPr/>
                </a:tc>
                <a:tc>
                  <a:txBody>
                    <a:bodyPr/>
                    <a:lstStyle/>
                    <a:p>
                      <a:r>
                        <a:rPr lang="en-US" altLang="zh-TW" dirty="0" smtClean="0"/>
                        <a:t>9</a:t>
                      </a:r>
                      <a:endParaRPr lang="zh-TW" altLang="en-US" dirty="0"/>
                    </a:p>
                  </a:txBody>
                  <a:tcPr/>
                </a:tc>
                <a:tc>
                  <a:txBody>
                    <a:bodyPr/>
                    <a:lstStyle/>
                    <a:p>
                      <a:r>
                        <a:rPr lang="en-US" altLang="zh-TW" dirty="0" smtClean="0"/>
                        <a:t>10</a:t>
                      </a:r>
                      <a:endParaRPr lang="zh-TW" altLang="en-US" dirty="0"/>
                    </a:p>
                  </a:txBody>
                  <a:tcPr/>
                </a:tc>
                <a:extLst>
                  <a:ext uri="{0D108BD9-81ED-4DB2-BD59-A6C34878D82A}">
                    <a16:rowId xmlns:a16="http://schemas.microsoft.com/office/drawing/2014/main" val="3864076510"/>
                  </a:ext>
                </a:extLst>
              </a:tr>
              <a:tr h="370840">
                <a:tc>
                  <a:txBody>
                    <a:bodyPr/>
                    <a:lstStyle/>
                    <a:p>
                      <a:r>
                        <a:rPr lang="en-US" altLang="zh-TW" dirty="0" err="1" smtClean="0"/>
                        <a:t>Error.rate</a:t>
                      </a:r>
                      <a:endParaRPr lang="zh-TW" altLang="en-US" dirty="0"/>
                    </a:p>
                  </a:txBody>
                  <a:tcPr/>
                </a:tc>
                <a:tc>
                  <a:txBody>
                    <a:bodyPr/>
                    <a:lstStyle/>
                    <a:p>
                      <a:r>
                        <a:rPr lang="en-US" altLang="zh-TW" dirty="0" smtClean="0"/>
                        <a:t>0.1538</a:t>
                      </a:r>
                      <a:endParaRPr lang="zh-TW" altLang="en-US" dirty="0"/>
                    </a:p>
                  </a:txBody>
                  <a:tcPr/>
                </a:tc>
                <a:tc>
                  <a:txBody>
                    <a:bodyPr/>
                    <a:lstStyle/>
                    <a:p>
                      <a:r>
                        <a:rPr lang="en-US" altLang="zh-TW" dirty="0" smtClean="0"/>
                        <a:t>0.1429</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0.1538</a:t>
                      </a:r>
                      <a:endParaRPr lang="zh-TW" altLang="en-US" dirty="0"/>
                    </a:p>
                  </a:txBody>
                  <a:tcPr/>
                </a:tc>
                <a:tc>
                  <a:txBody>
                    <a:bodyPr/>
                    <a:lstStyle/>
                    <a:p>
                      <a:r>
                        <a:rPr lang="en-US" altLang="zh-TW" dirty="0" smtClean="0"/>
                        <a:t>0.0833</a:t>
                      </a:r>
                      <a:endParaRPr lang="zh-TW" altLang="en-US" dirty="0"/>
                    </a:p>
                  </a:txBody>
                  <a:tcPr/>
                </a:tc>
                <a:tc>
                  <a:txBody>
                    <a:bodyPr/>
                    <a:lstStyle/>
                    <a:p>
                      <a:r>
                        <a:rPr lang="en-US" altLang="zh-TW" dirty="0" smtClean="0"/>
                        <a:t>0.25</a:t>
                      </a:r>
                      <a:endParaRPr lang="zh-TW" altLang="en-US" dirty="0"/>
                    </a:p>
                  </a:txBody>
                  <a:tcPr/>
                </a:tc>
                <a:tc>
                  <a:txBody>
                    <a:bodyPr/>
                    <a:lstStyle/>
                    <a:p>
                      <a:r>
                        <a:rPr lang="en-US" altLang="zh-TW" dirty="0" smtClean="0"/>
                        <a:t>0.1667</a:t>
                      </a:r>
                      <a:endParaRPr lang="zh-TW" altLang="en-US" dirty="0"/>
                    </a:p>
                  </a:txBody>
                  <a:tcPr/>
                </a:tc>
                <a:tc>
                  <a:txBody>
                    <a:bodyPr/>
                    <a:lstStyle/>
                    <a:p>
                      <a:r>
                        <a:rPr lang="en-US" altLang="zh-TW" dirty="0" smtClean="0"/>
                        <a:t>0.2307</a:t>
                      </a:r>
                      <a:endParaRPr lang="zh-TW" altLang="en-US" dirty="0"/>
                    </a:p>
                  </a:txBody>
                  <a:tcPr/>
                </a:tc>
                <a:tc>
                  <a:txBody>
                    <a:bodyPr/>
                    <a:lstStyle/>
                    <a:p>
                      <a:r>
                        <a:rPr lang="en-US" altLang="zh-TW" dirty="0" smtClean="0"/>
                        <a:t>0</a:t>
                      </a:r>
                      <a:endParaRPr lang="zh-TW"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0.1538</a:t>
                      </a:r>
                      <a:endParaRPr lang="zh-TW" altLang="en-US" dirty="0" smtClean="0"/>
                    </a:p>
                  </a:txBody>
                  <a:tcPr/>
                </a:tc>
                <a:extLst>
                  <a:ext uri="{0D108BD9-81ED-4DB2-BD59-A6C34878D82A}">
                    <a16:rowId xmlns:a16="http://schemas.microsoft.com/office/drawing/2014/main" val="2339836563"/>
                  </a:ext>
                </a:extLst>
              </a:tr>
            </a:tbl>
          </a:graphicData>
        </a:graphic>
      </p:graphicFrame>
      <p:graphicFrame>
        <p:nvGraphicFramePr>
          <p:cNvPr id="6" name="內容版面配置區 3"/>
          <p:cNvGraphicFramePr>
            <a:graphicFrameLocks/>
          </p:cNvGraphicFramePr>
          <p:nvPr>
            <p:extLst>
              <p:ext uri="{D42A27DB-BD31-4B8C-83A1-F6EECF244321}">
                <p14:modId xmlns:p14="http://schemas.microsoft.com/office/powerpoint/2010/main" val="114442018"/>
              </p:ext>
            </p:extLst>
          </p:nvPr>
        </p:nvGraphicFramePr>
        <p:xfrm>
          <a:off x="2355275" y="2557984"/>
          <a:ext cx="9725891" cy="736600"/>
        </p:xfrm>
        <a:graphic>
          <a:graphicData uri="http://schemas.openxmlformats.org/drawingml/2006/table">
            <a:tbl>
              <a:tblPr firstRow="1" bandRow="1">
                <a:tableStyleId>{5C22544A-7EE6-4342-B048-85BDC9FD1C3A}</a:tableStyleId>
              </a:tblPr>
              <a:tblGrid>
                <a:gridCol w="1100870">
                  <a:extLst>
                    <a:ext uri="{9D8B030D-6E8A-4147-A177-3AD203B41FA5}">
                      <a16:colId xmlns:a16="http://schemas.microsoft.com/office/drawing/2014/main" val="1308934323"/>
                    </a:ext>
                  </a:extLst>
                </a:gridCol>
                <a:gridCol w="928008">
                  <a:extLst>
                    <a:ext uri="{9D8B030D-6E8A-4147-A177-3AD203B41FA5}">
                      <a16:colId xmlns:a16="http://schemas.microsoft.com/office/drawing/2014/main" val="717653966"/>
                    </a:ext>
                  </a:extLst>
                </a:gridCol>
                <a:gridCol w="982596">
                  <a:extLst>
                    <a:ext uri="{9D8B030D-6E8A-4147-A177-3AD203B41FA5}">
                      <a16:colId xmlns:a16="http://schemas.microsoft.com/office/drawing/2014/main" val="744430540"/>
                    </a:ext>
                  </a:extLst>
                </a:gridCol>
                <a:gridCol w="525213">
                  <a:extLst>
                    <a:ext uri="{9D8B030D-6E8A-4147-A177-3AD203B41FA5}">
                      <a16:colId xmlns:a16="http://schemas.microsoft.com/office/drawing/2014/main" val="1689278688"/>
                    </a:ext>
                  </a:extLst>
                </a:gridCol>
                <a:gridCol w="884172">
                  <a:extLst>
                    <a:ext uri="{9D8B030D-6E8A-4147-A177-3AD203B41FA5}">
                      <a16:colId xmlns:a16="http://schemas.microsoft.com/office/drawing/2014/main" val="1899164357"/>
                    </a:ext>
                  </a:extLst>
                </a:gridCol>
                <a:gridCol w="884172">
                  <a:extLst>
                    <a:ext uri="{9D8B030D-6E8A-4147-A177-3AD203B41FA5}">
                      <a16:colId xmlns:a16="http://schemas.microsoft.com/office/drawing/2014/main" val="960239607"/>
                    </a:ext>
                  </a:extLst>
                </a:gridCol>
                <a:gridCol w="884172">
                  <a:extLst>
                    <a:ext uri="{9D8B030D-6E8A-4147-A177-3AD203B41FA5}">
                      <a16:colId xmlns:a16="http://schemas.microsoft.com/office/drawing/2014/main" val="4210968055"/>
                    </a:ext>
                  </a:extLst>
                </a:gridCol>
                <a:gridCol w="884172">
                  <a:extLst>
                    <a:ext uri="{9D8B030D-6E8A-4147-A177-3AD203B41FA5}">
                      <a16:colId xmlns:a16="http://schemas.microsoft.com/office/drawing/2014/main" val="235097149"/>
                    </a:ext>
                  </a:extLst>
                </a:gridCol>
                <a:gridCol w="884172">
                  <a:extLst>
                    <a:ext uri="{9D8B030D-6E8A-4147-A177-3AD203B41FA5}">
                      <a16:colId xmlns:a16="http://schemas.microsoft.com/office/drawing/2014/main" val="3113111805"/>
                    </a:ext>
                  </a:extLst>
                </a:gridCol>
                <a:gridCol w="884172">
                  <a:extLst>
                    <a:ext uri="{9D8B030D-6E8A-4147-A177-3AD203B41FA5}">
                      <a16:colId xmlns:a16="http://schemas.microsoft.com/office/drawing/2014/main" val="4197026832"/>
                    </a:ext>
                  </a:extLst>
                </a:gridCol>
                <a:gridCol w="884172">
                  <a:extLst>
                    <a:ext uri="{9D8B030D-6E8A-4147-A177-3AD203B41FA5}">
                      <a16:colId xmlns:a16="http://schemas.microsoft.com/office/drawing/2014/main" val="2342875191"/>
                    </a:ext>
                  </a:extLst>
                </a:gridCol>
              </a:tblGrid>
              <a:tr h="233333">
                <a:tc>
                  <a:txBody>
                    <a:bodyPr/>
                    <a:lstStyle/>
                    <a:p>
                      <a:r>
                        <a:rPr lang="en-US" altLang="zh-TW" dirty="0" smtClean="0"/>
                        <a:t>MDS</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6</a:t>
                      </a:r>
                      <a:endParaRPr lang="zh-TW" altLang="en-US" dirty="0"/>
                    </a:p>
                  </a:txBody>
                  <a:tcPr/>
                </a:tc>
                <a:tc>
                  <a:txBody>
                    <a:bodyPr/>
                    <a:lstStyle/>
                    <a:p>
                      <a:r>
                        <a:rPr lang="en-US" altLang="zh-TW" dirty="0" smtClean="0"/>
                        <a:t>7</a:t>
                      </a:r>
                      <a:endParaRPr lang="zh-TW" altLang="en-US" dirty="0"/>
                    </a:p>
                  </a:txBody>
                  <a:tcPr/>
                </a:tc>
                <a:tc>
                  <a:txBody>
                    <a:bodyPr/>
                    <a:lstStyle/>
                    <a:p>
                      <a:r>
                        <a:rPr lang="en-US" altLang="zh-TW" dirty="0" smtClean="0"/>
                        <a:t>8</a:t>
                      </a:r>
                      <a:endParaRPr lang="zh-TW" altLang="en-US" dirty="0"/>
                    </a:p>
                  </a:txBody>
                  <a:tcPr/>
                </a:tc>
                <a:tc>
                  <a:txBody>
                    <a:bodyPr/>
                    <a:lstStyle/>
                    <a:p>
                      <a:r>
                        <a:rPr lang="en-US" altLang="zh-TW" dirty="0" smtClean="0"/>
                        <a:t>9</a:t>
                      </a:r>
                      <a:endParaRPr lang="zh-TW" altLang="en-US" dirty="0"/>
                    </a:p>
                  </a:txBody>
                  <a:tcPr/>
                </a:tc>
                <a:tc>
                  <a:txBody>
                    <a:bodyPr/>
                    <a:lstStyle/>
                    <a:p>
                      <a:r>
                        <a:rPr lang="en-US" altLang="zh-TW" dirty="0" smtClean="0"/>
                        <a:t>10</a:t>
                      </a:r>
                      <a:endParaRPr lang="zh-TW" altLang="en-US" dirty="0"/>
                    </a:p>
                  </a:txBody>
                  <a:tcPr/>
                </a:tc>
                <a:extLst>
                  <a:ext uri="{0D108BD9-81ED-4DB2-BD59-A6C34878D82A}">
                    <a16:rowId xmlns:a16="http://schemas.microsoft.com/office/drawing/2014/main" val="3864076510"/>
                  </a:ext>
                </a:extLst>
              </a:tr>
              <a:tr h="370840">
                <a:tc>
                  <a:txBody>
                    <a:bodyPr/>
                    <a:lstStyle/>
                    <a:p>
                      <a:r>
                        <a:rPr lang="en-US" altLang="zh-TW" dirty="0" err="1" smtClean="0"/>
                        <a:t>Error.rate</a:t>
                      </a:r>
                      <a:endParaRPr lang="zh-TW" altLang="en-US" dirty="0"/>
                    </a:p>
                  </a:txBody>
                  <a:tcPr/>
                </a:tc>
                <a:tc>
                  <a:txBody>
                    <a:bodyPr/>
                    <a:lstStyle/>
                    <a:p>
                      <a:r>
                        <a:rPr lang="en-US" altLang="zh-TW" dirty="0" smtClean="0"/>
                        <a:t>0.0769</a:t>
                      </a:r>
                      <a:endParaRPr lang="zh-TW" altLang="en-US" dirty="0"/>
                    </a:p>
                  </a:txBody>
                  <a:tcPr/>
                </a:tc>
                <a:tc>
                  <a:txBody>
                    <a:bodyPr/>
                    <a:lstStyle/>
                    <a:p>
                      <a:r>
                        <a:rPr lang="en-US" altLang="zh-TW" dirty="0" smtClean="0"/>
                        <a:t>0.2142</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0.2308</a:t>
                      </a:r>
                      <a:endParaRPr lang="zh-TW" altLang="en-US" dirty="0"/>
                    </a:p>
                  </a:txBody>
                  <a:tcPr/>
                </a:tc>
                <a:tc>
                  <a:txBody>
                    <a:bodyPr/>
                    <a:lstStyle/>
                    <a:p>
                      <a:r>
                        <a:rPr lang="en-US" altLang="zh-TW" dirty="0" smtClean="0"/>
                        <a:t>0.0833</a:t>
                      </a:r>
                      <a:endParaRPr lang="zh-TW" altLang="en-US" dirty="0"/>
                    </a:p>
                  </a:txBody>
                  <a:tcPr/>
                </a:tc>
                <a:tc>
                  <a:txBody>
                    <a:bodyPr/>
                    <a:lstStyle/>
                    <a:p>
                      <a:r>
                        <a:rPr lang="en-US" altLang="zh-TW" dirty="0" smtClean="0"/>
                        <a:t>0.3333</a:t>
                      </a:r>
                      <a:endParaRPr lang="zh-TW" altLang="en-US" dirty="0"/>
                    </a:p>
                  </a:txBody>
                  <a:tcPr/>
                </a:tc>
                <a:tc>
                  <a:txBody>
                    <a:bodyPr/>
                    <a:lstStyle/>
                    <a:p>
                      <a:r>
                        <a:rPr lang="en-US" altLang="zh-TW" dirty="0" smtClean="0"/>
                        <a:t>0.1667</a:t>
                      </a:r>
                      <a:endParaRPr lang="zh-TW" altLang="en-US" dirty="0"/>
                    </a:p>
                  </a:txBody>
                  <a:tcPr/>
                </a:tc>
                <a:tc>
                  <a:txBody>
                    <a:bodyPr/>
                    <a:lstStyle/>
                    <a:p>
                      <a:r>
                        <a:rPr lang="en-US" altLang="zh-TW" dirty="0" smtClean="0"/>
                        <a:t>0.1538</a:t>
                      </a:r>
                      <a:endParaRPr lang="zh-TW" altLang="en-US" dirty="0"/>
                    </a:p>
                  </a:txBody>
                  <a:tcPr/>
                </a:tc>
                <a:tc>
                  <a:txBody>
                    <a:bodyPr/>
                    <a:lstStyle/>
                    <a:p>
                      <a:r>
                        <a:rPr lang="en-US" altLang="zh-TW" dirty="0" smtClean="0"/>
                        <a:t>0.0833</a:t>
                      </a:r>
                      <a:endParaRPr lang="zh-TW" altLang="en-US" dirty="0"/>
                    </a:p>
                  </a:txBody>
                  <a:tcPr/>
                </a:tc>
                <a:tc>
                  <a:txBody>
                    <a:bodyPr/>
                    <a:lstStyle/>
                    <a:p>
                      <a:r>
                        <a:rPr lang="en-US" altLang="zh-TW" dirty="0" smtClean="0"/>
                        <a:t>0.3077</a:t>
                      </a:r>
                      <a:endParaRPr lang="zh-TW" altLang="en-US" dirty="0"/>
                    </a:p>
                  </a:txBody>
                  <a:tcPr/>
                </a:tc>
                <a:extLst>
                  <a:ext uri="{0D108BD9-81ED-4DB2-BD59-A6C34878D82A}">
                    <a16:rowId xmlns:a16="http://schemas.microsoft.com/office/drawing/2014/main" val="2339836563"/>
                  </a:ext>
                </a:extLst>
              </a:tr>
            </a:tbl>
          </a:graphicData>
        </a:graphic>
      </p:graphicFrame>
      <p:graphicFrame>
        <p:nvGraphicFramePr>
          <p:cNvPr id="7" name="內容版面配置區 3"/>
          <p:cNvGraphicFramePr>
            <a:graphicFrameLocks/>
          </p:cNvGraphicFramePr>
          <p:nvPr>
            <p:extLst>
              <p:ext uri="{D42A27DB-BD31-4B8C-83A1-F6EECF244321}">
                <p14:modId xmlns:p14="http://schemas.microsoft.com/office/powerpoint/2010/main" val="1746267766"/>
              </p:ext>
            </p:extLst>
          </p:nvPr>
        </p:nvGraphicFramePr>
        <p:xfrm>
          <a:off x="1810333" y="4424479"/>
          <a:ext cx="9910615" cy="741680"/>
        </p:xfrm>
        <a:graphic>
          <a:graphicData uri="http://schemas.openxmlformats.org/drawingml/2006/table">
            <a:tbl>
              <a:tblPr firstRow="1" bandRow="1">
                <a:tableStyleId>{5C22544A-7EE6-4342-B048-85BDC9FD1C3A}</a:tableStyleId>
              </a:tblPr>
              <a:tblGrid>
                <a:gridCol w="1191486">
                  <a:extLst>
                    <a:ext uri="{9D8B030D-6E8A-4147-A177-3AD203B41FA5}">
                      <a16:colId xmlns:a16="http://schemas.microsoft.com/office/drawing/2014/main" val="1308934323"/>
                    </a:ext>
                  </a:extLst>
                </a:gridCol>
                <a:gridCol w="969819">
                  <a:extLst>
                    <a:ext uri="{9D8B030D-6E8A-4147-A177-3AD203B41FA5}">
                      <a16:colId xmlns:a16="http://schemas.microsoft.com/office/drawing/2014/main" val="717653966"/>
                    </a:ext>
                  </a:extLst>
                </a:gridCol>
                <a:gridCol w="877454">
                  <a:extLst>
                    <a:ext uri="{9D8B030D-6E8A-4147-A177-3AD203B41FA5}">
                      <a16:colId xmlns:a16="http://schemas.microsoft.com/office/drawing/2014/main" val="744430540"/>
                    </a:ext>
                  </a:extLst>
                </a:gridCol>
                <a:gridCol w="822036">
                  <a:extLst>
                    <a:ext uri="{9D8B030D-6E8A-4147-A177-3AD203B41FA5}">
                      <a16:colId xmlns:a16="http://schemas.microsoft.com/office/drawing/2014/main" val="1689278688"/>
                    </a:ext>
                  </a:extLst>
                </a:gridCol>
                <a:gridCol w="831273">
                  <a:extLst>
                    <a:ext uri="{9D8B030D-6E8A-4147-A177-3AD203B41FA5}">
                      <a16:colId xmlns:a16="http://schemas.microsoft.com/office/drawing/2014/main" val="1899164357"/>
                    </a:ext>
                  </a:extLst>
                </a:gridCol>
                <a:gridCol w="713722">
                  <a:extLst>
                    <a:ext uri="{9D8B030D-6E8A-4147-A177-3AD203B41FA5}">
                      <a16:colId xmlns:a16="http://schemas.microsoft.com/office/drawing/2014/main" val="960239607"/>
                    </a:ext>
                  </a:extLst>
                </a:gridCol>
                <a:gridCol w="900965">
                  <a:extLst>
                    <a:ext uri="{9D8B030D-6E8A-4147-A177-3AD203B41FA5}">
                      <a16:colId xmlns:a16="http://schemas.microsoft.com/office/drawing/2014/main" val="4210968055"/>
                    </a:ext>
                  </a:extLst>
                </a:gridCol>
                <a:gridCol w="900965">
                  <a:extLst>
                    <a:ext uri="{9D8B030D-6E8A-4147-A177-3AD203B41FA5}">
                      <a16:colId xmlns:a16="http://schemas.microsoft.com/office/drawing/2014/main" val="235097149"/>
                    </a:ext>
                  </a:extLst>
                </a:gridCol>
                <a:gridCol w="900965">
                  <a:extLst>
                    <a:ext uri="{9D8B030D-6E8A-4147-A177-3AD203B41FA5}">
                      <a16:colId xmlns:a16="http://schemas.microsoft.com/office/drawing/2014/main" val="3113111805"/>
                    </a:ext>
                  </a:extLst>
                </a:gridCol>
                <a:gridCol w="900965">
                  <a:extLst>
                    <a:ext uri="{9D8B030D-6E8A-4147-A177-3AD203B41FA5}">
                      <a16:colId xmlns:a16="http://schemas.microsoft.com/office/drawing/2014/main" val="4197026832"/>
                    </a:ext>
                  </a:extLst>
                </a:gridCol>
                <a:gridCol w="900965">
                  <a:extLst>
                    <a:ext uri="{9D8B030D-6E8A-4147-A177-3AD203B41FA5}">
                      <a16:colId xmlns:a16="http://schemas.microsoft.com/office/drawing/2014/main" val="2342875191"/>
                    </a:ext>
                  </a:extLst>
                </a:gridCol>
              </a:tblGrid>
              <a:tr h="370840">
                <a:tc>
                  <a:txBody>
                    <a:bodyPr/>
                    <a:lstStyle/>
                    <a:p>
                      <a:r>
                        <a:rPr lang="en-US" altLang="zh-TW" dirty="0" smtClean="0"/>
                        <a:t>ISOMAP</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a:t>
                      </a:r>
                      <a:endParaRPr lang="zh-TW" altLang="en-US" dirty="0"/>
                    </a:p>
                  </a:txBody>
                  <a:tcPr/>
                </a:tc>
                <a:tc>
                  <a:txBody>
                    <a:bodyPr/>
                    <a:lstStyle/>
                    <a:p>
                      <a:r>
                        <a:rPr lang="en-US" altLang="zh-TW" dirty="0" smtClean="0"/>
                        <a:t>3</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5</a:t>
                      </a:r>
                      <a:endParaRPr lang="zh-TW" altLang="en-US" dirty="0"/>
                    </a:p>
                  </a:txBody>
                  <a:tcPr/>
                </a:tc>
                <a:tc>
                  <a:txBody>
                    <a:bodyPr/>
                    <a:lstStyle/>
                    <a:p>
                      <a:r>
                        <a:rPr lang="en-US" altLang="zh-TW" dirty="0" smtClean="0"/>
                        <a:t>6</a:t>
                      </a:r>
                      <a:endParaRPr lang="zh-TW" altLang="en-US" dirty="0"/>
                    </a:p>
                  </a:txBody>
                  <a:tcPr/>
                </a:tc>
                <a:tc>
                  <a:txBody>
                    <a:bodyPr/>
                    <a:lstStyle/>
                    <a:p>
                      <a:r>
                        <a:rPr lang="en-US" altLang="zh-TW" dirty="0" smtClean="0"/>
                        <a:t>7</a:t>
                      </a:r>
                      <a:endParaRPr lang="zh-TW" altLang="en-US" dirty="0"/>
                    </a:p>
                  </a:txBody>
                  <a:tcPr/>
                </a:tc>
                <a:tc>
                  <a:txBody>
                    <a:bodyPr/>
                    <a:lstStyle/>
                    <a:p>
                      <a:r>
                        <a:rPr lang="en-US" altLang="zh-TW" dirty="0" smtClean="0"/>
                        <a:t>8</a:t>
                      </a:r>
                      <a:endParaRPr lang="zh-TW" altLang="en-US" dirty="0"/>
                    </a:p>
                  </a:txBody>
                  <a:tcPr/>
                </a:tc>
                <a:tc>
                  <a:txBody>
                    <a:bodyPr/>
                    <a:lstStyle/>
                    <a:p>
                      <a:r>
                        <a:rPr lang="en-US" altLang="zh-TW" dirty="0" smtClean="0"/>
                        <a:t>9</a:t>
                      </a:r>
                      <a:endParaRPr lang="zh-TW" altLang="en-US" dirty="0"/>
                    </a:p>
                  </a:txBody>
                  <a:tcPr/>
                </a:tc>
                <a:tc>
                  <a:txBody>
                    <a:bodyPr/>
                    <a:lstStyle/>
                    <a:p>
                      <a:r>
                        <a:rPr lang="en-US" altLang="zh-TW" dirty="0" smtClean="0"/>
                        <a:t>10</a:t>
                      </a:r>
                      <a:endParaRPr lang="zh-TW" altLang="en-US" dirty="0"/>
                    </a:p>
                  </a:txBody>
                  <a:tcPr/>
                </a:tc>
                <a:extLst>
                  <a:ext uri="{0D108BD9-81ED-4DB2-BD59-A6C34878D82A}">
                    <a16:rowId xmlns:a16="http://schemas.microsoft.com/office/drawing/2014/main" val="3864076510"/>
                  </a:ext>
                </a:extLst>
              </a:tr>
              <a:tr h="370840">
                <a:tc>
                  <a:txBody>
                    <a:bodyPr/>
                    <a:lstStyle/>
                    <a:p>
                      <a:r>
                        <a:rPr lang="en-US" altLang="zh-TW" dirty="0" err="1" smtClean="0"/>
                        <a:t>Error.rate</a:t>
                      </a:r>
                      <a:endParaRPr lang="zh-TW" altLang="en-US" dirty="0"/>
                    </a:p>
                  </a:txBody>
                  <a:tcPr/>
                </a:tc>
                <a:tc>
                  <a:txBody>
                    <a:bodyPr/>
                    <a:lstStyle/>
                    <a:p>
                      <a:r>
                        <a:rPr lang="en-US" altLang="zh-TW" dirty="0" smtClean="0"/>
                        <a:t>0.1538</a:t>
                      </a:r>
                      <a:endParaRPr lang="zh-TW" altLang="en-US" dirty="0"/>
                    </a:p>
                  </a:txBody>
                  <a:tcPr/>
                </a:tc>
                <a:tc>
                  <a:txBody>
                    <a:bodyPr/>
                    <a:lstStyle/>
                    <a:p>
                      <a:r>
                        <a:rPr lang="en-US" altLang="zh-TW" dirty="0" smtClean="0"/>
                        <a:t>0.2143</a:t>
                      </a:r>
                      <a:endParaRPr lang="zh-TW" altLang="en-US" dirty="0"/>
                    </a:p>
                  </a:txBody>
                  <a:tcPr/>
                </a:tc>
                <a:tc>
                  <a:txBody>
                    <a:bodyPr/>
                    <a:lstStyle/>
                    <a:p>
                      <a:r>
                        <a:rPr lang="en-US" altLang="zh-TW" dirty="0" smtClean="0"/>
                        <a:t>0.0833</a:t>
                      </a:r>
                      <a:endParaRPr lang="zh-TW" altLang="en-US" dirty="0"/>
                    </a:p>
                  </a:txBody>
                  <a:tcPr/>
                </a:tc>
                <a:tc>
                  <a:txBody>
                    <a:bodyPr/>
                    <a:lstStyle/>
                    <a:p>
                      <a:r>
                        <a:rPr lang="en-US" altLang="zh-TW" dirty="0" smtClean="0"/>
                        <a:t>0.1538</a:t>
                      </a:r>
                      <a:endParaRPr lang="zh-TW" altLang="en-US" dirty="0"/>
                    </a:p>
                  </a:txBody>
                  <a:tcPr/>
                </a:tc>
                <a:tc>
                  <a:txBody>
                    <a:bodyPr/>
                    <a:lstStyle/>
                    <a:p>
                      <a:r>
                        <a:rPr lang="en-US" altLang="zh-TW" dirty="0" smtClean="0"/>
                        <a:t>0.25</a:t>
                      </a:r>
                      <a:endParaRPr lang="zh-TW" altLang="en-US" dirty="0"/>
                    </a:p>
                  </a:txBody>
                  <a:tcPr/>
                </a:tc>
                <a:tc>
                  <a:txBody>
                    <a:bodyPr/>
                    <a:lstStyle/>
                    <a:p>
                      <a:r>
                        <a:rPr lang="en-US" altLang="zh-TW" dirty="0" smtClean="0"/>
                        <a:t>0.1667</a:t>
                      </a:r>
                      <a:endParaRPr lang="zh-TW" altLang="en-US" dirty="0"/>
                    </a:p>
                  </a:txBody>
                  <a:tcPr/>
                </a:tc>
                <a:tc>
                  <a:txBody>
                    <a:bodyPr/>
                    <a:lstStyle/>
                    <a:p>
                      <a:r>
                        <a:rPr lang="en-US" altLang="zh-TW" dirty="0" smtClean="0"/>
                        <a:t>0.1667</a:t>
                      </a:r>
                      <a:endParaRPr lang="zh-TW" altLang="en-US" dirty="0"/>
                    </a:p>
                  </a:txBody>
                  <a:tcPr/>
                </a:tc>
                <a:tc>
                  <a:txBody>
                    <a:bodyPr/>
                    <a:lstStyle/>
                    <a:p>
                      <a:r>
                        <a:rPr lang="en-US" altLang="zh-TW" dirty="0" smtClean="0"/>
                        <a:t>0.2308</a:t>
                      </a:r>
                      <a:endParaRPr lang="zh-TW" altLang="en-US" dirty="0"/>
                    </a:p>
                  </a:txBody>
                  <a:tcPr/>
                </a:tc>
                <a:tc>
                  <a:txBody>
                    <a:bodyPr/>
                    <a:lstStyle/>
                    <a:p>
                      <a:r>
                        <a:rPr lang="en-US" altLang="zh-TW" dirty="0" smtClean="0"/>
                        <a:t>0.0833</a:t>
                      </a:r>
                      <a:endParaRPr lang="zh-TW" altLang="en-US" dirty="0"/>
                    </a:p>
                  </a:txBody>
                  <a:tcPr/>
                </a:tc>
                <a:tc>
                  <a:txBody>
                    <a:bodyPr/>
                    <a:lstStyle/>
                    <a:p>
                      <a:r>
                        <a:rPr lang="en-US" altLang="zh-TW" dirty="0" smtClean="0"/>
                        <a:t>0.2308</a:t>
                      </a:r>
                      <a:endParaRPr lang="zh-TW" altLang="en-US" dirty="0"/>
                    </a:p>
                  </a:txBody>
                  <a:tcPr/>
                </a:tc>
                <a:extLst>
                  <a:ext uri="{0D108BD9-81ED-4DB2-BD59-A6C34878D82A}">
                    <a16:rowId xmlns:a16="http://schemas.microsoft.com/office/drawing/2014/main" val="2339836563"/>
                  </a:ext>
                </a:extLst>
              </a:tr>
            </a:tbl>
          </a:graphicData>
        </a:graphic>
      </p:graphicFrame>
      <p:sp>
        <p:nvSpPr>
          <p:cNvPr id="8" name="文字方塊 7"/>
          <p:cNvSpPr txBox="1"/>
          <p:nvPr/>
        </p:nvSpPr>
        <p:spPr>
          <a:xfrm>
            <a:off x="3459020" y="1887369"/>
            <a:ext cx="2724727" cy="369332"/>
          </a:xfrm>
          <a:prstGeom prst="rect">
            <a:avLst/>
          </a:prstGeom>
          <a:noFill/>
        </p:spPr>
        <p:txBody>
          <a:bodyPr wrap="square" rtlCol="0">
            <a:spAutoFit/>
          </a:bodyPr>
          <a:lstStyle/>
          <a:p>
            <a:r>
              <a:rPr lang="zh-TW" altLang="en-US" dirty="0" smtClean="0"/>
              <a:t>錯誤率平均值：</a:t>
            </a:r>
            <a:r>
              <a:rPr lang="en-US" altLang="zh-TW" dirty="0">
                <a:solidFill>
                  <a:srgbClr val="FF0000"/>
                </a:solidFill>
              </a:rPr>
              <a:t>0.1335</a:t>
            </a:r>
            <a:r>
              <a:rPr lang="zh-TW" altLang="en-US" dirty="0">
                <a:solidFill>
                  <a:srgbClr val="FF0000"/>
                </a:solidFill>
              </a:rPr>
              <a:t> </a:t>
            </a:r>
            <a:r>
              <a:rPr lang="zh-TW" altLang="en-US" dirty="0" smtClean="0">
                <a:solidFill>
                  <a:srgbClr val="FF0000"/>
                </a:solidFill>
              </a:rPr>
              <a:t> </a:t>
            </a:r>
            <a:endParaRPr lang="zh-TW" altLang="en-US" dirty="0">
              <a:solidFill>
                <a:srgbClr val="FF0000"/>
              </a:solidFill>
            </a:endParaRPr>
          </a:p>
        </p:txBody>
      </p:sp>
      <p:sp>
        <p:nvSpPr>
          <p:cNvPr id="9" name="文字方塊 8"/>
          <p:cNvSpPr txBox="1"/>
          <p:nvPr/>
        </p:nvSpPr>
        <p:spPr>
          <a:xfrm>
            <a:off x="3796148" y="3386596"/>
            <a:ext cx="2724727" cy="369332"/>
          </a:xfrm>
          <a:prstGeom prst="rect">
            <a:avLst/>
          </a:prstGeom>
          <a:noFill/>
        </p:spPr>
        <p:txBody>
          <a:bodyPr wrap="square" rtlCol="0">
            <a:spAutoFit/>
          </a:bodyPr>
          <a:lstStyle/>
          <a:p>
            <a:r>
              <a:rPr lang="zh-TW" altLang="en-US" dirty="0" smtClean="0"/>
              <a:t>錯誤率平均值：</a:t>
            </a:r>
            <a:r>
              <a:rPr lang="en-US" altLang="zh-TW" dirty="0">
                <a:solidFill>
                  <a:srgbClr val="FF0000"/>
                </a:solidFill>
              </a:rPr>
              <a:t>0.165</a:t>
            </a:r>
            <a:r>
              <a:rPr lang="zh-TW" altLang="en-US" dirty="0"/>
              <a:t> </a:t>
            </a:r>
            <a:r>
              <a:rPr lang="zh-TW" altLang="en-US" dirty="0" smtClean="0">
                <a:solidFill>
                  <a:srgbClr val="FF0000"/>
                </a:solidFill>
              </a:rPr>
              <a:t> </a:t>
            </a:r>
            <a:endParaRPr lang="zh-TW" altLang="en-US" dirty="0">
              <a:solidFill>
                <a:srgbClr val="FF0000"/>
              </a:solidFill>
            </a:endParaRPr>
          </a:p>
        </p:txBody>
      </p:sp>
      <p:sp>
        <p:nvSpPr>
          <p:cNvPr id="10" name="文字方塊 9"/>
          <p:cNvSpPr txBox="1"/>
          <p:nvPr/>
        </p:nvSpPr>
        <p:spPr>
          <a:xfrm>
            <a:off x="3708401" y="5355688"/>
            <a:ext cx="2724727" cy="369332"/>
          </a:xfrm>
          <a:prstGeom prst="rect">
            <a:avLst/>
          </a:prstGeom>
          <a:noFill/>
        </p:spPr>
        <p:txBody>
          <a:bodyPr wrap="square" rtlCol="0">
            <a:spAutoFit/>
          </a:bodyPr>
          <a:lstStyle/>
          <a:p>
            <a:r>
              <a:rPr lang="zh-TW" altLang="en-US" dirty="0" smtClean="0"/>
              <a:t>錯誤率平均值：</a:t>
            </a:r>
            <a:r>
              <a:rPr lang="en-US" altLang="zh-TW" dirty="0">
                <a:solidFill>
                  <a:srgbClr val="FF0000"/>
                </a:solidFill>
              </a:rPr>
              <a:t>0.17335</a:t>
            </a:r>
            <a:r>
              <a:rPr lang="zh-TW" altLang="en-US" dirty="0"/>
              <a:t> </a:t>
            </a:r>
            <a:r>
              <a:rPr lang="zh-TW" altLang="en-US" dirty="0" smtClean="0">
                <a:solidFill>
                  <a:srgbClr val="FF0000"/>
                </a:solidFill>
              </a:rPr>
              <a:t> </a:t>
            </a:r>
            <a:endParaRPr lang="zh-TW" altLang="en-US" dirty="0">
              <a:solidFill>
                <a:srgbClr val="FF0000"/>
              </a:solidFill>
            </a:endParaRPr>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504" y="1123837"/>
            <a:ext cx="1256272" cy="1256272"/>
          </a:xfrm>
          <a:prstGeom prst="rect">
            <a:avLst/>
          </a:prstGeom>
        </p:spPr>
      </p:pic>
    </p:spTree>
    <p:extLst>
      <p:ext uri="{BB962C8B-B14F-4D97-AF65-F5344CB8AC3E}">
        <p14:creationId xmlns:p14="http://schemas.microsoft.com/office/powerpoint/2010/main" val="235092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endParaRPr lang="zh-TW" altLang="en-US" dirty="0"/>
          </a:p>
        </p:txBody>
      </p:sp>
      <p:pic>
        <p:nvPicPr>
          <p:cNvPr id="12" name="圖片 11"/>
          <p:cNvPicPr>
            <a:picLocks/>
          </p:cNvPicPr>
          <p:nvPr/>
        </p:nvPicPr>
        <p:blipFill rotWithShape="1">
          <a:blip r:embed="rId3">
            <a:extLst>
              <a:ext uri="{28A0092B-C50C-407E-A947-70E740481C1C}">
                <a14:useLocalDpi xmlns:a14="http://schemas.microsoft.com/office/drawing/2010/main" val="0"/>
              </a:ext>
            </a:extLst>
          </a:blip>
          <a:srcRect r="4314"/>
          <a:stretch/>
        </p:blipFill>
        <p:spPr>
          <a:xfrm>
            <a:off x="6666813" y="2190057"/>
            <a:ext cx="5315138" cy="4624176"/>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8325" y="2437748"/>
            <a:ext cx="1973360" cy="1973360"/>
          </a:xfrm>
          <a:prstGeom prst="rect">
            <a:avLst/>
          </a:prstGeom>
        </p:spPr>
      </p:pic>
      <p:sp>
        <p:nvSpPr>
          <p:cNvPr id="13" name="文字方塊 12"/>
          <p:cNvSpPr txBox="1"/>
          <p:nvPr/>
        </p:nvSpPr>
        <p:spPr>
          <a:xfrm>
            <a:off x="0" y="4444678"/>
            <a:ext cx="2639028" cy="1588127"/>
          </a:xfrm>
          <a:prstGeom prst="rect">
            <a:avLst/>
          </a:prstGeom>
          <a:noFill/>
        </p:spPr>
        <p:txBody>
          <a:bodyPr wrap="square" rtlCol="0">
            <a:spAutoFit/>
          </a:bodyPr>
          <a:lstStyle/>
          <a:p>
            <a:pPr defTabSz="914400">
              <a:lnSpc>
                <a:spcPct val="90000"/>
              </a:lnSpc>
              <a:spcBef>
                <a:spcPct val="0"/>
              </a:spcBef>
            </a:pPr>
            <a:r>
              <a:rPr lang="en-US" altLang="zh-TW" sz="3600" spc="-60" dirty="0">
                <a:solidFill>
                  <a:srgbClr val="FFFFFF"/>
                </a:solidFill>
                <a:latin typeface="+mj-lt"/>
                <a:ea typeface="+mj-ea"/>
                <a:cs typeface="+mj-cs"/>
              </a:rPr>
              <a:t>SVM-</a:t>
            </a:r>
          </a:p>
          <a:p>
            <a:pPr defTabSz="914400">
              <a:lnSpc>
                <a:spcPct val="90000"/>
              </a:lnSpc>
              <a:spcBef>
                <a:spcPct val="0"/>
              </a:spcBef>
            </a:pPr>
            <a:r>
              <a:rPr lang="zh-TW" altLang="en-US" sz="3600" spc="-60" dirty="0">
                <a:solidFill>
                  <a:srgbClr val="FFFFFF"/>
                </a:solidFill>
                <a:latin typeface="+mj-lt"/>
                <a:ea typeface="+mj-ea"/>
                <a:cs typeface="+mj-cs"/>
              </a:rPr>
              <a:t>維度錯誤率比較</a:t>
            </a:r>
          </a:p>
        </p:txBody>
      </p:sp>
      <p:pic>
        <p:nvPicPr>
          <p:cNvPr id="14" name="圖片 13"/>
          <p:cNvPicPr>
            <a:picLocks noChangeAspect="1"/>
          </p:cNvPicPr>
          <p:nvPr/>
        </p:nvPicPr>
        <p:blipFill rotWithShape="1">
          <a:blip r:embed="rId5">
            <a:extLst>
              <a:ext uri="{28A0092B-C50C-407E-A947-70E740481C1C}">
                <a14:useLocalDpi xmlns:a14="http://schemas.microsoft.com/office/drawing/2010/main" val="0"/>
              </a:ext>
            </a:extLst>
          </a:blip>
          <a:srcRect r="5664"/>
          <a:stretch/>
        </p:blipFill>
        <p:spPr>
          <a:xfrm>
            <a:off x="1301482" y="189534"/>
            <a:ext cx="5365065" cy="4496427"/>
          </a:xfrm>
          <a:prstGeom prst="rect">
            <a:avLst/>
          </a:prstGeom>
        </p:spPr>
      </p:pic>
      <p:sp>
        <p:nvSpPr>
          <p:cNvPr id="4" name="橢圓 3"/>
          <p:cNvSpPr/>
          <p:nvPr/>
        </p:nvSpPr>
        <p:spPr>
          <a:xfrm>
            <a:off x="10008325" y="5509322"/>
            <a:ext cx="1006997" cy="431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9195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t>目錄</a:t>
            </a:r>
            <a:endParaRPr lang="zh-TW" altLang="en-US" sz="5400" dirty="0"/>
          </a:p>
        </p:txBody>
      </p:sp>
      <p:sp>
        <p:nvSpPr>
          <p:cNvPr id="3" name="內容版面配置區 2"/>
          <p:cNvSpPr>
            <a:spLocks noGrp="1"/>
          </p:cNvSpPr>
          <p:nvPr>
            <p:ph idx="1"/>
          </p:nvPr>
        </p:nvSpPr>
        <p:spPr/>
        <p:txBody>
          <a:bodyPr>
            <a:normAutofit/>
          </a:bodyPr>
          <a:lstStyle/>
          <a:p>
            <a:r>
              <a:rPr lang="zh-TW" altLang="en-US" sz="4800" dirty="0" smtClean="0"/>
              <a:t>資料介紹</a:t>
            </a:r>
            <a:endParaRPr lang="en-US" altLang="zh-TW" sz="4800" dirty="0" smtClean="0"/>
          </a:p>
          <a:p>
            <a:r>
              <a:rPr lang="en-US" altLang="zh-TW" sz="4800" dirty="0" smtClean="0"/>
              <a:t>EDA</a:t>
            </a:r>
          </a:p>
          <a:p>
            <a:r>
              <a:rPr lang="zh-TW" altLang="en-US" sz="4800" dirty="0" smtClean="0"/>
              <a:t>分析</a:t>
            </a:r>
            <a:r>
              <a:rPr lang="zh-TW" altLang="en-US" sz="4800" dirty="0"/>
              <a:t>目的</a:t>
            </a:r>
            <a:endParaRPr lang="en-US" altLang="zh-TW" sz="4800" dirty="0" smtClean="0"/>
          </a:p>
          <a:p>
            <a:r>
              <a:rPr lang="zh-TW" altLang="en-US" sz="4800" dirty="0" smtClean="0"/>
              <a:t>分析方法</a:t>
            </a:r>
            <a:endParaRPr lang="en-US" altLang="zh-TW" sz="4800" dirty="0" smtClean="0"/>
          </a:p>
          <a:p>
            <a:r>
              <a:rPr lang="zh-TW" altLang="en-US" sz="4800" dirty="0"/>
              <a:t>結論</a:t>
            </a:r>
            <a:endParaRPr lang="en-US" altLang="zh-TW" sz="4800" dirty="0" smtClean="0"/>
          </a:p>
        </p:txBody>
      </p:sp>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5367" y="2123835"/>
            <a:ext cx="2601185" cy="2601185"/>
          </a:xfrm>
          <a:prstGeom prst="rect">
            <a:avLst/>
          </a:prstGeom>
        </p:spPr>
      </p:pic>
    </p:spTree>
    <p:extLst>
      <p:ext uri="{BB962C8B-B14F-4D97-AF65-F5344CB8AC3E}">
        <p14:creationId xmlns:p14="http://schemas.microsoft.com/office/powerpoint/2010/main" val="1636702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結論</a:t>
            </a:r>
          </a:p>
        </p:txBody>
      </p:sp>
      <p:sp>
        <p:nvSpPr>
          <p:cNvPr id="3" name="內容版面配置區 2"/>
          <p:cNvSpPr>
            <a:spLocks noGrp="1"/>
          </p:cNvSpPr>
          <p:nvPr>
            <p:ph idx="1"/>
          </p:nvPr>
        </p:nvSpPr>
        <p:spPr/>
        <p:txBody>
          <a:bodyPr/>
          <a:lstStyle/>
          <a:p>
            <a:r>
              <a:rPr lang="zh-TW" altLang="en-US" dirty="0" smtClean="0"/>
              <a:t>挑選</a:t>
            </a:r>
            <a:r>
              <a:rPr lang="en-US" altLang="zh-TW" dirty="0" smtClean="0"/>
              <a:t>100</a:t>
            </a:r>
            <a:r>
              <a:rPr lang="zh-TW" altLang="en-US" dirty="0" smtClean="0"/>
              <a:t>變數</a:t>
            </a:r>
            <a:r>
              <a:rPr lang="en-US" altLang="zh-TW" dirty="0" smtClean="0"/>
              <a:t>ISOMAP</a:t>
            </a:r>
            <a:r>
              <a:rPr lang="zh-TW" altLang="en-US" dirty="0" smtClean="0"/>
              <a:t>的</a:t>
            </a:r>
            <a:r>
              <a:rPr lang="zh-TW" altLang="en-US" dirty="0" smtClean="0"/>
              <a:t>鄰居數為</a:t>
            </a:r>
            <a:r>
              <a:rPr lang="en-US" altLang="zh-TW" dirty="0" smtClean="0"/>
              <a:t>10</a:t>
            </a:r>
            <a:r>
              <a:rPr lang="zh-TW" altLang="en-US" dirty="0" smtClean="0"/>
              <a:t>的</a:t>
            </a:r>
            <a:r>
              <a:rPr lang="en-US" altLang="zh-TW" dirty="0" smtClean="0"/>
              <a:t>LCMC</a:t>
            </a:r>
            <a:r>
              <a:rPr lang="zh-TW" altLang="en-US" dirty="0" smtClean="0"/>
              <a:t>值最大。</a:t>
            </a:r>
            <a:endParaRPr lang="en-US" altLang="zh-TW" dirty="0" smtClean="0"/>
          </a:p>
          <a:p>
            <a:r>
              <a:rPr lang="zh-TW" altLang="en-US" dirty="0" smtClean="0"/>
              <a:t>標準化資料中沒有做維度縮減的錯誤率最小。</a:t>
            </a:r>
            <a:endParaRPr lang="en-US" altLang="zh-TW" dirty="0" smtClean="0"/>
          </a:p>
          <a:p>
            <a:r>
              <a:rPr lang="zh-TW" altLang="en-US" dirty="0" smtClean="0"/>
              <a:t>挑選</a:t>
            </a:r>
            <a:r>
              <a:rPr lang="en-US" altLang="zh-TW" dirty="0" smtClean="0"/>
              <a:t>100</a:t>
            </a:r>
            <a:r>
              <a:rPr lang="zh-TW" altLang="en-US" dirty="0" smtClean="0"/>
              <a:t>變數資料中沒有作為度縮減的錯誤率最小。</a:t>
            </a:r>
            <a:endParaRPr lang="en-US" altLang="zh-TW" dirty="0" smtClean="0"/>
          </a:p>
          <a:p>
            <a:r>
              <a:rPr lang="zh-TW" altLang="en-US" dirty="0" smtClean="0"/>
              <a:t>挑選</a:t>
            </a:r>
            <a:r>
              <a:rPr lang="en-US" altLang="zh-TW" dirty="0" smtClean="0"/>
              <a:t>100</a:t>
            </a:r>
            <a:r>
              <a:rPr lang="zh-TW" altLang="en-US" dirty="0" smtClean="0"/>
              <a:t>變數資料的</a:t>
            </a:r>
            <a:r>
              <a:rPr lang="en-US" altLang="zh-TW" dirty="0" smtClean="0"/>
              <a:t>ISOMAP</a:t>
            </a:r>
            <a:r>
              <a:rPr lang="zh-TW" altLang="en-US" dirty="0" smtClean="0"/>
              <a:t>維度為</a:t>
            </a:r>
            <a:r>
              <a:rPr lang="en-US" altLang="zh-TW" dirty="0" smtClean="0"/>
              <a:t>7</a:t>
            </a:r>
            <a:r>
              <a:rPr lang="zh-TW" altLang="en-US" dirty="0" smtClean="0"/>
              <a:t>、</a:t>
            </a:r>
            <a:r>
              <a:rPr lang="en-US" altLang="zh-TW" dirty="0" smtClean="0"/>
              <a:t>8</a:t>
            </a:r>
            <a:r>
              <a:rPr lang="zh-TW" altLang="en-US" dirty="0" smtClean="0"/>
              <a:t>的錯誤率最低。</a:t>
            </a:r>
            <a:endParaRPr lang="en-US" altLang="zh-TW" dirty="0" smtClean="0"/>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815" y="3850097"/>
            <a:ext cx="2601185" cy="2601185"/>
          </a:xfrm>
          <a:prstGeom prst="rect">
            <a:avLst/>
          </a:prstGeom>
        </p:spPr>
      </p:pic>
    </p:spTree>
    <p:extLst>
      <p:ext uri="{BB962C8B-B14F-4D97-AF65-F5344CB8AC3E}">
        <p14:creationId xmlns:p14="http://schemas.microsoft.com/office/powerpoint/2010/main" val="4029265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47647" y="720611"/>
            <a:ext cx="7028229" cy="5284057"/>
            <a:chOff x="3621088" y="1131888"/>
            <a:chExt cx="5411788" cy="4068763"/>
          </a:xfrm>
        </p:grpSpPr>
        <p:sp>
          <p:nvSpPr>
            <p:cNvPr id="3" name="直角三角形 2"/>
            <p:cNvSpPr/>
            <p:nvPr>
              <p:custDataLst>
                <p:tags r:id="rId2"/>
              </p:custDataLst>
            </p:nvPr>
          </p:nvSpPr>
          <p:spPr>
            <a:xfrm rot="20063428">
              <a:off x="3621088" y="3252788"/>
              <a:ext cx="519112" cy="474662"/>
            </a:xfrm>
            <a:prstGeom prst="rtTriangle">
              <a:avLst/>
            </a:pr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直角三角形 3"/>
            <p:cNvSpPr/>
            <p:nvPr>
              <p:custDataLst>
                <p:tags r:id="rId3"/>
              </p:custDataLst>
            </p:nvPr>
          </p:nvSpPr>
          <p:spPr>
            <a:xfrm rot="7409929">
              <a:off x="4892676" y="3859213"/>
              <a:ext cx="350837" cy="249238"/>
            </a:xfrm>
            <a:prstGeom prst="rtTriangle">
              <a:avLst/>
            </a:prstGeom>
            <a:solidFill>
              <a:srgbClr val="76D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直角三角形 4"/>
            <p:cNvSpPr/>
            <p:nvPr>
              <p:custDataLst>
                <p:tags r:id="rId4"/>
              </p:custDataLst>
            </p:nvPr>
          </p:nvSpPr>
          <p:spPr>
            <a:xfrm rot="17352356">
              <a:off x="4533901" y="4851401"/>
              <a:ext cx="231775" cy="165100"/>
            </a:xfrm>
            <a:prstGeom prst="rtTriangle">
              <a:avLst/>
            </a:pr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直角三角形 5"/>
            <p:cNvSpPr/>
            <p:nvPr>
              <p:custDataLst>
                <p:tags r:id="rId5"/>
              </p:custDataLst>
            </p:nvPr>
          </p:nvSpPr>
          <p:spPr>
            <a:xfrm rot="17352356">
              <a:off x="4022726" y="5108576"/>
              <a:ext cx="119062" cy="65087"/>
            </a:xfrm>
            <a:prstGeom prst="rtTriangle">
              <a:avLst/>
            </a:pr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直角三角形 6"/>
            <p:cNvSpPr/>
            <p:nvPr>
              <p:custDataLst>
                <p:tags r:id="rId6"/>
              </p:custDataLst>
            </p:nvPr>
          </p:nvSpPr>
          <p:spPr>
            <a:xfrm rot="11413207">
              <a:off x="7064376" y="4568825"/>
              <a:ext cx="231775" cy="165100"/>
            </a:xfrm>
            <a:prstGeom prst="rtTriangle">
              <a:avLst/>
            </a:pr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直角三角形 7"/>
            <p:cNvSpPr/>
            <p:nvPr>
              <p:custDataLst>
                <p:tags r:id="rId7"/>
              </p:custDataLst>
            </p:nvPr>
          </p:nvSpPr>
          <p:spPr>
            <a:xfrm rot="18287289">
              <a:off x="6709570" y="3945732"/>
              <a:ext cx="231775" cy="252413"/>
            </a:xfrm>
            <a:prstGeom prst="rtTriangle">
              <a:avLst/>
            </a:prstGeom>
            <a:solidFill>
              <a:srgbClr val="76D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直角三角形 8"/>
            <p:cNvSpPr/>
            <p:nvPr>
              <p:custDataLst>
                <p:tags r:id="rId8"/>
              </p:custDataLst>
            </p:nvPr>
          </p:nvSpPr>
          <p:spPr>
            <a:xfrm rot="16200000">
              <a:off x="8184357" y="2443957"/>
              <a:ext cx="138112" cy="250825"/>
            </a:xfrm>
            <a:prstGeom prst="rtTriangle">
              <a:avLst/>
            </a:prstGeom>
            <a:solidFill>
              <a:srgbClr val="76D4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直角三角形 9"/>
            <p:cNvSpPr/>
            <p:nvPr>
              <p:custDataLst>
                <p:tags r:id="rId9"/>
              </p:custDataLst>
            </p:nvPr>
          </p:nvSpPr>
          <p:spPr>
            <a:xfrm rot="16200000">
              <a:off x="8208963" y="1241426"/>
              <a:ext cx="66675" cy="120650"/>
            </a:xfrm>
            <a:prstGeom prst="rtTriangle">
              <a:avLst/>
            </a:prstGeom>
            <a:solidFill>
              <a:srgbClr val="1E81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custDataLst>
                <p:tags r:id="rId10"/>
              </p:custDataLst>
            </p:nvPr>
          </p:nvCxnSpPr>
          <p:spPr>
            <a:xfrm flipV="1">
              <a:off x="4141788" y="4059239"/>
              <a:ext cx="715962" cy="447675"/>
            </a:xfrm>
            <a:prstGeom prst="line">
              <a:avLst/>
            </a:prstGeom>
            <a:ln>
              <a:solidFill>
                <a:srgbClr val="28AFCA"/>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1"/>
              </p:custDataLst>
            </p:nvPr>
          </p:nvCxnSpPr>
          <p:spPr>
            <a:xfrm flipV="1">
              <a:off x="3859214" y="4075113"/>
              <a:ext cx="1246187" cy="779462"/>
            </a:xfrm>
            <a:prstGeom prst="line">
              <a:avLst/>
            </a:prstGeom>
            <a:ln>
              <a:solidFill>
                <a:srgbClr val="28AFC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2"/>
              </p:custDataLst>
            </p:nvPr>
          </p:nvCxnSpPr>
          <p:spPr>
            <a:xfrm flipV="1">
              <a:off x="7421563" y="1435101"/>
              <a:ext cx="717550" cy="447675"/>
            </a:xfrm>
            <a:prstGeom prst="line">
              <a:avLst/>
            </a:prstGeom>
            <a:ln>
              <a:solidFill>
                <a:srgbClr val="28AFC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3"/>
              </p:custDataLst>
            </p:nvPr>
          </p:nvCxnSpPr>
          <p:spPr>
            <a:xfrm flipV="1">
              <a:off x="7786689" y="1131888"/>
              <a:ext cx="1246187" cy="781050"/>
            </a:xfrm>
            <a:prstGeom prst="line">
              <a:avLst/>
            </a:prstGeom>
            <a:ln>
              <a:solidFill>
                <a:srgbClr val="28AFCA"/>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p:custDataLst>
                <p:tags r:id="rId14"/>
              </p:custDataLst>
            </p:nvPr>
          </p:nvSpPr>
          <p:spPr>
            <a:xfrm>
              <a:off x="4190736" y="1930352"/>
              <a:ext cx="3391976" cy="2751567"/>
            </a:xfrm>
            <a:custGeom>
              <a:avLst/>
              <a:gdLst>
                <a:gd name="connsiteX0" fmla="*/ 0 w 3391976"/>
                <a:gd name="connsiteY0" fmla="*/ 0 h 2751567"/>
                <a:gd name="connsiteX1" fmla="*/ 3391976 w 3391976"/>
                <a:gd name="connsiteY1" fmla="*/ 0 h 2751567"/>
                <a:gd name="connsiteX2" fmla="*/ 1695988 w 3391976"/>
                <a:gd name="connsiteY2" fmla="*/ 2751567 h 2751567"/>
              </a:gdLst>
              <a:ahLst/>
              <a:cxnLst>
                <a:cxn ang="0">
                  <a:pos x="connsiteX0" y="connsiteY0"/>
                </a:cxn>
                <a:cxn ang="0">
                  <a:pos x="connsiteX1" y="connsiteY1"/>
                </a:cxn>
                <a:cxn ang="0">
                  <a:pos x="connsiteX2" y="connsiteY2"/>
                </a:cxn>
              </a:cxnLst>
              <a:rect l="l" t="t" r="r" b="b"/>
              <a:pathLst>
                <a:path w="3391976" h="2751567">
                  <a:moveTo>
                    <a:pt x="0" y="0"/>
                  </a:moveTo>
                  <a:lnTo>
                    <a:pt x="3391976" y="0"/>
                  </a:lnTo>
                  <a:lnTo>
                    <a:pt x="1695988" y="2751567"/>
                  </a:lnTo>
                  <a:close/>
                </a:path>
              </a:pathLst>
            </a:custGeom>
            <a:solidFill>
              <a:srgbClr val="27AEC9"/>
            </a:solidFill>
            <a:ln>
              <a:noFill/>
            </a:ln>
          </p:spPr>
          <p:style>
            <a:lnRef idx="2">
              <a:schemeClr val="accent1">
                <a:shade val="50000"/>
              </a:schemeClr>
            </a:lnRef>
            <a:fillRef idx="1">
              <a:schemeClr val="accent1"/>
            </a:fillRef>
            <a:effectRef idx="0">
              <a:schemeClr val="accent1"/>
            </a:effectRef>
            <a:fontRef idx="minor">
              <a:schemeClr val="lt1"/>
            </a:fontRef>
          </p:style>
          <p:txBody>
            <a:bodyPr bIns="936000" anchor="ctr"/>
            <a:lstStyle/>
            <a:p>
              <a:pPr algn="ctr">
                <a:lnSpc>
                  <a:spcPct val="80000"/>
                </a:lnSpc>
                <a:defRPr/>
              </a:pPr>
              <a:r>
                <a:rPr lang="en-US" altLang="zh-CN"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rPr>
                <a:t>THANK</a:t>
              </a:r>
            </a:p>
            <a:p>
              <a:pPr algn="ctr">
                <a:lnSpc>
                  <a:spcPct val="80000"/>
                </a:lnSpc>
                <a:defRPr/>
              </a:pPr>
              <a:r>
                <a:rPr lang="en-US" altLang="zh-CN"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rPr>
                <a:t>YOU</a:t>
              </a:r>
              <a:endParaRPr lang="zh-CN" altLang="en-US" sz="4800" dirty="0">
                <a:solidFill>
                  <a:srgbClr val="FFFFFF"/>
                </a:solidFill>
                <a:effectLst>
                  <a:innerShdw blurRad="38100" dist="25400" dir="13500000">
                    <a:prstClr val="black">
                      <a:alpha val="50000"/>
                    </a:prstClr>
                  </a:innerShdw>
                </a:effectLst>
                <a:latin typeface="华文琥珀" panose="02010800040101010101" pitchFamily="2" charset="-122"/>
                <a:ea typeface="华文琥珀" panose="02010800040101010101" pitchFamily="2" charset="-122"/>
                <a:cs typeface="Meiryo UI" panose="020B0604030504040204" pitchFamily="34" charset="-128"/>
              </a:endParaRPr>
            </a:p>
          </p:txBody>
        </p:sp>
      </p:grpSp>
    </p:spTree>
    <p:custDataLst>
      <p:tags r:id="rId1"/>
    </p:custDataLst>
    <p:extLst>
      <p:ext uri="{BB962C8B-B14F-4D97-AF65-F5344CB8AC3E}">
        <p14:creationId xmlns:p14="http://schemas.microsoft.com/office/powerpoint/2010/main" val="2002060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r>
              <a:rPr lang="zh-TW" altLang="en-US" dirty="0" smtClean="0"/>
              <a:t>結語</a:t>
            </a:r>
            <a:endParaRPr lang="zh-TW" altLang="en-US" dirty="0"/>
          </a:p>
        </p:txBody>
      </p:sp>
      <p:pic>
        <p:nvPicPr>
          <p:cNvPr id="8" name="圖片 7"/>
          <p:cNvPicPr>
            <a:picLocks noChangeAspect="1"/>
          </p:cNvPicPr>
          <p:nvPr/>
        </p:nvPicPr>
        <p:blipFill rotWithShape="1">
          <a:blip r:embed="rId3">
            <a:extLst>
              <a:ext uri="{28A0092B-C50C-407E-A947-70E740481C1C}">
                <a14:useLocalDpi xmlns:a14="http://schemas.microsoft.com/office/drawing/2010/main" val="0"/>
              </a:ext>
            </a:extLst>
          </a:blip>
          <a:srcRect t="4797" r="3831" b="3310"/>
          <a:stretch/>
        </p:blipFill>
        <p:spPr>
          <a:xfrm>
            <a:off x="686175" y="62474"/>
            <a:ext cx="5789985" cy="4552122"/>
          </a:xfrm>
          <a:prstGeom prst="rect">
            <a:avLst/>
          </a:prstGeom>
        </p:spPr>
      </p:pic>
      <p:pic>
        <p:nvPicPr>
          <p:cNvPr id="10" name="內容版面配置區 9"/>
          <p:cNvPicPr>
            <a:picLocks noGrp="1" noChangeAspect="1"/>
          </p:cNvPicPr>
          <p:nvPr>
            <p:ph idx="1"/>
          </p:nvPr>
        </p:nvPicPr>
        <p:blipFill rotWithShape="1">
          <a:blip r:embed="rId4">
            <a:extLst>
              <a:ext uri="{28A0092B-C50C-407E-A947-70E740481C1C}">
                <a14:useLocalDpi xmlns:a14="http://schemas.microsoft.com/office/drawing/2010/main" val="0"/>
              </a:ext>
            </a:extLst>
          </a:blip>
          <a:srcRect t="5365" r="5183" b="4408"/>
          <a:stretch/>
        </p:blipFill>
        <p:spPr>
          <a:xfrm>
            <a:off x="6476160" y="2408109"/>
            <a:ext cx="5636327" cy="4412974"/>
          </a:xfr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2800" y="62474"/>
            <a:ext cx="1973360" cy="1973360"/>
          </a:xfrm>
          <a:prstGeom prst="rect">
            <a:avLst/>
          </a:prstGeom>
        </p:spPr>
      </p:pic>
      <p:sp>
        <p:nvSpPr>
          <p:cNvPr id="4" name="橢圓 3"/>
          <p:cNvSpPr/>
          <p:nvPr/>
        </p:nvSpPr>
        <p:spPr>
          <a:xfrm>
            <a:off x="2381106" y="3223037"/>
            <a:ext cx="469232" cy="4463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8518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資料介紹</a:t>
            </a:r>
            <a:r>
              <a:rPr lang="en-US" altLang="zh-TW" dirty="0" err="1" smtClean="0"/>
              <a:t>winequality</a:t>
            </a:r>
            <a:r>
              <a:rPr lang="en-US" altLang="zh-TW" dirty="0" smtClean="0"/>
              <a:t>-white</a:t>
            </a:r>
            <a:endParaRPr lang="zh-TW" altLang="en-US" dirty="0"/>
          </a:p>
        </p:txBody>
      </p:sp>
      <p:sp>
        <p:nvSpPr>
          <p:cNvPr id="3" name="內容版面配置區 2"/>
          <p:cNvSpPr>
            <a:spLocks noGrp="1"/>
          </p:cNvSpPr>
          <p:nvPr>
            <p:ph idx="1"/>
          </p:nvPr>
        </p:nvSpPr>
        <p:spPr/>
        <p:txBody>
          <a:bodyPr>
            <a:normAutofit/>
          </a:bodyPr>
          <a:lstStyle/>
          <a:p>
            <a:r>
              <a:rPr lang="zh-TW" altLang="en-US" dirty="0" smtClean="0"/>
              <a:t>維度：</a:t>
            </a:r>
            <a:r>
              <a:rPr lang="en-US" altLang="zh-TW" dirty="0" smtClean="0">
                <a:latin typeface="Arial" panose="020B0604020202020204" pitchFamily="34" charset="0"/>
                <a:cs typeface="Arial" panose="020B0604020202020204" pitchFamily="34" charset="0"/>
              </a:rPr>
              <a:t>4898</a:t>
            </a:r>
            <a:r>
              <a:rPr lang="zh-TW" altLang="en-US" dirty="0" smtClean="0">
                <a:latin typeface="Arial" panose="020B0604020202020204" pitchFamily="34" charset="0"/>
                <a:cs typeface="Arial" panose="020B0604020202020204" pitchFamily="34" charset="0"/>
              </a:rPr>
              <a:t>個觀察值，</a:t>
            </a:r>
            <a:r>
              <a:rPr lang="en-US" altLang="zh-TW" dirty="0" smtClean="0">
                <a:latin typeface="Arial" panose="020B0604020202020204" pitchFamily="34" charset="0"/>
                <a:cs typeface="Arial" panose="020B0604020202020204" pitchFamily="34" charset="0"/>
              </a:rPr>
              <a:t>12</a:t>
            </a:r>
            <a:r>
              <a:rPr lang="zh-TW" altLang="en-US" dirty="0" smtClean="0">
                <a:latin typeface="Arial" panose="020B0604020202020204" pitchFamily="34" charset="0"/>
                <a:cs typeface="Arial" panose="020B0604020202020204" pitchFamily="34" charset="0"/>
              </a:rPr>
              <a:t>項變數。</a:t>
            </a:r>
            <a:endParaRPr lang="en-US" altLang="zh-TW" dirty="0" smtClean="0">
              <a:latin typeface="Arial" panose="020B0604020202020204" pitchFamily="34" charset="0"/>
              <a:cs typeface="Arial" panose="020B0604020202020204" pitchFamily="34" charset="0"/>
            </a:endParaRPr>
          </a:p>
          <a:p>
            <a:r>
              <a:rPr lang="zh-TW" altLang="en-US" dirty="0" smtClean="0">
                <a:latin typeface="Arial" panose="020B0604020202020204" pitchFamily="34" charset="0"/>
                <a:cs typeface="Arial" panose="020B0604020202020204" pitchFamily="34" charset="0"/>
              </a:rPr>
              <a:t>變數介紹：</a:t>
            </a:r>
          </a:p>
          <a:p>
            <a:pPr lvl="1"/>
            <a:r>
              <a:rPr lang="en-US" altLang="zh-TW" dirty="0" smtClean="0">
                <a:latin typeface="Arial" panose="020B0604020202020204" pitchFamily="34" charset="0"/>
                <a:cs typeface="Arial" panose="020B0604020202020204" pitchFamily="34" charset="0"/>
              </a:rPr>
              <a:t>Fixed acidity</a:t>
            </a:r>
            <a:r>
              <a:rPr lang="zh-TW" altLang="en-US" dirty="0" smtClean="0">
                <a:latin typeface="Arial" panose="020B0604020202020204" pitchFamily="34" charset="0"/>
                <a:cs typeface="Arial" panose="020B0604020202020204" pitchFamily="34" charset="0"/>
              </a:rPr>
              <a:t>：固定酸度。</a:t>
            </a:r>
          </a:p>
          <a:p>
            <a:pPr lvl="1"/>
            <a:r>
              <a:rPr lang="en-US" altLang="zh-TW" dirty="0" smtClean="0">
                <a:latin typeface="Arial" panose="020B0604020202020204" pitchFamily="34" charset="0"/>
                <a:cs typeface="Arial" panose="020B0604020202020204" pitchFamily="34" charset="0"/>
              </a:rPr>
              <a:t>volatile acidity</a:t>
            </a:r>
            <a:r>
              <a:rPr lang="zh-TW" altLang="en-US" dirty="0" smtClean="0">
                <a:latin typeface="Arial" panose="020B0604020202020204" pitchFamily="34" charset="0"/>
                <a:cs typeface="Arial" panose="020B0604020202020204" pitchFamily="34" charset="0"/>
              </a:rPr>
              <a:t>：揮發酸度。</a:t>
            </a:r>
          </a:p>
          <a:p>
            <a:pPr lvl="1"/>
            <a:r>
              <a:rPr lang="en-US" altLang="zh-TW" dirty="0" smtClean="0">
                <a:latin typeface="Arial" panose="020B0604020202020204" pitchFamily="34" charset="0"/>
                <a:cs typeface="Arial" panose="020B0604020202020204" pitchFamily="34" charset="0"/>
              </a:rPr>
              <a:t>citric acid</a:t>
            </a:r>
            <a:r>
              <a:rPr lang="zh-TW" altLang="en-US" dirty="0" smtClean="0">
                <a:latin typeface="Arial" panose="020B0604020202020204" pitchFamily="34" charset="0"/>
                <a:cs typeface="Arial" panose="020B0604020202020204" pitchFamily="34" charset="0"/>
              </a:rPr>
              <a:t>：檸檬酸。</a:t>
            </a:r>
          </a:p>
          <a:p>
            <a:pPr lvl="1"/>
            <a:r>
              <a:rPr lang="en-US" altLang="zh-TW" dirty="0" smtClean="0">
                <a:latin typeface="Arial" panose="020B0604020202020204" pitchFamily="34" charset="0"/>
                <a:cs typeface="Arial" panose="020B0604020202020204" pitchFamily="34" charset="0"/>
              </a:rPr>
              <a:t>residual sugar</a:t>
            </a:r>
            <a:r>
              <a:rPr lang="zh-TW" altLang="en-US" dirty="0" smtClean="0">
                <a:latin typeface="Arial" panose="020B0604020202020204" pitchFamily="34" charset="0"/>
                <a:cs typeface="Arial" panose="020B0604020202020204" pitchFamily="34" charset="0"/>
              </a:rPr>
              <a:t>：殘糖。</a:t>
            </a:r>
          </a:p>
          <a:p>
            <a:pPr lvl="1"/>
            <a:r>
              <a:rPr lang="en-US" altLang="zh-TW" dirty="0" smtClean="0">
                <a:latin typeface="Arial" panose="020B0604020202020204" pitchFamily="34" charset="0"/>
                <a:cs typeface="Arial" panose="020B0604020202020204" pitchFamily="34" charset="0"/>
              </a:rPr>
              <a:t>chlorides</a:t>
            </a:r>
            <a:r>
              <a:rPr lang="zh-TW" altLang="en-US" dirty="0" smtClean="0">
                <a:latin typeface="Arial" panose="020B0604020202020204" pitchFamily="34" charset="0"/>
                <a:cs typeface="Arial" panose="020B0604020202020204" pitchFamily="34" charset="0"/>
              </a:rPr>
              <a:t>：氯化物。</a:t>
            </a:r>
          </a:p>
          <a:p>
            <a:pPr lvl="1"/>
            <a:r>
              <a:rPr lang="en-US" altLang="zh-TW" dirty="0" smtClean="0">
                <a:latin typeface="Arial" panose="020B0604020202020204" pitchFamily="34" charset="0"/>
                <a:cs typeface="Arial" panose="020B0604020202020204" pitchFamily="34" charset="0"/>
              </a:rPr>
              <a:t>free sulfur dioxide</a:t>
            </a:r>
            <a:r>
              <a:rPr lang="zh-TW" altLang="en-US" dirty="0" smtClean="0">
                <a:latin typeface="Arial" panose="020B0604020202020204" pitchFamily="34" charset="0"/>
                <a:cs typeface="Arial" panose="020B0604020202020204" pitchFamily="34" charset="0"/>
              </a:rPr>
              <a:t>：游離二氧化硫。</a:t>
            </a:r>
          </a:p>
          <a:p>
            <a:pPr lvl="1"/>
            <a:r>
              <a:rPr lang="en-US" altLang="zh-TW" dirty="0" smtClean="0">
                <a:latin typeface="Arial" panose="020B0604020202020204" pitchFamily="34" charset="0"/>
                <a:cs typeface="Arial" panose="020B0604020202020204" pitchFamily="34" charset="0"/>
              </a:rPr>
              <a:t>total sulfur dioxide</a:t>
            </a:r>
            <a:r>
              <a:rPr lang="zh-TW" altLang="en-US" dirty="0" smtClean="0">
                <a:latin typeface="Arial" panose="020B0604020202020204" pitchFamily="34" charset="0"/>
                <a:cs typeface="Arial" panose="020B0604020202020204" pitchFamily="34" charset="0"/>
              </a:rPr>
              <a:t>：總二氧化硫。</a:t>
            </a:r>
          </a:p>
          <a:p>
            <a:pPr lvl="1"/>
            <a:r>
              <a:rPr lang="en-US" altLang="zh-TW" dirty="0" smtClean="0">
                <a:latin typeface="Arial" panose="020B0604020202020204" pitchFamily="34" charset="0"/>
                <a:cs typeface="Arial" panose="020B0604020202020204" pitchFamily="34" charset="0"/>
              </a:rPr>
              <a:t>density</a:t>
            </a:r>
            <a:r>
              <a:rPr lang="zh-TW" altLang="en-US" dirty="0" smtClean="0">
                <a:latin typeface="Arial" panose="020B0604020202020204" pitchFamily="34" charset="0"/>
                <a:cs typeface="Arial" panose="020B0604020202020204" pitchFamily="34" charset="0"/>
              </a:rPr>
              <a:t>：密度。</a:t>
            </a:r>
          </a:p>
          <a:p>
            <a:pPr lvl="1"/>
            <a:r>
              <a:rPr lang="en-US" altLang="zh-TW" dirty="0" smtClean="0">
                <a:latin typeface="Arial" panose="020B0604020202020204" pitchFamily="34" charset="0"/>
                <a:cs typeface="Arial" panose="020B0604020202020204" pitchFamily="34" charset="0"/>
              </a:rPr>
              <a:t>pH</a:t>
            </a:r>
            <a:r>
              <a:rPr lang="zh-TW" altLang="en-US" dirty="0" smtClean="0">
                <a:latin typeface="Arial" panose="020B0604020202020204" pitchFamily="34" charset="0"/>
                <a:cs typeface="Arial" panose="020B0604020202020204" pitchFamily="34" charset="0"/>
              </a:rPr>
              <a:t>：</a:t>
            </a:r>
            <a:r>
              <a:rPr lang="en-US" altLang="zh-TW" dirty="0" smtClean="0">
                <a:latin typeface="Arial" panose="020B0604020202020204" pitchFamily="34" charset="0"/>
                <a:cs typeface="Arial" panose="020B0604020202020204" pitchFamily="34" charset="0"/>
              </a:rPr>
              <a:t>pH</a:t>
            </a:r>
            <a:r>
              <a:rPr lang="zh-TW" altLang="en-US" dirty="0" smtClean="0">
                <a:latin typeface="Arial" panose="020B0604020202020204" pitchFamily="34" charset="0"/>
                <a:cs typeface="Arial" panose="020B0604020202020204" pitchFamily="34" charset="0"/>
              </a:rPr>
              <a:t>值。</a:t>
            </a:r>
          </a:p>
          <a:p>
            <a:pPr lvl="1"/>
            <a:r>
              <a:rPr lang="en-US" altLang="zh-TW" dirty="0" err="1" smtClean="0">
                <a:latin typeface="Arial" panose="020B0604020202020204" pitchFamily="34" charset="0"/>
                <a:cs typeface="Arial" panose="020B0604020202020204" pitchFamily="34" charset="0"/>
              </a:rPr>
              <a:t>sulphates</a:t>
            </a:r>
            <a:r>
              <a:rPr lang="zh-TW" altLang="en-US" dirty="0" smtClean="0">
                <a:latin typeface="Arial" panose="020B0604020202020204" pitchFamily="34" charset="0"/>
                <a:cs typeface="Arial" panose="020B0604020202020204" pitchFamily="34" charset="0"/>
              </a:rPr>
              <a:t>：硫酸鹽。</a:t>
            </a:r>
          </a:p>
          <a:p>
            <a:pPr lvl="1"/>
            <a:r>
              <a:rPr lang="en-US" altLang="zh-TW" dirty="0" smtClean="0">
                <a:latin typeface="Arial" panose="020B0604020202020204" pitchFamily="34" charset="0"/>
                <a:cs typeface="Arial" panose="020B0604020202020204" pitchFamily="34" charset="0"/>
              </a:rPr>
              <a:t>alcohol</a:t>
            </a:r>
            <a:r>
              <a:rPr lang="zh-TW" altLang="en-US" dirty="0" smtClean="0">
                <a:latin typeface="Arial" panose="020B0604020202020204" pitchFamily="34" charset="0"/>
                <a:cs typeface="Arial" panose="020B0604020202020204" pitchFamily="34" charset="0"/>
              </a:rPr>
              <a:t>：酒精。</a:t>
            </a:r>
          </a:p>
          <a:p>
            <a:pPr lvl="1"/>
            <a:r>
              <a:rPr lang="en-US" altLang="zh-TW" dirty="0" smtClean="0">
                <a:latin typeface="Arial" panose="020B0604020202020204" pitchFamily="34" charset="0"/>
                <a:cs typeface="Arial" panose="020B0604020202020204" pitchFamily="34" charset="0"/>
              </a:rPr>
              <a:t>quality(score between 0 and 10)</a:t>
            </a:r>
            <a:r>
              <a:rPr lang="zh-TW" altLang="en-US" dirty="0" smtClean="0">
                <a:latin typeface="Arial" panose="020B0604020202020204" pitchFamily="34" charset="0"/>
                <a:cs typeface="Arial" panose="020B0604020202020204" pitchFamily="34" charset="0"/>
              </a:rPr>
              <a:t>：品質。</a:t>
            </a:r>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41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1824336860"/>
              </p:ext>
            </p:extLst>
          </p:nvPr>
        </p:nvGraphicFramePr>
        <p:xfrm>
          <a:off x="3503905" y="109122"/>
          <a:ext cx="7306983" cy="1483360"/>
        </p:xfrm>
        <a:graphic>
          <a:graphicData uri="http://schemas.openxmlformats.org/drawingml/2006/table">
            <a:tbl>
              <a:tblPr firstRow="1" bandRow="1">
                <a:tableStyleId>{5C22544A-7EE6-4342-B048-85BDC9FD1C3A}</a:tableStyleId>
              </a:tblPr>
              <a:tblGrid>
                <a:gridCol w="2435661">
                  <a:extLst>
                    <a:ext uri="{9D8B030D-6E8A-4147-A177-3AD203B41FA5}">
                      <a16:colId xmlns:a16="http://schemas.microsoft.com/office/drawing/2014/main" val="2861723396"/>
                    </a:ext>
                  </a:extLst>
                </a:gridCol>
                <a:gridCol w="2435661">
                  <a:extLst>
                    <a:ext uri="{9D8B030D-6E8A-4147-A177-3AD203B41FA5}">
                      <a16:colId xmlns:a16="http://schemas.microsoft.com/office/drawing/2014/main" val="1161739470"/>
                    </a:ext>
                  </a:extLst>
                </a:gridCol>
                <a:gridCol w="2435661">
                  <a:extLst>
                    <a:ext uri="{9D8B030D-6E8A-4147-A177-3AD203B41FA5}">
                      <a16:colId xmlns:a16="http://schemas.microsoft.com/office/drawing/2014/main" val="1080998149"/>
                    </a:ext>
                  </a:extLst>
                </a:gridCol>
              </a:tblGrid>
              <a:tr h="370840">
                <a:tc>
                  <a:txBody>
                    <a:bodyPr/>
                    <a:lstStyle/>
                    <a:p>
                      <a:r>
                        <a:rPr lang="en-US" altLang="zh-TW" dirty="0" err="1" smtClean="0"/>
                        <a:t>Pred</a:t>
                      </a:r>
                      <a:r>
                        <a:rPr lang="en-US" altLang="zh-TW" dirty="0" smtClean="0"/>
                        <a:t>(</a:t>
                      </a:r>
                      <a:r>
                        <a:rPr lang="zh-TW" altLang="en-US" dirty="0" smtClean="0"/>
                        <a:t>原始資料</a:t>
                      </a:r>
                      <a:r>
                        <a:rPr lang="en-US" altLang="zh-TW" dirty="0" smtClean="0"/>
                        <a:t>)</a:t>
                      </a:r>
                      <a:endParaRPr lang="zh-TW" altLang="en-US" dirty="0"/>
                    </a:p>
                  </a:txBody>
                  <a:tcPr/>
                </a:tc>
                <a:tc>
                  <a:txBody>
                    <a:bodyPr/>
                    <a:lstStyle/>
                    <a:p>
                      <a:r>
                        <a:rPr lang="en-US" altLang="zh-TW" dirty="0" smtClean="0"/>
                        <a:t>1=acceptable</a:t>
                      </a:r>
                      <a:endParaRPr lang="zh-TW" altLang="en-US" dirty="0"/>
                    </a:p>
                  </a:txBody>
                  <a:tcPr/>
                </a:tc>
                <a:tc>
                  <a:txBody>
                    <a:bodyPr/>
                    <a:lstStyle/>
                    <a:p>
                      <a:r>
                        <a:rPr lang="en-US" altLang="zh-TW" dirty="0" smtClean="0"/>
                        <a:t>2=unacceptable</a:t>
                      </a:r>
                      <a:endParaRPr lang="zh-TW" altLang="en-US" dirty="0"/>
                    </a:p>
                  </a:txBody>
                  <a:tcPr/>
                </a:tc>
                <a:extLst>
                  <a:ext uri="{0D108BD9-81ED-4DB2-BD59-A6C34878D82A}">
                    <a16:rowId xmlns:a16="http://schemas.microsoft.com/office/drawing/2014/main" val="4023452403"/>
                  </a:ext>
                </a:extLst>
              </a:tr>
              <a:tr h="370840">
                <a:tc>
                  <a:txBody>
                    <a:bodyPr/>
                    <a:lstStyle/>
                    <a:p>
                      <a:r>
                        <a:rPr lang="en-US" altLang="zh-TW" dirty="0" smtClean="0"/>
                        <a:t>1</a:t>
                      </a:r>
                      <a:endParaRPr lang="zh-TW" altLang="en-US" dirty="0"/>
                    </a:p>
                  </a:txBody>
                  <a:tcPr/>
                </a:tc>
                <a:tc>
                  <a:txBody>
                    <a:bodyPr/>
                    <a:lstStyle/>
                    <a:p>
                      <a:r>
                        <a:rPr lang="en-US" altLang="zh-TW" dirty="0" smtClean="0"/>
                        <a:t>13</a:t>
                      </a:r>
                      <a:endParaRPr lang="zh-TW" altLang="en-US" dirty="0"/>
                    </a:p>
                  </a:txBody>
                  <a:tcPr/>
                </a:tc>
                <a:tc>
                  <a:txBody>
                    <a:bodyPr/>
                    <a:lstStyle/>
                    <a:p>
                      <a:r>
                        <a:rPr lang="en-US" altLang="zh-TW" dirty="0" smtClean="0"/>
                        <a:t>1</a:t>
                      </a:r>
                      <a:endParaRPr lang="zh-TW" altLang="en-US" dirty="0"/>
                    </a:p>
                  </a:txBody>
                  <a:tcPr/>
                </a:tc>
                <a:extLst>
                  <a:ext uri="{0D108BD9-81ED-4DB2-BD59-A6C34878D82A}">
                    <a16:rowId xmlns:a16="http://schemas.microsoft.com/office/drawing/2014/main" val="2312982859"/>
                  </a:ext>
                </a:extLst>
              </a:tr>
              <a:tr h="370840">
                <a:tc>
                  <a:txBody>
                    <a:bodyPr/>
                    <a:lstStyle/>
                    <a:p>
                      <a:r>
                        <a:rPr lang="en-US" altLang="zh-TW" dirty="0" smtClean="0"/>
                        <a:t>2</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27</a:t>
                      </a:r>
                      <a:endParaRPr lang="zh-TW" altLang="en-US" dirty="0"/>
                    </a:p>
                  </a:txBody>
                  <a:tcPr/>
                </a:tc>
                <a:extLst>
                  <a:ext uri="{0D108BD9-81ED-4DB2-BD59-A6C34878D82A}">
                    <a16:rowId xmlns:a16="http://schemas.microsoft.com/office/drawing/2014/main" val="1893859646"/>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原始資料的錯誤率</a:t>
                      </a:r>
                      <a:r>
                        <a:rPr lang="en-US" altLang="zh-TW" dirty="0" smtClean="0">
                          <a:solidFill>
                            <a:srgbClr val="FF0000"/>
                          </a:solidFill>
                        </a:rPr>
                        <a:t>0.0476</a:t>
                      </a:r>
                      <a:endParaRPr lang="zh-TW" altLang="en-US" dirty="0" smtClean="0">
                        <a:solidFill>
                          <a:srgbClr val="FF0000"/>
                        </a:solidFill>
                      </a:endParaRP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536016165"/>
                  </a:ext>
                </a:extLst>
              </a:tr>
            </a:tbl>
          </a:graphicData>
        </a:graphic>
      </p:graphicFrame>
      <p:graphicFrame>
        <p:nvGraphicFramePr>
          <p:cNvPr id="5" name="內容版面配置區 4"/>
          <p:cNvGraphicFramePr>
            <a:graphicFrameLocks noGrp="1"/>
          </p:cNvGraphicFramePr>
          <p:nvPr>
            <p:ph idx="1"/>
            <p:extLst>
              <p:ext uri="{D42A27DB-BD31-4B8C-83A1-F6EECF244321}">
                <p14:modId xmlns:p14="http://schemas.microsoft.com/office/powerpoint/2010/main" val="4201366165"/>
              </p:ext>
            </p:extLst>
          </p:nvPr>
        </p:nvGraphicFramePr>
        <p:xfrm>
          <a:off x="3503905" y="2052320"/>
          <a:ext cx="7306983" cy="1483360"/>
        </p:xfrm>
        <a:graphic>
          <a:graphicData uri="http://schemas.openxmlformats.org/drawingml/2006/table">
            <a:tbl>
              <a:tblPr firstRow="1" bandRow="1">
                <a:tableStyleId>{5C22544A-7EE6-4342-B048-85BDC9FD1C3A}</a:tableStyleId>
              </a:tblPr>
              <a:tblGrid>
                <a:gridCol w="2435661">
                  <a:extLst>
                    <a:ext uri="{9D8B030D-6E8A-4147-A177-3AD203B41FA5}">
                      <a16:colId xmlns:a16="http://schemas.microsoft.com/office/drawing/2014/main" val="2861723396"/>
                    </a:ext>
                  </a:extLst>
                </a:gridCol>
                <a:gridCol w="2435661">
                  <a:extLst>
                    <a:ext uri="{9D8B030D-6E8A-4147-A177-3AD203B41FA5}">
                      <a16:colId xmlns:a16="http://schemas.microsoft.com/office/drawing/2014/main" val="1161739470"/>
                    </a:ext>
                  </a:extLst>
                </a:gridCol>
                <a:gridCol w="2435661">
                  <a:extLst>
                    <a:ext uri="{9D8B030D-6E8A-4147-A177-3AD203B41FA5}">
                      <a16:colId xmlns:a16="http://schemas.microsoft.com/office/drawing/2014/main" val="1080998149"/>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Pred</a:t>
                      </a:r>
                      <a:r>
                        <a:rPr lang="en-US" altLang="zh-TW" dirty="0" smtClean="0"/>
                        <a:t>(</a:t>
                      </a:r>
                      <a:r>
                        <a:rPr lang="zh-TW" altLang="en-US" dirty="0" smtClean="0"/>
                        <a:t>挑選</a:t>
                      </a:r>
                      <a:r>
                        <a:rPr lang="en-US" altLang="zh-TW" dirty="0" smtClean="0"/>
                        <a:t>200</a:t>
                      </a:r>
                      <a:r>
                        <a:rPr lang="zh-TW" altLang="en-US" dirty="0" smtClean="0"/>
                        <a:t>變數</a:t>
                      </a:r>
                      <a:r>
                        <a:rPr lang="en-US" altLang="zh-TW" dirty="0" smtClean="0"/>
                        <a:t>)</a:t>
                      </a:r>
                      <a:endParaRPr lang="zh-TW" altLang="en-US" dirty="0" smtClean="0"/>
                    </a:p>
                  </a:txBody>
                  <a:tcPr/>
                </a:tc>
                <a:tc>
                  <a:txBody>
                    <a:bodyPr/>
                    <a:lstStyle/>
                    <a:p>
                      <a:r>
                        <a:rPr lang="en-US" altLang="zh-TW" dirty="0" smtClean="0"/>
                        <a:t>1=acceptable</a:t>
                      </a:r>
                      <a:endParaRPr lang="zh-TW" altLang="en-US" dirty="0"/>
                    </a:p>
                  </a:txBody>
                  <a:tcPr/>
                </a:tc>
                <a:tc>
                  <a:txBody>
                    <a:bodyPr/>
                    <a:lstStyle/>
                    <a:p>
                      <a:r>
                        <a:rPr lang="en-US" altLang="zh-TW" dirty="0" smtClean="0"/>
                        <a:t>2=unacceptable</a:t>
                      </a:r>
                      <a:endParaRPr lang="zh-TW" altLang="en-US" dirty="0"/>
                    </a:p>
                  </a:txBody>
                  <a:tcPr/>
                </a:tc>
                <a:extLst>
                  <a:ext uri="{0D108BD9-81ED-4DB2-BD59-A6C34878D82A}">
                    <a16:rowId xmlns:a16="http://schemas.microsoft.com/office/drawing/2014/main" val="4023452403"/>
                  </a:ext>
                </a:extLst>
              </a:tr>
              <a:tr h="370840">
                <a:tc>
                  <a:txBody>
                    <a:bodyPr/>
                    <a:lstStyle/>
                    <a:p>
                      <a:r>
                        <a:rPr lang="en-US" altLang="zh-TW" dirty="0" smtClean="0"/>
                        <a:t>1</a:t>
                      </a:r>
                      <a:endParaRPr lang="zh-TW" altLang="en-US" dirty="0"/>
                    </a:p>
                  </a:txBody>
                  <a:tcPr/>
                </a:tc>
                <a:tc>
                  <a:txBody>
                    <a:bodyPr/>
                    <a:lstStyle/>
                    <a:p>
                      <a:r>
                        <a:rPr lang="en-US" altLang="zh-TW" dirty="0" smtClean="0"/>
                        <a:t>13</a:t>
                      </a:r>
                      <a:endParaRPr lang="zh-TW" altLang="en-US" dirty="0"/>
                    </a:p>
                  </a:txBody>
                  <a:tcPr/>
                </a:tc>
                <a:tc>
                  <a:txBody>
                    <a:bodyPr/>
                    <a:lstStyle/>
                    <a:p>
                      <a:r>
                        <a:rPr lang="en-US" altLang="zh-TW" dirty="0" smtClean="0"/>
                        <a:t>1</a:t>
                      </a:r>
                      <a:endParaRPr lang="zh-TW" altLang="en-US" dirty="0"/>
                    </a:p>
                  </a:txBody>
                  <a:tcPr/>
                </a:tc>
                <a:extLst>
                  <a:ext uri="{0D108BD9-81ED-4DB2-BD59-A6C34878D82A}">
                    <a16:rowId xmlns:a16="http://schemas.microsoft.com/office/drawing/2014/main" val="2312982859"/>
                  </a:ext>
                </a:extLst>
              </a:tr>
              <a:tr h="370840">
                <a:tc>
                  <a:txBody>
                    <a:bodyPr/>
                    <a:lstStyle/>
                    <a:p>
                      <a:r>
                        <a:rPr lang="en-US" altLang="zh-TW" dirty="0" smtClean="0"/>
                        <a:t>2</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27</a:t>
                      </a:r>
                      <a:endParaRPr lang="zh-TW" altLang="en-US" dirty="0"/>
                    </a:p>
                  </a:txBody>
                  <a:tcPr/>
                </a:tc>
                <a:extLst>
                  <a:ext uri="{0D108BD9-81ED-4DB2-BD59-A6C34878D82A}">
                    <a16:rowId xmlns:a16="http://schemas.microsoft.com/office/drawing/2014/main" val="1893859646"/>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挑選</a:t>
                      </a:r>
                      <a:r>
                        <a:rPr lang="en-US" altLang="zh-TW" dirty="0" smtClean="0"/>
                        <a:t>200</a:t>
                      </a:r>
                      <a:r>
                        <a:rPr lang="zh-TW" altLang="en-US" dirty="0" smtClean="0"/>
                        <a:t>變數後資料的錯誤率</a:t>
                      </a:r>
                      <a:r>
                        <a:rPr lang="en-US" altLang="zh-TW" dirty="0" smtClean="0">
                          <a:solidFill>
                            <a:srgbClr val="FF0000"/>
                          </a:solidFill>
                        </a:rPr>
                        <a:t>0.0476</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2107615576"/>
                  </a:ext>
                </a:extLst>
              </a:tr>
            </a:tbl>
          </a:graphicData>
        </a:graphic>
      </p:graphicFrame>
    </p:spTree>
    <p:extLst>
      <p:ext uri="{BB962C8B-B14F-4D97-AF65-F5344CB8AC3E}">
        <p14:creationId xmlns:p14="http://schemas.microsoft.com/office/powerpoint/2010/main" val="250446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Linear</a:t>
            </a:r>
            <a:r>
              <a:rPr lang="zh-TW" altLang="en-US" dirty="0" smtClean="0"/>
              <a:t>  </a:t>
            </a:r>
            <a:r>
              <a:rPr lang="en-US" altLang="zh-TW" dirty="0" smtClean="0"/>
              <a:t>Discriminant Analysis</a:t>
            </a:r>
            <a:r>
              <a:rPr lang="zh-TW" altLang="en-US" dirty="0" smtClean="0"/>
              <a:t>（</a:t>
            </a:r>
            <a:r>
              <a:rPr lang="en-US" altLang="zh-TW" dirty="0" smtClean="0"/>
              <a:t>LDA-</a:t>
            </a:r>
            <a:r>
              <a:rPr lang="zh-TW" altLang="en-US" dirty="0" smtClean="0"/>
              <a:t>線性區別分析）</a:t>
            </a:r>
            <a:endParaRPr lang="zh-TW" altLang="en-US" dirty="0"/>
          </a:p>
        </p:txBody>
      </p:sp>
      <p:sp>
        <p:nvSpPr>
          <p:cNvPr id="3" name="內容版面配置區 2"/>
          <p:cNvSpPr>
            <a:spLocks noGrp="1"/>
          </p:cNvSpPr>
          <p:nvPr>
            <p:ph idx="1"/>
          </p:nvPr>
        </p:nvSpPr>
        <p:spPr/>
        <p:txBody>
          <a:bodyPr/>
          <a:lstStyle/>
          <a:p>
            <a:r>
              <a:rPr lang="zh-TW" altLang="en-US" dirty="0"/>
              <a:t>試圖找到兩類物體或事件的</a:t>
            </a:r>
            <a:r>
              <a:rPr lang="zh-TW" altLang="en-US" dirty="0" smtClean="0"/>
              <a:t>特徵的</a:t>
            </a:r>
            <a:r>
              <a:rPr lang="zh-TW" altLang="en-US" dirty="0"/>
              <a:t>一個</a:t>
            </a:r>
            <a:r>
              <a:rPr lang="zh-TW" altLang="en-US" dirty="0">
                <a:hlinkClick r:id="rId2" tooltip="線性組合"/>
              </a:rPr>
              <a:t>線性組合</a:t>
            </a:r>
            <a:r>
              <a:rPr lang="zh-TW" altLang="en-US" dirty="0"/>
              <a:t>，使其能夠特徵化或區分它們。所得的組合可用來作為一個</a:t>
            </a:r>
            <a:r>
              <a:rPr lang="zh-TW" altLang="en-US" dirty="0">
                <a:hlinkClick r:id="rId3" tooltip="線性分類器"/>
              </a:rPr>
              <a:t>線性分類器</a:t>
            </a:r>
            <a:r>
              <a:rPr lang="zh-TW" altLang="en-US" dirty="0"/>
              <a:t>，或者，更常見的是，為後續的</a:t>
            </a:r>
            <a:r>
              <a:rPr lang="zh-TW" altLang="en-US" dirty="0">
                <a:hlinkClick r:id="rId4" tooltip="分類問題"/>
              </a:rPr>
              <a:t>分類</a:t>
            </a:r>
            <a:r>
              <a:rPr lang="zh-TW" altLang="en-US" dirty="0"/>
              <a:t>做降維處理。</a:t>
            </a:r>
          </a:p>
        </p:txBody>
      </p:sp>
    </p:spTree>
    <p:extLst>
      <p:ext uri="{BB962C8B-B14F-4D97-AF65-F5344CB8AC3E}">
        <p14:creationId xmlns:p14="http://schemas.microsoft.com/office/powerpoint/2010/main" val="257035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p:cNvPicPr>
            <a:picLocks noGrp="1" noChangeAspect="1"/>
          </p:cNvPicPr>
          <p:nvPr>
            <p:ph idx="1"/>
          </p:nvPr>
        </p:nvPicPr>
        <p:blipFill>
          <a:blip r:embed="rId2"/>
          <a:stretch>
            <a:fillRect/>
          </a:stretch>
        </p:blipFill>
        <p:spPr>
          <a:xfrm>
            <a:off x="2207342" y="560584"/>
            <a:ext cx="5444200" cy="5023539"/>
          </a:xfrm>
          <a:prstGeom prst="rect">
            <a:avLst/>
          </a:prstGeom>
        </p:spPr>
      </p:pic>
      <p:pic>
        <p:nvPicPr>
          <p:cNvPr id="5" name="圖片 4"/>
          <p:cNvPicPr>
            <a:picLocks noChangeAspect="1"/>
          </p:cNvPicPr>
          <p:nvPr/>
        </p:nvPicPr>
        <p:blipFill>
          <a:blip r:embed="rId3"/>
          <a:stretch>
            <a:fillRect/>
          </a:stretch>
        </p:blipFill>
        <p:spPr>
          <a:xfrm>
            <a:off x="3876844" y="734381"/>
            <a:ext cx="4895512" cy="4310246"/>
          </a:xfrm>
          <a:prstGeom prst="rect">
            <a:avLst/>
          </a:prstGeom>
        </p:spPr>
      </p:pic>
      <p:pic>
        <p:nvPicPr>
          <p:cNvPr id="6" name="圖片 5"/>
          <p:cNvPicPr>
            <a:picLocks noChangeAspect="1"/>
          </p:cNvPicPr>
          <p:nvPr/>
        </p:nvPicPr>
        <p:blipFill>
          <a:blip r:embed="rId4"/>
          <a:stretch>
            <a:fillRect/>
          </a:stretch>
        </p:blipFill>
        <p:spPr>
          <a:xfrm>
            <a:off x="5815340" y="621549"/>
            <a:ext cx="5627096" cy="4962574"/>
          </a:xfrm>
          <a:prstGeom prst="rect">
            <a:avLst/>
          </a:prstGeom>
        </p:spPr>
      </p:pic>
    </p:spTree>
    <p:extLst>
      <p:ext uri="{BB962C8B-B14F-4D97-AF65-F5344CB8AC3E}">
        <p14:creationId xmlns:p14="http://schemas.microsoft.com/office/powerpoint/2010/main" val="287150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群組 28"/>
          <p:cNvGrpSpPr/>
          <p:nvPr/>
        </p:nvGrpSpPr>
        <p:grpSpPr>
          <a:xfrm>
            <a:off x="1158247" y="1161921"/>
            <a:ext cx="9343746" cy="4274909"/>
            <a:chOff x="353575" y="613281"/>
            <a:chExt cx="9343746" cy="4274909"/>
          </a:xfrm>
        </p:grpSpPr>
        <p:sp>
          <p:nvSpPr>
            <p:cNvPr id="21" name="手繪多邊形 20"/>
            <p:cNvSpPr/>
            <p:nvPr/>
          </p:nvSpPr>
          <p:spPr>
            <a:xfrm>
              <a:off x="2752091" y="2279391"/>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MDS</a:t>
              </a:r>
              <a:endParaRPr lang="zh-TW" altLang="en-US" sz="3900" kern="1200" dirty="0"/>
            </a:p>
          </p:txBody>
        </p:sp>
        <p:grpSp>
          <p:nvGrpSpPr>
            <p:cNvPr id="28" name="群組 27"/>
            <p:cNvGrpSpPr/>
            <p:nvPr/>
          </p:nvGrpSpPr>
          <p:grpSpPr>
            <a:xfrm>
              <a:off x="353575" y="613281"/>
              <a:ext cx="9343746" cy="4274909"/>
              <a:chOff x="289567" y="585849"/>
              <a:chExt cx="9343746" cy="4274909"/>
            </a:xfrm>
          </p:grpSpPr>
          <p:grpSp>
            <p:nvGrpSpPr>
              <p:cNvPr id="4" name="群組 3"/>
              <p:cNvGrpSpPr/>
              <p:nvPr/>
            </p:nvGrpSpPr>
            <p:grpSpPr>
              <a:xfrm>
                <a:off x="289568" y="585849"/>
                <a:ext cx="9343745" cy="3127351"/>
                <a:chOff x="1829290" y="2049469"/>
                <a:chExt cx="9275048" cy="3548158"/>
              </a:xfrm>
            </p:grpSpPr>
            <p:sp>
              <p:nvSpPr>
                <p:cNvPr id="5" name="手繪多邊形 4"/>
                <p:cNvSpPr/>
                <p:nvPr/>
              </p:nvSpPr>
              <p:spPr>
                <a:xfrm>
                  <a:off x="1829290" y="2049469"/>
                  <a:ext cx="2137833" cy="1068916"/>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algn="ctr" defTabSz="1733550">
                    <a:lnSpc>
                      <a:spcPct val="90000"/>
                    </a:lnSpc>
                    <a:spcBef>
                      <a:spcPct val="0"/>
                    </a:spcBef>
                    <a:spcAft>
                      <a:spcPct val="35000"/>
                    </a:spcAft>
                  </a:pPr>
                  <a:r>
                    <a:rPr lang="zh-TW" altLang="en-US" sz="3900" dirty="0"/>
                    <a:t>原始資料</a:t>
                  </a:r>
                </a:p>
              </p:txBody>
            </p:sp>
            <p:sp>
              <p:nvSpPr>
                <p:cNvPr id="7" name="手繪多邊形 6"/>
                <p:cNvSpPr/>
                <p:nvPr/>
              </p:nvSpPr>
              <p:spPr>
                <a:xfrm>
                  <a:off x="6571070" y="3222196"/>
                  <a:ext cx="2137833" cy="1068916"/>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kern="1200" dirty="0" smtClean="0"/>
                    <a:t>交叉驗證</a:t>
                  </a:r>
                  <a:endParaRPr lang="zh-TW" altLang="en-US" sz="3900" kern="1200" dirty="0"/>
                </a:p>
              </p:txBody>
            </p:sp>
            <p:sp>
              <p:nvSpPr>
                <p:cNvPr id="9" name="手繪多邊形 8"/>
                <p:cNvSpPr/>
                <p:nvPr/>
              </p:nvSpPr>
              <p:spPr>
                <a:xfrm>
                  <a:off x="8966505" y="3222196"/>
                  <a:ext cx="2137833" cy="1068916"/>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SVM</a:t>
                  </a:r>
                  <a:endParaRPr lang="zh-TW" altLang="en-US" sz="3900" kern="1200" dirty="0"/>
                </a:p>
              </p:txBody>
            </p:sp>
            <p:sp>
              <p:nvSpPr>
                <p:cNvPr id="11" name="手繪多邊形 10"/>
                <p:cNvSpPr/>
                <p:nvPr/>
              </p:nvSpPr>
              <p:spPr>
                <a:xfrm>
                  <a:off x="4210171" y="2583308"/>
                  <a:ext cx="2137833" cy="1068916"/>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err="1" smtClean="0"/>
                    <a:t>heatmap</a:t>
                  </a:r>
                  <a:endParaRPr lang="zh-TW" altLang="en-US" sz="3900" kern="1200" dirty="0"/>
                </a:p>
              </p:txBody>
            </p:sp>
            <p:sp>
              <p:nvSpPr>
                <p:cNvPr id="13" name="手繪多邊形 12"/>
                <p:cNvSpPr/>
                <p:nvPr/>
              </p:nvSpPr>
              <p:spPr>
                <a:xfrm>
                  <a:off x="1829290" y="3260819"/>
                  <a:ext cx="2137834" cy="1068916"/>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200" kern="1200" dirty="0" smtClean="0"/>
                    <a:t>標準化</a:t>
                  </a:r>
                  <a:r>
                    <a:rPr lang="zh-TW" altLang="en-US" sz="3200" dirty="0" smtClean="0"/>
                    <a:t>資</a:t>
                  </a:r>
                  <a:r>
                    <a:rPr lang="zh-TW" altLang="en-US" sz="3200" dirty="0"/>
                    <a:t>料</a:t>
                  </a:r>
                  <a:endParaRPr lang="zh-TW" altLang="en-US" sz="3200" kern="1200" dirty="0"/>
                </a:p>
              </p:txBody>
            </p:sp>
            <p:sp>
              <p:nvSpPr>
                <p:cNvPr id="15" name="手繪多邊形 14"/>
                <p:cNvSpPr/>
                <p:nvPr/>
              </p:nvSpPr>
              <p:spPr>
                <a:xfrm>
                  <a:off x="1829290" y="4528711"/>
                  <a:ext cx="2137833" cy="1068916"/>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2800" dirty="0" smtClean="0"/>
                    <a:t>挑選變數</a:t>
                  </a:r>
                  <a:r>
                    <a:rPr lang="en-US" altLang="zh-TW" sz="2800" dirty="0" smtClean="0"/>
                    <a:t>200</a:t>
                  </a:r>
                  <a:endParaRPr lang="zh-TW" altLang="en-US" sz="2800" kern="1200" dirty="0"/>
                </a:p>
              </p:txBody>
            </p:sp>
          </p:grpSp>
          <p:sp>
            <p:nvSpPr>
              <p:cNvPr id="23" name="手繪多邊形 22"/>
              <p:cNvSpPr/>
              <p:nvPr/>
            </p:nvSpPr>
            <p:spPr>
              <a:xfrm>
                <a:off x="2688083" y="3447542"/>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err="1" smtClean="0"/>
                  <a:t>ISOmap</a:t>
                </a:r>
                <a:endParaRPr lang="zh-TW" altLang="en-US" sz="3900" kern="1200" dirty="0"/>
              </a:p>
            </p:txBody>
          </p:sp>
          <p:sp>
            <p:nvSpPr>
              <p:cNvPr id="26" name="手繪多邊形 25"/>
              <p:cNvSpPr/>
              <p:nvPr/>
            </p:nvSpPr>
            <p:spPr>
              <a:xfrm>
                <a:off x="289567" y="3918614"/>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2800" dirty="0" smtClean="0"/>
                  <a:t>挑選變數</a:t>
                </a:r>
                <a:r>
                  <a:rPr lang="en-US" altLang="zh-TW" sz="2800" dirty="0"/>
                  <a:t>1</a:t>
                </a:r>
                <a:r>
                  <a:rPr lang="en-US" altLang="zh-TW" sz="2800" dirty="0" smtClean="0"/>
                  <a:t>00</a:t>
                </a:r>
                <a:endParaRPr lang="zh-TW" altLang="en-US" sz="2800" kern="1200" dirty="0"/>
              </a:p>
            </p:txBody>
          </p:sp>
        </p:grpSp>
      </p:grpSp>
      <p:sp>
        <p:nvSpPr>
          <p:cNvPr id="30" name="圓角矩形 29"/>
          <p:cNvSpPr/>
          <p:nvPr/>
        </p:nvSpPr>
        <p:spPr>
          <a:xfrm>
            <a:off x="8313536" y="1000108"/>
            <a:ext cx="2234177" cy="446227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手繪多邊形 15"/>
          <p:cNvSpPr/>
          <p:nvPr/>
        </p:nvSpPr>
        <p:spPr>
          <a:xfrm>
            <a:off x="5955276" y="3474206"/>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LCMC</a:t>
            </a:r>
            <a:endParaRPr lang="zh-TW" altLang="en-US" sz="3900" kern="1200" dirty="0"/>
          </a:p>
        </p:txBody>
      </p:sp>
      <p:sp>
        <p:nvSpPr>
          <p:cNvPr id="17" name="矩形 16"/>
          <p:cNvSpPr/>
          <p:nvPr/>
        </p:nvSpPr>
        <p:spPr>
          <a:xfrm>
            <a:off x="4668780" y="181542"/>
            <a:ext cx="2492990" cy="1015663"/>
          </a:xfrm>
          <a:prstGeom prst="rect">
            <a:avLst/>
          </a:prstGeom>
        </p:spPr>
        <p:txBody>
          <a:bodyPr wrap="none">
            <a:spAutoFit/>
          </a:bodyPr>
          <a:lstStyle/>
          <a:p>
            <a:r>
              <a:rPr lang="zh-TW" altLang="en-US" sz="6000" dirty="0">
                <a:solidFill>
                  <a:schemeClr val="accent1">
                    <a:lumMod val="60000"/>
                    <a:lumOff val="40000"/>
                  </a:schemeClr>
                </a:solidFill>
              </a:rPr>
              <a:t>流程圖</a:t>
            </a:r>
            <a:endParaRPr lang="zh-TW" altLang="en-US" sz="6600" dirty="0">
              <a:solidFill>
                <a:schemeClr val="accent1">
                  <a:lumMod val="60000"/>
                  <a:lumOff val="40000"/>
                </a:schemeClr>
              </a:solidFill>
            </a:endParaRPr>
          </a:p>
        </p:txBody>
      </p:sp>
    </p:spTree>
    <p:extLst>
      <p:ext uri="{BB962C8B-B14F-4D97-AF65-F5344CB8AC3E}">
        <p14:creationId xmlns:p14="http://schemas.microsoft.com/office/powerpoint/2010/main" val="3571573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896159" y="495949"/>
            <a:ext cx="1804481" cy="586091"/>
          </a:xfrm>
        </p:spPr>
        <p:txBody>
          <a:bodyPr>
            <a:noAutofit/>
          </a:bodyPr>
          <a:lstStyle/>
          <a:p>
            <a:r>
              <a:rPr lang="en-US" altLang="zh-TW" sz="5400" u="sng" dirty="0" smtClean="0">
                <a:solidFill>
                  <a:schemeClr val="accent1"/>
                </a:solidFill>
              </a:rPr>
              <a:t>MDS</a:t>
            </a:r>
            <a:endParaRPr lang="zh-TW" altLang="en-US" sz="5400" u="sng" dirty="0">
              <a:solidFill>
                <a:schemeClr val="accent1"/>
              </a:solidFill>
            </a:endParaRPr>
          </a:p>
        </p:txBody>
      </p:sp>
      <p:pic>
        <p:nvPicPr>
          <p:cNvPr id="10" name="內容版面配置區 9"/>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42101" y="1436890"/>
            <a:ext cx="5429719" cy="4755627"/>
          </a:xfr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400" y="1436890"/>
            <a:ext cx="5524920" cy="4755627"/>
          </a:xfrm>
          <a:prstGeom prst="rect">
            <a:avLst/>
          </a:prstGeom>
        </p:spPr>
      </p:pic>
    </p:spTree>
    <p:extLst>
      <p:ext uri="{BB962C8B-B14F-4D97-AF65-F5344CB8AC3E}">
        <p14:creationId xmlns:p14="http://schemas.microsoft.com/office/powerpoint/2010/main" val="220255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4905877" y="304712"/>
            <a:ext cx="2947482" cy="878699"/>
          </a:xfrm>
        </p:spPr>
        <p:txBody>
          <a:bodyPr>
            <a:normAutofit/>
          </a:bodyPr>
          <a:lstStyle/>
          <a:p>
            <a:r>
              <a:rPr lang="en-US" altLang="zh-TW" sz="5400" u="sng" dirty="0" smtClean="0">
                <a:solidFill>
                  <a:schemeClr val="accent1"/>
                </a:solidFill>
              </a:rPr>
              <a:t>ISOMAP</a:t>
            </a:r>
            <a:endParaRPr lang="zh-TW" altLang="en-US" sz="5400" u="sng" dirty="0">
              <a:solidFill>
                <a:schemeClr val="accent1"/>
              </a:solidFill>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083" y="1244459"/>
            <a:ext cx="6020640" cy="5182323"/>
          </a:xfrm>
          <a:prstGeom prst="rect">
            <a:avLst/>
          </a:prstGeom>
        </p:spPr>
      </p:pic>
      <p:pic>
        <p:nvPicPr>
          <p:cNvPr id="11" name="內容版面配置區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 y="1244459"/>
            <a:ext cx="5949716" cy="5121275"/>
          </a:xfrm>
        </p:spPr>
      </p:pic>
    </p:spTree>
    <p:extLst>
      <p:ext uri="{BB962C8B-B14F-4D97-AF65-F5344CB8AC3E}">
        <p14:creationId xmlns:p14="http://schemas.microsoft.com/office/powerpoint/2010/main" val="21994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dirty="0"/>
              <a:t>Lee Silverman Voice Treatment</a:t>
            </a:r>
            <a:br>
              <a:rPr lang="en-US" altLang="zh-TW" dirty="0"/>
            </a:br>
            <a:r>
              <a:rPr lang="en-US" altLang="zh-TW" dirty="0" smtClean="0"/>
              <a:t>(LSVT)</a:t>
            </a:r>
            <a:br>
              <a:rPr lang="en-US" altLang="zh-TW" dirty="0" smtClean="0"/>
            </a:br>
            <a:r>
              <a:rPr lang="en-US" altLang="zh-TW" dirty="0" smtClean="0"/>
              <a:t>-</a:t>
            </a:r>
            <a:r>
              <a:rPr lang="zh-TW" altLang="en-US" dirty="0" smtClean="0"/>
              <a:t>資料說明</a:t>
            </a:r>
            <a:endParaRPr lang="zh-TW" altLang="en-US" dirty="0"/>
          </a:p>
        </p:txBody>
      </p:sp>
      <p:sp>
        <p:nvSpPr>
          <p:cNvPr id="3" name="內容版面配置區 2"/>
          <p:cNvSpPr>
            <a:spLocks noGrp="1"/>
          </p:cNvSpPr>
          <p:nvPr>
            <p:ph idx="1"/>
          </p:nvPr>
        </p:nvSpPr>
        <p:spPr/>
        <p:txBody>
          <a:bodyPr>
            <a:normAutofit/>
          </a:bodyPr>
          <a:lstStyle/>
          <a:p>
            <a:r>
              <a:rPr lang="zh-TW" altLang="en-US" sz="2400" dirty="0" smtClean="0"/>
              <a:t>資料大小：</a:t>
            </a:r>
            <a:r>
              <a:rPr lang="en-US" altLang="zh-TW" sz="2400" dirty="0" smtClean="0"/>
              <a:t>126</a:t>
            </a:r>
            <a:r>
              <a:rPr lang="zh-TW" altLang="en-US" sz="2400" dirty="0" smtClean="0"/>
              <a:t>筆*</a:t>
            </a:r>
            <a:r>
              <a:rPr lang="en-US" altLang="zh-TW" sz="2400" dirty="0" smtClean="0"/>
              <a:t>314</a:t>
            </a:r>
            <a:r>
              <a:rPr lang="zh-TW" altLang="en-US" sz="2400" dirty="0" smtClean="0"/>
              <a:t>變數</a:t>
            </a:r>
            <a:endParaRPr lang="en-US" altLang="zh-TW" sz="2400" dirty="0" smtClean="0"/>
          </a:p>
          <a:p>
            <a:r>
              <a:rPr lang="zh-TW" altLang="en-US" sz="2400" dirty="0" smtClean="0"/>
              <a:t>變數：</a:t>
            </a:r>
            <a:endParaRPr lang="en-US" altLang="zh-TW" sz="2400" dirty="0" smtClean="0"/>
          </a:p>
          <a:p>
            <a:pPr lvl="1"/>
            <a:r>
              <a:rPr lang="en-US" altLang="zh-TW" sz="2000" dirty="0"/>
              <a:t>Response</a:t>
            </a:r>
            <a:r>
              <a:rPr lang="zh-TW" altLang="en-US" sz="2000" dirty="0"/>
              <a:t>：</a:t>
            </a:r>
            <a:r>
              <a:rPr lang="en-US" altLang="zh-TW" sz="2000" dirty="0"/>
              <a:t>1=acceptable(</a:t>
            </a:r>
            <a:r>
              <a:rPr lang="zh-TW" altLang="en-US" sz="2000" dirty="0"/>
              <a:t>有效</a:t>
            </a:r>
            <a:r>
              <a:rPr lang="en-US" altLang="zh-TW" sz="2000" dirty="0"/>
              <a:t>), 2=unacceptable(</a:t>
            </a:r>
            <a:r>
              <a:rPr lang="zh-TW" altLang="en-US" sz="2000" dirty="0"/>
              <a:t>無效</a:t>
            </a:r>
            <a:r>
              <a:rPr lang="en-US" altLang="zh-TW" sz="2000" dirty="0"/>
              <a:t>)</a:t>
            </a:r>
            <a:r>
              <a:rPr lang="zh-TW" altLang="en-US" sz="2000" dirty="0"/>
              <a:t>。</a:t>
            </a:r>
            <a:endParaRPr lang="en-US" altLang="zh-TW" sz="2000" dirty="0"/>
          </a:p>
          <a:p>
            <a:pPr marL="502920" lvl="1" indent="0">
              <a:buNone/>
            </a:pPr>
            <a:r>
              <a:rPr lang="en-US" altLang="zh-TW" sz="2000" dirty="0"/>
              <a:t>		</a:t>
            </a:r>
            <a:r>
              <a:rPr lang="zh-TW" altLang="en-US" sz="2000" dirty="0"/>
              <a:t>  分別有</a:t>
            </a:r>
            <a:r>
              <a:rPr lang="en-US" altLang="zh-TW" sz="2000" dirty="0"/>
              <a:t>42</a:t>
            </a:r>
            <a:r>
              <a:rPr lang="zh-TW" altLang="en-US" sz="2000" dirty="0"/>
              <a:t>和</a:t>
            </a:r>
            <a:r>
              <a:rPr lang="en-US" altLang="zh-TW" sz="2000" dirty="0"/>
              <a:t>84</a:t>
            </a:r>
            <a:r>
              <a:rPr lang="zh-TW" altLang="en-US" sz="2000" dirty="0"/>
              <a:t>筆</a:t>
            </a:r>
            <a:endParaRPr lang="en-US" altLang="zh-TW" sz="2000" dirty="0"/>
          </a:p>
          <a:p>
            <a:pPr lvl="1"/>
            <a:r>
              <a:rPr lang="en-US" altLang="zh-TW" sz="2000" dirty="0" err="1" smtClean="0"/>
              <a:t>Subject_index</a:t>
            </a:r>
            <a:r>
              <a:rPr lang="en-US" altLang="zh-TW" sz="2000" dirty="0" smtClean="0"/>
              <a:t> </a:t>
            </a:r>
            <a:r>
              <a:rPr lang="zh-TW" altLang="en-US" sz="2000" dirty="0" smtClean="0"/>
              <a:t>：受試者編號。</a:t>
            </a:r>
            <a:endParaRPr lang="en-US" altLang="zh-TW" sz="2000" dirty="0" smtClean="0"/>
          </a:p>
          <a:p>
            <a:pPr lvl="1"/>
            <a:r>
              <a:rPr lang="en-US" altLang="zh-TW" sz="2000" dirty="0" smtClean="0"/>
              <a:t>Age</a:t>
            </a:r>
            <a:r>
              <a:rPr lang="zh-TW" altLang="en-US" sz="2000" dirty="0" smtClean="0"/>
              <a:t>：年齡</a:t>
            </a:r>
            <a:r>
              <a:rPr lang="zh-TW" altLang="en-US" sz="2000" dirty="0"/>
              <a:t>。</a:t>
            </a:r>
            <a:endParaRPr lang="en-US" altLang="zh-TW" sz="2000" dirty="0" smtClean="0"/>
          </a:p>
          <a:p>
            <a:pPr lvl="1"/>
            <a:r>
              <a:rPr lang="en-US" altLang="zh-TW" sz="2000" dirty="0" smtClean="0"/>
              <a:t>Gender</a:t>
            </a:r>
            <a:r>
              <a:rPr lang="zh-TW" altLang="en-US" sz="2000" dirty="0" smtClean="0"/>
              <a:t>：</a:t>
            </a:r>
            <a:r>
              <a:rPr lang="en-US" altLang="zh-TW" sz="2000" dirty="0"/>
              <a:t> </a:t>
            </a:r>
            <a:r>
              <a:rPr lang="en-US" altLang="zh-TW" sz="2000" dirty="0" smtClean="0"/>
              <a:t>0-</a:t>
            </a:r>
            <a:r>
              <a:rPr lang="en-US" altLang="zh-TW" sz="2000" dirty="0"/>
              <a:t>&gt;</a:t>
            </a:r>
            <a:r>
              <a:rPr lang="en-US" altLang="zh-TW" sz="2000" dirty="0" smtClean="0"/>
              <a:t>Male(</a:t>
            </a:r>
            <a:r>
              <a:rPr lang="zh-TW" altLang="en-US" sz="2000" dirty="0" smtClean="0"/>
              <a:t>男性</a:t>
            </a:r>
            <a:r>
              <a:rPr lang="en-US" altLang="zh-TW" sz="2000" dirty="0" smtClean="0"/>
              <a:t>), </a:t>
            </a:r>
            <a:r>
              <a:rPr lang="en-US" altLang="zh-TW" sz="2000" dirty="0"/>
              <a:t>1-&gt;</a:t>
            </a:r>
            <a:r>
              <a:rPr lang="en-US" altLang="zh-TW" sz="2000" dirty="0" smtClean="0"/>
              <a:t>Female(</a:t>
            </a:r>
            <a:r>
              <a:rPr lang="zh-TW" altLang="en-US" sz="2000" dirty="0" smtClean="0"/>
              <a:t>女性</a:t>
            </a:r>
            <a:r>
              <a:rPr lang="en-US" altLang="zh-TW" sz="2000" dirty="0" smtClean="0"/>
              <a:t>) </a:t>
            </a:r>
            <a:r>
              <a:rPr lang="zh-TW" altLang="en-US" sz="2000" dirty="0" smtClean="0"/>
              <a:t>。</a:t>
            </a:r>
            <a:endParaRPr lang="en-US" altLang="zh-TW" sz="2000" dirty="0" smtClean="0"/>
          </a:p>
          <a:p>
            <a:pPr lvl="1"/>
            <a:r>
              <a:rPr lang="en-US" altLang="zh-TW" sz="2000" dirty="0" smtClean="0"/>
              <a:t>Jitter-</a:t>
            </a:r>
            <a:r>
              <a:rPr lang="en-US" altLang="zh-TW" sz="2000" dirty="0"/>
              <a:t>&gt;</a:t>
            </a:r>
            <a:r>
              <a:rPr lang="en-US" altLang="zh-TW" sz="2000" dirty="0" smtClean="0"/>
              <a:t>F0_abs_dif</a:t>
            </a:r>
            <a:r>
              <a:rPr lang="zh-TW" altLang="en-US" sz="2000" dirty="0" smtClean="0"/>
              <a:t>、</a:t>
            </a:r>
            <a:r>
              <a:rPr lang="en-US" altLang="zh-TW" sz="2000" dirty="0" smtClean="0"/>
              <a:t>……</a:t>
            </a:r>
            <a:r>
              <a:rPr lang="zh-TW" altLang="en-US" sz="2000" dirty="0" smtClean="0"/>
              <a:t>、</a:t>
            </a:r>
            <a:r>
              <a:rPr lang="en-US" altLang="zh-TW" sz="2000" dirty="0"/>
              <a:t> </a:t>
            </a:r>
            <a:r>
              <a:rPr lang="en-US" altLang="zh-TW" sz="2000" dirty="0" smtClean="0"/>
              <a:t>det_TKEO_std4_10_coef</a:t>
            </a:r>
            <a:r>
              <a:rPr lang="zh-TW" altLang="en-US" sz="2000" dirty="0" smtClean="0"/>
              <a:t>：為多種生物醫學語音信號。</a:t>
            </a:r>
            <a:endParaRPr lang="en-US" altLang="zh-TW" sz="2000" dirty="0" smtClean="0"/>
          </a:p>
        </p:txBody>
      </p:sp>
    </p:spTree>
    <p:extLst>
      <p:ext uri="{BB962C8B-B14F-4D97-AF65-F5344CB8AC3E}">
        <p14:creationId xmlns:p14="http://schemas.microsoft.com/office/powerpoint/2010/main" val="783139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SVM-</a:t>
            </a:r>
            <a:br>
              <a:rPr lang="en-US" altLang="zh-TW" dirty="0" smtClean="0"/>
            </a:br>
            <a:r>
              <a:rPr lang="zh-TW" altLang="en-US" dirty="0" smtClean="0"/>
              <a:t>標準化資料</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13451998"/>
              </p:ext>
            </p:extLst>
          </p:nvPr>
        </p:nvGraphicFramePr>
        <p:xfrm>
          <a:off x="2074132" y="862088"/>
          <a:ext cx="7315200" cy="14833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646296125"/>
                    </a:ext>
                  </a:extLst>
                </a:gridCol>
                <a:gridCol w="2438400">
                  <a:extLst>
                    <a:ext uri="{9D8B030D-6E8A-4147-A177-3AD203B41FA5}">
                      <a16:colId xmlns:a16="http://schemas.microsoft.com/office/drawing/2014/main" val="801993522"/>
                    </a:ext>
                  </a:extLst>
                </a:gridCol>
                <a:gridCol w="2438400">
                  <a:extLst>
                    <a:ext uri="{9D8B030D-6E8A-4147-A177-3AD203B41FA5}">
                      <a16:colId xmlns:a16="http://schemas.microsoft.com/office/drawing/2014/main" val="36623680"/>
                    </a:ext>
                  </a:extLst>
                </a:gridCol>
              </a:tblGrid>
              <a:tr h="370840">
                <a:tc>
                  <a:txBody>
                    <a:bodyPr/>
                    <a:lstStyle/>
                    <a:p>
                      <a:r>
                        <a:rPr lang="en-US" altLang="zh-TW" dirty="0" err="1" smtClean="0"/>
                        <a:t>Pred</a:t>
                      </a:r>
                      <a:endParaRPr lang="zh-TW" altLang="en-US" dirty="0"/>
                    </a:p>
                  </a:txBody>
                  <a:tcPr/>
                </a:tc>
                <a:tc>
                  <a:txBody>
                    <a:bodyPr/>
                    <a:lstStyle/>
                    <a:p>
                      <a:r>
                        <a:rPr lang="en-US" altLang="zh-TW" dirty="0" smtClean="0"/>
                        <a:t>1=acceptable</a:t>
                      </a:r>
                      <a:endParaRPr lang="zh-TW" altLang="en-US" dirty="0"/>
                    </a:p>
                  </a:txBody>
                  <a:tcPr/>
                </a:tc>
                <a:tc>
                  <a:txBody>
                    <a:bodyPr/>
                    <a:lstStyle/>
                    <a:p>
                      <a:r>
                        <a:rPr lang="en-US" altLang="zh-TW" dirty="0" smtClean="0"/>
                        <a:t>2=unacceptable</a:t>
                      </a:r>
                      <a:endParaRPr lang="zh-TW" altLang="en-US" dirty="0"/>
                    </a:p>
                  </a:txBody>
                  <a:tcPr/>
                </a:tc>
                <a:extLst>
                  <a:ext uri="{0D108BD9-81ED-4DB2-BD59-A6C34878D82A}">
                    <a16:rowId xmlns:a16="http://schemas.microsoft.com/office/drawing/2014/main" val="159844155"/>
                  </a:ext>
                </a:extLst>
              </a:tr>
              <a:tr h="370840">
                <a:tc>
                  <a:txBody>
                    <a:bodyPr/>
                    <a:lstStyle/>
                    <a:p>
                      <a:r>
                        <a:rPr lang="en-US" altLang="zh-TW" dirty="0" smtClean="0"/>
                        <a:t>1</a:t>
                      </a:r>
                      <a:endParaRPr lang="zh-TW" altLang="en-US" dirty="0"/>
                    </a:p>
                  </a:txBody>
                  <a:tcPr/>
                </a:tc>
                <a:tc>
                  <a:txBody>
                    <a:bodyPr/>
                    <a:lstStyle/>
                    <a:p>
                      <a:r>
                        <a:rPr lang="en-US" altLang="zh-TW" dirty="0" smtClean="0"/>
                        <a:t>10</a:t>
                      </a:r>
                      <a:endParaRPr lang="zh-TW" altLang="en-US" dirty="0"/>
                    </a:p>
                  </a:txBody>
                  <a:tcPr/>
                </a:tc>
                <a:tc>
                  <a:txBody>
                    <a:bodyPr/>
                    <a:lstStyle/>
                    <a:p>
                      <a:r>
                        <a:rPr lang="en-US" altLang="zh-TW" dirty="0" smtClean="0"/>
                        <a:t>2</a:t>
                      </a:r>
                      <a:endParaRPr lang="zh-TW" altLang="en-US" dirty="0"/>
                    </a:p>
                  </a:txBody>
                  <a:tcPr/>
                </a:tc>
                <a:extLst>
                  <a:ext uri="{0D108BD9-81ED-4DB2-BD59-A6C34878D82A}">
                    <a16:rowId xmlns:a16="http://schemas.microsoft.com/office/drawing/2014/main" val="2209380816"/>
                  </a:ext>
                </a:extLst>
              </a:tr>
              <a:tr h="370840">
                <a:tc>
                  <a:txBody>
                    <a:bodyPr/>
                    <a:lstStyle/>
                    <a:p>
                      <a:r>
                        <a:rPr lang="en-US" altLang="zh-TW" dirty="0" smtClean="0"/>
                        <a:t>2</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26</a:t>
                      </a:r>
                      <a:endParaRPr lang="zh-TW" altLang="en-US" dirty="0"/>
                    </a:p>
                  </a:txBody>
                  <a:tcPr/>
                </a:tc>
                <a:extLst>
                  <a:ext uri="{0D108BD9-81ED-4DB2-BD59-A6C34878D82A}">
                    <a16:rowId xmlns:a16="http://schemas.microsoft.com/office/drawing/2014/main" val="1898975769"/>
                  </a:ext>
                </a:extLst>
              </a:tr>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標準化資料的錯誤率</a:t>
                      </a:r>
                      <a:r>
                        <a:rPr lang="en-US" altLang="zh-TW" dirty="0" smtClean="0">
                          <a:solidFill>
                            <a:srgbClr val="FF0000"/>
                          </a:solidFill>
                        </a:rPr>
                        <a:t>0.1429</a:t>
                      </a:r>
                      <a:endParaRPr lang="zh-TW" altLang="en-US" dirty="0" smtClean="0">
                        <a:solidFill>
                          <a:srgbClr val="FF0000"/>
                        </a:solidFill>
                      </a:endParaRP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2600633137"/>
                  </a:ext>
                </a:extLst>
              </a:tr>
            </a:tbl>
          </a:graphicData>
        </a:graphic>
      </p:graphicFrame>
      <p:graphicFrame>
        <p:nvGraphicFramePr>
          <p:cNvPr id="15" name="內容版面配置區 3"/>
          <p:cNvGraphicFramePr>
            <a:graphicFrameLocks/>
          </p:cNvGraphicFramePr>
          <p:nvPr>
            <p:extLst>
              <p:ext uri="{D42A27DB-BD31-4B8C-83A1-F6EECF244321}">
                <p14:modId xmlns:p14="http://schemas.microsoft.com/office/powerpoint/2010/main" val="430061437"/>
              </p:ext>
            </p:extLst>
          </p:nvPr>
        </p:nvGraphicFramePr>
        <p:xfrm>
          <a:off x="2795708" y="4453166"/>
          <a:ext cx="8405691" cy="1483360"/>
        </p:xfrm>
        <a:graphic>
          <a:graphicData uri="http://schemas.openxmlformats.org/drawingml/2006/table">
            <a:tbl>
              <a:tblPr firstRow="1" bandRow="1">
                <a:tableStyleId>{5C22544A-7EE6-4342-B048-85BDC9FD1C3A}</a:tableStyleId>
              </a:tblPr>
              <a:tblGrid>
                <a:gridCol w="2801897">
                  <a:extLst>
                    <a:ext uri="{9D8B030D-6E8A-4147-A177-3AD203B41FA5}">
                      <a16:colId xmlns:a16="http://schemas.microsoft.com/office/drawing/2014/main" val="1646296125"/>
                    </a:ext>
                  </a:extLst>
                </a:gridCol>
                <a:gridCol w="2801897">
                  <a:extLst>
                    <a:ext uri="{9D8B030D-6E8A-4147-A177-3AD203B41FA5}">
                      <a16:colId xmlns:a16="http://schemas.microsoft.com/office/drawing/2014/main" val="801993522"/>
                    </a:ext>
                  </a:extLst>
                </a:gridCol>
                <a:gridCol w="2801897">
                  <a:extLst>
                    <a:ext uri="{9D8B030D-6E8A-4147-A177-3AD203B41FA5}">
                      <a16:colId xmlns:a16="http://schemas.microsoft.com/office/drawing/2014/main" val="3662368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Pred</a:t>
                      </a:r>
                      <a:r>
                        <a:rPr lang="en-US" altLang="zh-TW" dirty="0" smtClean="0"/>
                        <a:t>(ISOMAP)</a:t>
                      </a:r>
                      <a:endParaRPr lang="zh-TW" altLang="en-US" dirty="0"/>
                    </a:p>
                  </a:txBody>
                  <a:tcPr/>
                </a:tc>
                <a:tc>
                  <a:txBody>
                    <a:bodyPr/>
                    <a:lstStyle/>
                    <a:p>
                      <a:r>
                        <a:rPr lang="en-US" altLang="zh-TW" dirty="0" smtClean="0"/>
                        <a:t>1=acceptable</a:t>
                      </a:r>
                      <a:endParaRPr lang="zh-TW" altLang="en-US" dirty="0"/>
                    </a:p>
                  </a:txBody>
                  <a:tcPr/>
                </a:tc>
                <a:tc>
                  <a:txBody>
                    <a:bodyPr/>
                    <a:lstStyle/>
                    <a:p>
                      <a:r>
                        <a:rPr lang="en-US" altLang="zh-TW" dirty="0" smtClean="0"/>
                        <a:t>2=unacceptable</a:t>
                      </a:r>
                      <a:endParaRPr lang="zh-TW" altLang="en-US" dirty="0"/>
                    </a:p>
                  </a:txBody>
                  <a:tcPr/>
                </a:tc>
                <a:extLst>
                  <a:ext uri="{0D108BD9-81ED-4DB2-BD59-A6C34878D82A}">
                    <a16:rowId xmlns:a16="http://schemas.microsoft.com/office/drawing/2014/main" val="159844155"/>
                  </a:ext>
                </a:extLst>
              </a:tr>
              <a:tr h="370840">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extLst>
                  <a:ext uri="{0D108BD9-81ED-4DB2-BD59-A6C34878D82A}">
                    <a16:rowId xmlns:a16="http://schemas.microsoft.com/office/drawing/2014/main" val="2209380816"/>
                  </a:ext>
                </a:extLst>
              </a:tr>
              <a:tr h="370840">
                <a:tc>
                  <a:txBody>
                    <a:bodyPr/>
                    <a:lstStyle/>
                    <a:p>
                      <a:r>
                        <a:rPr lang="en-US" altLang="zh-TW" dirty="0" smtClean="0"/>
                        <a:t>2</a:t>
                      </a:r>
                      <a:endParaRPr lang="zh-TW" altLang="en-US" dirty="0"/>
                    </a:p>
                  </a:txBody>
                  <a:tcPr/>
                </a:tc>
                <a:tc>
                  <a:txBody>
                    <a:bodyPr/>
                    <a:lstStyle/>
                    <a:p>
                      <a:r>
                        <a:rPr lang="en-US" altLang="zh-TW" dirty="0" smtClean="0"/>
                        <a:t>14</a:t>
                      </a:r>
                      <a:endParaRPr lang="zh-TW" altLang="en-US" dirty="0"/>
                    </a:p>
                  </a:txBody>
                  <a:tcPr/>
                </a:tc>
                <a:tc>
                  <a:txBody>
                    <a:bodyPr/>
                    <a:lstStyle/>
                    <a:p>
                      <a:r>
                        <a:rPr lang="en-US" altLang="zh-TW" dirty="0" smtClean="0"/>
                        <a:t>28</a:t>
                      </a:r>
                      <a:endParaRPr lang="zh-TW" altLang="en-US" dirty="0"/>
                    </a:p>
                  </a:txBody>
                  <a:tcPr/>
                </a:tc>
                <a:extLst>
                  <a:ext uri="{0D108BD9-81ED-4DB2-BD59-A6C34878D82A}">
                    <a16:rowId xmlns:a16="http://schemas.microsoft.com/office/drawing/2014/main" val="1898975769"/>
                  </a:ext>
                </a:extLst>
              </a:tr>
              <a:tr h="370840">
                <a:tc gridSpan="3">
                  <a:txBody>
                    <a:bodyPr/>
                    <a:lstStyle/>
                    <a:p>
                      <a:r>
                        <a:rPr lang="zh-TW" altLang="en-US" dirty="0" smtClean="0"/>
                        <a:t>標準化資料的錯誤率</a:t>
                      </a:r>
                      <a:r>
                        <a:rPr lang="en-US" altLang="zh-TW" dirty="0" smtClean="0">
                          <a:solidFill>
                            <a:srgbClr val="FF0000"/>
                          </a:solidFill>
                        </a:rPr>
                        <a:t>0.3333</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766050510"/>
                  </a:ext>
                </a:extLst>
              </a:tr>
            </a:tbl>
          </a:graphicData>
        </a:graphic>
      </p:graphicFrame>
      <p:graphicFrame>
        <p:nvGraphicFramePr>
          <p:cNvPr id="16" name="內容版面配置區 3"/>
          <p:cNvGraphicFramePr>
            <a:graphicFrameLocks/>
          </p:cNvGraphicFramePr>
          <p:nvPr>
            <p:extLst>
              <p:ext uri="{D42A27DB-BD31-4B8C-83A1-F6EECF244321}">
                <p14:modId xmlns:p14="http://schemas.microsoft.com/office/powerpoint/2010/main" val="3793977265"/>
              </p:ext>
            </p:extLst>
          </p:nvPr>
        </p:nvGraphicFramePr>
        <p:xfrm>
          <a:off x="3838124" y="2660167"/>
          <a:ext cx="8131371" cy="1478280"/>
        </p:xfrm>
        <a:graphic>
          <a:graphicData uri="http://schemas.openxmlformats.org/drawingml/2006/table">
            <a:tbl>
              <a:tblPr firstRow="1" bandRow="1">
                <a:tableStyleId>{5C22544A-7EE6-4342-B048-85BDC9FD1C3A}</a:tableStyleId>
              </a:tblPr>
              <a:tblGrid>
                <a:gridCol w="2710457">
                  <a:extLst>
                    <a:ext uri="{9D8B030D-6E8A-4147-A177-3AD203B41FA5}">
                      <a16:colId xmlns:a16="http://schemas.microsoft.com/office/drawing/2014/main" val="1646296125"/>
                    </a:ext>
                  </a:extLst>
                </a:gridCol>
                <a:gridCol w="2710457">
                  <a:extLst>
                    <a:ext uri="{9D8B030D-6E8A-4147-A177-3AD203B41FA5}">
                      <a16:colId xmlns:a16="http://schemas.microsoft.com/office/drawing/2014/main" val="801993522"/>
                    </a:ext>
                  </a:extLst>
                </a:gridCol>
                <a:gridCol w="2710457">
                  <a:extLst>
                    <a:ext uri="{9D8B030D-6E8A-4147-A177-3AD203B41FA5}">
                      <a16:colId xmlns:a16="http://schemas.microsoft.com/office/drawing/2014/main" val="36623680"/>
                    </a:ext>
                  </a:extLst>
                </a:gridCol>
              </a:tblGrid>
              <a:tr h="0">
                <a:tc>
                  <a:txBody>
                    <a:bodyPr/>
                    <a:lstStyle/>
                    <a:p>
                      <a:r>
                        <a:rPr lang="en-US" altLang="zh-TW" dirty="0" err="1" smtClean="0"/>
                        <a:t>Pred</a:t>
                      </a:r>
                      <a:r>
                        <a:rPr lang="en-US" altLang="zh-TW" dirty="0" smtClean="0"/>
                        <a:t>(MDS)</a:t>
                      </a:r>
                      <a:endParaRPr lang="zh-TW" altLang="en-US" dirty="0"/>
                    </a:p>
                  </a:txBody>
                  <a:tcPr/>
                </a:tc>
                <a:tc>
                  <a:txBody>
                    <a:bodyPr/>
                    <a:lstStyle/>
                    <a:p>
                      <a:r>
                        <a:rPr lang="en-US" altLang="zh-TW" dirty="0" smtClean="0"/>
                        <a:t>1=acceptable</a:t>
                      </a:r>
                      <a:endParaRPr lang="zh-TW" altLang="en-US" dirty="0"/>
                    </a:p>
                  </a:txBody>
                  <a:tcPr/>
                </a:tc>
                <a:tc>
                  <a:txBody>
                    <a:bodyPr/>
                    <a:lstStyle/>
                    <a:p>
                      <a:r>
                        <a:rPr lang="en-US" altLang="zh-TW" dirty="0" smtClean="0"/>
                        <a:t>2=unacceptable</a:t>
                      </a:r>
                      <a:endParaRPr lang="zh-TW" altLang="en-US" dirty="0"/>
                    </a:p>
                  </a:txBody>
                  <a:tcPr/>
                </a:tc>
                <a:extLst>
                  <a:ext uri="{0D108BD9-81ED-4DB2-BD59-A6C34878D82A}">
                    <a16:rowId xmlns:a16="http://schemas.microsoft.com/office/drawing/2014/main" val="159844155"/>
                  </a:ext>
                </a:extLst>
              </a:tr>
              <a:tr h="370840">
                <a:tc>
                  <a:txBody>
                    <a:bodyPr/>
                    <a:lstStyle/>
                    <a:p>
                      <a:r>
                        <a:rPr lang="en-US" altLang="zh-TW" dirty="0" smtClean="0"/>
                        <a:t>1</a:t>
                      </a:r>
                      <a:endParaRPr lang="zh-TW" altLang="en-US" dirty="0"/>
                    </a:p>
                  </a:txBody>
                  <a:tcPr/>
                </a:tc>
                <a:tc>
                  <a:txBody>
                    <a:bodyPr/>
                    <a:lstStyle/>
                    <a:p>
                      <a:r>
                        <a:rPr lang="en-US" altLang="zh-TW" dirty="0" smtClean="0"/>
                        <a:t>0</a:t>
                      </a:r>
                      <a:endParaRPr lang="zh-TW" altLang="en-US" dirty="0"/>
                    </a:p>
                  </a:txBody>
                  <a:tcPr/>
                </a:tc>
                <a:tc>
                  <a:txBody>
                    <a:bodyPr/>
                    <a:lstStyle/>
                    <a:p>
                      <a:r>
                        <a:rPr lang="en-US" altLang="zh-TW" dirty="0" smtClean="0"/>
                        <a:t>0</a:t>
                      </a:r>
                      <a:endParaRPr lang="zh-TW" altLang="en-US" dirty="0"/>
                    </a:p>
                  </a:txBody>
                  <a:tcPr/>
                </a:tc>
                <a:extLst>
                  <a:ext uri="{0D108BD9-81ED-4DB2-BD59-A6C34878D82A}">
                    <a16:rowId xmlns:a16="http://schemas.microsoft.com/office/drawing/2014/main" val="2209380816"/>
                  </a:ext>
                </a:extLst>
              </a:tr>
              <a:tr h="370840">
                <a:tc>
                  <a:txBody>
                    <a:bodyPr/>
                    <a:lstStyle/>
                    <a:p>
                      <a:r>
                        <a:rPr lang="en-US" altLang="zh-TW" dirty="0" smtClean="0"/>
                        <a:t>2</a:t>
                      </a:r>
                      <a:endParaRPr lang="zh-TW" altLang="en-US" dirty="0"/>
                    </a:p>
                  </a:txBody>
                  <a:tcPr/>
                </a:tc>
                <a:tc>
                  <a:txBody>
                    <a:bodyPr/>
                    <a:lstStyle/>
                    <a:p>
                      <a:r>
                        <a:rPr lang="en-US" altLang="zh-TW" dirty="0" smtClean="0"/>
                        <a:t>14</a:t>
                      </a:r>
                      <a:endParaRPr lang="zh-TW" altLang="en-US" dirty="0"/>
                    </a:p>
                  </a:txBody>
                  <a:tcPr/>
                </a:tc>
                <a:tc>
                  <a:txBody>
                    <a:bodyPr/>
                    <a:lstStyle/>
                    <a:p>
                      <a:r>
                        <a:rPr lang="en-US" altLang="zh-TW" dirty="0" smtClean="0"/>
                        <a:t>28</a:t>
                      </a:r>
                      <a:endParaRPr lang="zh-TW" altLang="en-US" dirty="0"/>
                    </a:p>
                  </a:txBody>
                  <a:tcPr/>
                </a:tc>
                <a:extLst>
                  <a:ext uri="{0D108BD9-81ED-4DB2-BD59-A6C34878D82A}">
                    <a16:rowId xmlns:a16="http://schemas.microsoft.com/office/drawing/2014/main" val="1898975769"/>
                  </a:ext>
                </a:extLst>
              </a:tr>
              <a:tr h="370840">
                <a:tc gridSpan="3">
                  <a:txBody>
                    <a:bodyPr/>
                    <a:lstStyle/>
                    <a:p>
                      <a:r>
                        <a:rPr lang="zh-TW" altLang="en-US" dirty="0" smtClean="0"/>
                        <a:t>標準化資料的錯誤率</a:t>
                      </a:r>
                      <a:r>
                        <a:rPr lang="en-US" altLang="zh-TW" dirty="0" smtClean="0">
                          <a:solidFill>
                            <a:srgbClr val="FF0000"/>
                          </a:solidFill>
                        </a:rPr>
                        <a:t>0.3333</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766050510"/>
                  </a:ext>
                </a:extLst>
              </a:tr>
            </a:tbl>
          </a:graphicData>
        </a:graphic>
      </p:graphicFrame>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361" y="1246536"/>
            <a:ext cx="1256272" cy="1256272"/>
          </a:xfrm>
          <a:prstGeom prst="rect">
            <a:avLst/>
          </a:prstGeom>
        </p:spPr>
      </p:pic>
    </p:spTree>
    <p:extLst>
      <p:ext uri="{BB962C8B-B14F-4D97-AF65-F5344CB8AC3E}">
        <p14:creationId xmlns:p14="http://schemas.microsoft.com/office/powerpoint/2010/main" val="113688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SVM-</a:t>
            </a:r>
            <a:br>
              <a:rPr lang="en-US" altLang="zh-TW" dirty="0"/>
            </a:br>
            <a:r>
              <a:rPr lang="zh-TW" altLang="en-US" dirty="0" smtClean="0"/>
              <a:t>挑選</a:t>
            </a:r>
            <a:r>
              <a:rPr lang="en-US" altLang="zh-TW" dirty="0"/>
              <a:t>100</a:t>
            </a:r>
            <a:r>
              <a:rPr lang="zh-TW" altLang="en-US" dirty="0" smtClean="0"/>
              <a:t>變數</a:t>
            </a:r>
            <a:endParaRPr lang="zh-TW" altLang="en-US" dirty="0"/>
          </a:p>
        </p:txBody>
      </p:sp>
      <p:graphicFrame>
        <p:nvGraphicFramePr>
          <p:cNvPr id="4" name="內容版面配置區 3"/>
          <p:cNvGraphicFramePr>
            <a:graphicFrameLocks/>
          </p:cNvGraphicFramePr>
          <p:nvPr>
            <p:extLst>
              <p:ext uri="{D42A27DB-BD31-4B8C-83A1-F6EECF244321}">
                <p14:modId xmlns:p14="http://schemas.microsoft.com/office/powerpoint/2010/main" val="2963814075"/>
              </p:ext>
            </p:extLst>
          </p:nvPr>
        </p:nvGraphicFramePr>
        <p:xfrm>
          <a:off x="2718492" y="828548"/>
          <a:ext cx="7315200" cy="14833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646296125"/>
                    </a:ext>
                  </a:extLst>
                </a:gridCol>
                <a:gridCol w="2438400">
                  <a:extLst>
                    <a:ext uri="{9D8B030D-6E8A-4147-A177-3AD203B41FA5}">
                      <a16:colId xmlns:a16="http://schemas.microsoft.com/office/drawing/2014/main" val="801993522"/>
                    </a:ext>
                  </a:extLst>
                </a:gridCol>
                <a:gridCol w="2438400">
                  <a:extLst>
                    <a:ext uri="{9D8B030D-6E8A-4147-A177-3AD203B41FA5}">
                      <a16:colId xmlns:a16="http://schemas.microsoft.com/office/drawing/2014/main" val="36623680"/>
                    </a:ext>
                  </a:extLst>
                </a:gridCol>
              </a:tblGrid>
              <a:tr h="370840">
                <a:tc>
                  <a:txBody>
                    <a:bodyPr/>
                    <a:lstStyle/>
                    <a:p>
                      <a:r>
                        <a:rPr lang="en-US" altLang="zh-TW" dirty="0" err="1" smtClean="0"/>
                        <a:t>Pred</a:t>
                      </a:r>
                      <a:endParaRPr lang="zh-TW" altLang="en-US" dirty="0"/>
                    </a:p>
                  </a:txBody>
                  <a:tcPr/>
                </a:tc>
                <a:tc>
                  <a:txBody>
                    <a:bodyPr/>
                    <a:lstStyle/>
                    <a:p>
                      <a:r>
                        <a:rPr lang="en-US" altLang="zh-TW" dirty="0" smtClean="0"/>
                        <a:t>1=acceptable</a:t>
                      </a:r>
                      <a:endParaRPr lang="zh-TW" altLang="en-US" dirty="0"/>
                    </a:p>
                  </a:txBody>
                  <a:tcPr/>
                </a:tc>
                <a:tc>
                  <a:txBody>
                    <a:bodyPr/>
                    <a:lstStyle/>
                    <a:p>
                      <a:r>
                        <a:rPr lang="en-US" altLang="zh-TW" dirty="0" smtClean="0"/>
                        <a:t>2=unacceptable</a:t>
                      </a:r>
                      <a:endParaRPr lang="zh-TW" altLang="en-US" dirty="0"/>
                    </a:p>
                  </a:txBody>
                  <a:tcPr/>
                </a:tc>
                <a:extLst>
                  <a:ext uri="{0D108BD9-81ED-4DB2-BD59-A6C34878D82A}">
                    <a16:rowId xmlns:a16="http://schemas.microsoft.com/office/drawing/2014/main" val="159844155"/>
                  </a:ext>
                </a:extLst>
              </a:tr>
              <a:tr h="370840">
                <a:tc>
                  <a:txBody>
                    <a:bodyPr/>
                    <a:lstStyle/>
                    <a:p>
                      <a:r>
                        <a:rPr lang="en-US" altLang="zh-TW" dirty="0" smtClean="0"/>
                        <a:t>1</a:t>
                      </a:r>
                      <a:endParaRPr lang="zh-TW" altLang="en-US" dirty="0"/>
                    </a:p>
                  </a:txBody>
                  <a:tcPr/>
                </a:tc>
                <a:tc>
                  <a:txBody>
                    <a:bodyPr/>
                    <a:lstStyle/>
                    <a:p>
                      <a:r>
                        <a:rPr lang="en-US" altLang="zh-TW" dirty="0" smtClean="0"/>
                        <a:t>13</a:t>
                      </a:r>
                      <a:endParaRPr lang="zh-TW" altLang="en-US" dirty="0"/>
                    </a:p>
                  </a:txBody>
                  <a:tcPr/>
                </a:tc>
                <a:tc>
                  <a:txBody>
                    <a:bodyPr/>
                    <a:lstStyle/>
                    <a:p>
                      <a:r>
                        <a:rPr lang="en-US" altLang="zh-TW" dirty="0" smtClean="0"/>
                        <a:t>2</a:t>
                      </a:r>
                      <a:endParaRPr lang="zh-TW" altLang="en-US" dirty="0"/>
                    </a:p>
                  </a:txBody>
                  <a:tcPr/>
                </a:tc>
                <a:extLst>
                  <a:ext uri="{0D108BD9-81ED-4DB2-BD59-A6C34878D82A}">
                    <a16:rowId xmlns:a16="http://schemas.microsoft.com/office/drawing/2014/main" val="2209380816"/>
                  </a:ext>
                </a:extLst>
              </a:tr>
              <a:tr h="370840">
                <a:tc>
                  <a:txBody>
                    <a:bodyPr/>
                    <a:lstStyle/>
                    <a:p>
                      <a:r>
                        <a:rPr lang="en-US" altLang="zh-TW" dirty="0" smtClean="0"/>
                        <a:t>2</a:t>
                      </a:r>
                      <a:endParaRPr lang="zh-TW" altLang="en-US" dirty="0"/>
                    </a:p>
                  </a:txBody>
                  <a:tcPr/>
                </a:tc>
                <a:tc>
                  <a:txBody>
                    <a:bodyPr/>
                    <a:lstStyle/>
                    <a:p>
                      <a:r>
                        <a:rPr lang="en-US" altLang="zh-TW" dirty="0" smtClean="0"/>
                        <a:t>1</a:t>
                      </a:r>
                      <a:endParaRPr lang="zh-TW" altLang="en-US" dirty="0"/>
                    </a:p>
                  </a:txBody>
                  <a:tcPr/>
                </a:tc>
                <a:tc>
                  <a:txBody>
                    <a:bodyPr/>
                    <a:lstStyle/>
                    <a:p>
                      <a:r>
                        <a:rPr lang="en-US" altLang="zh-TW" dirty="0" smtClean="0"/>
                        <a:t>26</a:t>
                      </a:r>
                      <a:endParaRPr lang="zh-TW" altLang="en-US" dirty="0"/>
                    </a:p>
                  </a:txBody>
                  <a:tcPr/>
                </a:tc>
                <a:extLst>
                  <a:ext uri="{0D108BD9-81ED-4DB2-BD59-A6C34878D82A}">
                    <a16:rowId xmlns:a16="http://schemas.microsoft.com/office/drawing/2014/main" val="1898975769"/>
                  </a:ext>
                </a:extLst>
              </a:tr>
              <a:tr h="370840">
                <a:tc gridSpan="3">
                  <a:txBody>
                    <a:bodyPr/>
                    <a:lstStyle/>
                    <a:p>
                      <a:r>
                        <a:rPr lang="zh-TW" altLang="en-US" dirty="0" smtClean="0"/>
                        <a:t>挑選</a:t>
                      </a:r>
                      <a:r>
                        <a:rPr lang="en-US" altLang="zh-TW" dirty="0" smtClean="0"/>
                        <a:t>100</a:t>
                      </a:r>
                      <a:r>
                        <a:rPr lang="zh-TW" altLang="en-US" dirty="0" smtClean="0"/>
                        <a:t>變數後資料的錯誤率</a:t>
                      </a:r>
                      <a:r>
                        <a:rPr lang="en-US" altLang="zh-TW" dirty="0" smtClean="0">
                          <a:solidFill>
                            <a:srgbClr val="FF0000"/>
                          </a:solidFill>
                        </a:rPr>
                        <a:t>0.0714</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766050510"/>
                  </a:ext>
                </a:extLst>
              </a:tr>
            </a:tbl>
          </a:graphicData>
        </a:graphic>
      </p:graphicFrame>
      <p:graphicFrame>
        <p:nvGraphicFramePr>
          <p:cNvPr id="5" name="內容版面配置區 3"/>
          <p:cNvGraphicFramePr>
            <a:graphicFrameLocks/>
          </p:cNvGraphicFramePr>
          <p:nvPr>
            <p:extLst>
              <p:ext uri="{D42A27DB-BD31-4B8C-83A1-F6EECF244321}">
                <p14:modId xmlns:p14="http://schemas.microsoft.com/office/powerpoint/2010/main" val="1396092480"/>
              </p:ext>
            </p:extLst>
          </p:nvPr>
        </p:nvGraphicFramePr>
        <p:xfrm>
          <a:off x="3670323" y="2594794"/>
          <a:ext cx="7315200" cy="14833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646296125"/>
                    </a:ext>
                  </a:extLst>
                </a:gridCol>
                <a:gridCol w="2438400">
                  <a:extLst>
                    <a:ext uri="{9D8B030D-6E8A-4147-A177-3AD203B41FA5}">
                      <a16:colId xmlns:a16="http://schemas.microsoft.com/office/drawing/2014/main" val="801993522"/>
                    </a:ext>
                  </a:extLst>
                </a:gridCol>
                <a:gridCol w="2438400">
                  <a:extLst>
                    <a:ext uri="{9D8B030D-6E8A-4147-A177-3AD203B41FA5}">
                      <a16:colId xmlns:a16="http://schemas.microsoft.com/office/drawing/2014/main" val="36623680"/>
                    </a:ext>
                  </a:extLst>
                </a:gridCol>
              </a:tblGrid>
              <a:tr h="370840">
                <a:tc>
                  <a:txBody>
                    <a:bodyPr/>
                    <a:lstStyle/>
                    <a:p>
                      <a:r>
                        <a:rPr lang="en-US" altLang="zh-TW" dirty="0" err="1" smtClean="0"/>
                        <a:t>Pred</a:t>
                      </a:r>
                      <a:r>
                        <a:rPr lang="en-US" altLang="zh-TW" dirty="0" smtClean="0"/>
                        <a:t>(MDS)</a:t>
                      </a:r>
                      <a:endParaRPr lang="zh-TW" altLang="en-US" dirty="0"/>
                    </a:p>
                  </a:txBody>
                  <a:tcPr/>
                </a:tc>
                <a:tc>
                  <a:txBody>
                    <a:bodyPr/>
                    <a:lstStyle/>
                    <a:p>
                      <a:r>
                        <a:rPr lang="en-US" altLang="zh-TW" dirty="0" smtClean="0"/>
                        <a:t>1=acceptable</a:t>
                      </a:r>
                      <a:endParaRPr lang="zh-TW" altLang="en-US" dirty="0"/>
                    </a:p>
                  </a:txBody>
                  <a:tcPr/>
                </a:tc>
                <a:tc>
                  <a:txBody>
                    <a:bodyPr/>
                    <a:lstStyle/>
                    <a:p>
                      <a:r>
                        <a:rPr lang="en-US" altLang="zh-TW" dirty="0" smtClean="0"/>
                        <a:t>2=unacceptable</a:t>
                      </a:r>
                      <a:endParaRPr lang="zh-TW" altLang="en-US" dirty="0"/>
                    </a:p>
                  </a:txBody>
                  <a:tcPr/>
                </a:tc>
                <a:extLst>
                  <a:ext uri="{0D108BD9-81ED-4DB2-BD59-A6C34878D82A}">
                    <a16:rowId xmlns:a16="http://schemas.microsoft.com/office/drawing/2014/main" val="159844155"/>
                  </a:ext>
                </a:extLst>
              </a:tr>
              <a:tr h="370840">
                <a:tc>
                  <a:txBody>
                    <a:bodyPr/>
                    <a:lstStyle/>
                    <a:p>
                      <a:r>
                        <a:rPr lang="en-US" altLang="zh-TW" dirty="0" smtClean="0"/>
                        <a:t>1</a:t>
                      </a:r>
                      <a:endParaRPr lang="zh-TW" altLang="en-US" dirty="0"/>
                    </a:p>
                  </a:txBody>
                  <a:tcPr/>
                </a:tc>
                <a:tc>
                  <a:txBody>
                    <a:bodyPr/>
                    <a:lstStyle/>
                    <a:p>
                      <a:r>
                        <a:rPr lang="en-US" altLang="zh-TW" dirty="0" smtClean="0"/>
                        <a:t>8</a:t>
                      </a:r>
                      <a:endParaRPr lang="zh-TW" altLang="en-US" dirty="0"/>
                    </a:p>
                  </a:txBody>
                  <a:tcPr/>
                </a:tc>
                <a:tc>
                  <a:txBody>
                    <a:bodyPr/>
                    <a:lstStyle/>
                    <a:p>
                      <a:r>
                        <a:rPr lang="en-US" altLang="zh-TW" dirty="0" smtClean="0"/>
                        <a:t>2</a:t>
                      </a:r>
                      <a:endParaRPr lang="zh-TW" altLang="en-US" dirty="0"/>
                    </a:p>
                  </a:txBody>
                  <a:tcPr/>
                </a:tc>
                <a:extLst>
                  <a:ext uri="{0D108BD9-81ED-4DB2-BD59-A6C34878D82A}">
                    <a16:rowId xmlns:a16="http://schemas.microsoft.com/office/drawing/2014/main" val="2209380816"/>
                  </a:ext>
                </a:extLst>
              </a:tr>
              <a:tr h="370840">
                <a:tc>
                  <a:txBody>
                    <a:bodyPr/>
                    <a:lstStyle/>
                    <a:p>
                      <a:r>
                        <a:rPr lang="en-US" altLang="zh-TW" dirty="0" smtClean="0"/>
                        <a:t>2</a:t>
                      </a:r>
                      <a:endParaRPr lang="zh-TW" altLang="en-US" dirty="0"/>
                    </a:p>
                  </a:txBody>
                  <a:tcPr/>
                </a:tc>
                <a:tc>
                  <a:txBody>
                    <a:bodyPr/>
                    <a:lstStyle/>
                    <a:p>
                      <a:r>
                        <a:rPr lang="en-US" altLang="zh-TW" dirty="0" smtClean="0"/>
                        <a:t>6</a:t>
                      </a:r>
                      <a:endParaRPr lang="zh-TW" altLang="en-US" dirty="0"/>
                    </a:p>
                  </a:txBody>
                  <a:tcPr/>
                </a:tc>
                <a:tc>
                  <a:txBody>
                    <a:bodyPr/>
                    <a:lstStyle/>
                    <a:p>
                      <a:r>
                        <a:rPr lang="en-US" altLang="zh-TW" dirty="0" smtClean="0"/>
                        <a:t>26</a:t>
                      </a:r>
                      <a:endParaRPr lang="zh-TW" altLang="en-US" dirty="0"/>
                    </a:p>
                  </a:txBody>
                  <a:tcPr/>
                </a:tc>
                <a:extLst>
                  <a:ext uri="{0D108BD9-81ED-4DB2-BD59-A6C34878D82A}">
                    <a16:rowId xmlns:a16="http://schemas.microsoft.com/office/drawing/2014/main" val="1898975769"/>
                  </a:ext>
                </a:extLst>
              </a:tr>
              <a:tr h="370840">
                <a:tc gridSpan="3">
                  <a:txBody>
                    <a:bodyPr/>
                    <a:lstStyle/>
                    <a:p>
                      <a:r>
                        <a:rPr lang="zh-TW" altLang="en-US" dirty="0" smtClean="0"/>
                        <a:t>挑選</a:t>
                      </a:r>
                      <a:r>
                        <a:rPr lang="en-US" altLang="zh-TW" dirty="0" smtClean="0"/>
                        <a:t>100</a:t>
                      </a:r>
                      <a:r>
                        <a:rPr lang="zh-TW" altLang="en-US" dirty="0" smtClean="0"/>
                        <a:t>變數後資料的錯誤率</a:t>
                      </a:r>
                      <a:r>
                        <a:rPr lang="en-US" altLang="zh-TW" dirty="0" smtClean="0">
                          <a:solidFill>
                            <a:srgbClr val="FF0000"/>
                          </a:solidFill>
                        </a:rPr>
                        <a:t>0.1905</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766050510"/>
                  </a:ext>
                </a:extLst>
              </a:tr>
            </a:tbl>
          </a:graphicData>
        </a:graphic>
      </p:graphicFrame>
      <p:graphicFrame>
        <p:nvGraphicFramePr>
          <p:cNvPr id="6" name="內容版面配置區 3"/>
          <p:cNvGraphicFramePr>
            <a:graphicFrameLocks/>
          </p:cNvGraphicFramePr>
          <p:nvPr>
            <p:extLst>
              <p:ext uri="{D42A27DB-BD31-4B8C-83A1-F6EECF244321}">
                <p14:modId xmlns:p14="http://schemas.microsoft.com/office/powerpoint/2010/main" val="2964292168"/>
              </p:ext>
            </p:extLst>
          </p:nvPr>
        </p:nvGraphicFramePr>
        <p:xfrm>
          <a:off x="2197792" y="4361040"/>
          <a:ext cx="7315200" cy="14833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1646296125"/>
                    </a:ext>
                  </a:extLst>
                </a:gridCol>
                <a:gridCol w="2438400">
                  <a:extLst>
                    <a:ext uri="{9D8B030D-6E8A-4147-A177-3AD203B41FA5}">
                      <a16:colId xmlns:a16="http://schemas.microsoft.com/office/drawing/2014/main" val="801993522"/>
                    </a:ext>
                  </a:extLst>
                </a:gridCol>
                <a:gridCol w="2438400">
                  <a:extLst>
                    <a:ext uri="{9D8B030D-6E8A-4147-A177-3AD203B41FA5}">
                      <a16:colId xmlns:a16="http://schemas.microsoft.com/office/drawing/2014/main" val="36623680"/>
                    </a:ext>
                  </a:extLst>
                </a:gridCol>
              </a:tblGrid>
              <a:tr h="370840">
                <a:tc>
                  <a:txBody>
                    <a:bodyPr/>
                    <a:lstStyle/>
                    <a:p>
                      <a:r>
                        <a:rPr lang="en-US" altLang="zh-TW" dirty="0" err="1" smtClean="0"/>
                        <a:t>Pred</a:t>
                      </a:r>
                      <a:r>
                        <a:rPr lang="en-US" altLang="zh-TW" dirty="0" smtClean="0"/>
                        <a:t>(ISOMAP)</a:t>
                      </a:r>
                      <a:endParaRPr lang="zh-TW" altLang="en-US" dirty="0"/>
                    </a:p>
                  </a:txBody>
                  <a:tcPr/>
                </a:tc>
                <a:tc>
                  <a:txBody>
                    <a:bodyPr/>
                    <a:lstStyle/>
                    <a:p>
                      <a:r>
                        <a:rPr lang="en-US" altLang="zh-TW" dirty="0" smtClean="0"/>
                        <a:t>1=acceptable</a:t>
                      </a:r>
                      <a:endParaRPr lang="zh-TW" altLang="en-US" dirty="0"/>
                    </a:p>
                  </a:txBody>
                  <a:tcPr/>
                </a:tc>
                <a:tc>
                  <a:txBody>
                    <a:bodyPr/>
                    <a:lstStyle/>
                    <a:p>
                      <a:r>
                        <a:rPr lang="en-US" altLang="zh-TW" dirty="0" smtClean="0"/>
                        <a:t>2=unacceptable</a:t>
                      </a:r>
                      <a:endParaRPr lang="zh-TW" altLang="en-US" dirty="0"/>
                    </a:p>
                  </a:txBody>
                  <a:tcPr/>
                </a:tc>
                <a:extLst>
                  <a:ext uri="{0D108BD9-81ED-4DB2-BD59-A6C34878D82A}">
                    <a16:rowId xmlns:a16="http://schemas.microsoft.com/office/drawing/2014/main" val="159844155"/>
                  </a:ext>
                </a:extLst>
              </a:tr>
              <a:tr h="370840">
                <a:tc>
                  <a:txBody>
                    <a:bodyPr/>
                    <a:lstStyle/>
                    <a:p>
                      <a:r>
                        <a:rPr lang="en-US" altLang="zh-TW" dirty="0" smtClean="0"/>
                        <a:t>1</a:t>
                      </a:r>
                      <a:endParaRPr lang="zh-TW" altLang="en-US" dirty="0"/>
                    </a:p>
                  </a:txBody>
                  <a:tcPr/>
                </a:tc>
                <a:tc>
                  <a:txBody>
                    <a:bodyPr/>
                    <a:lstStyle/>
                    <a:p>
                      <a:r>
                        <a:rPr lang="en-US" altLang="zh-TW" dirty="0" smtClean="0"/>
                        <a:t>10</a:t>
                      </a:r>
                      <a:endParaRPr lang="zh-TW" altLang="en-US" dirty="0"/>
                    </a:p>
                  </a:txBody>
                  <a:tcPr/>
                </a:tc>
                <a:tc>
                  <a:txBody>
                    <a:bodyPr/>
                    <a:lstStyle/>
                    <a:p>
                      <a:r>
                        <a:rPr lang="en-US" altLang="zh-TW" dirty="0" smtClean="0"/>
                        <a:t>5</a:t>
                      </a:r>
                      <a:endParaRPr lang="zh-TW" altLang="en-US" dirty="0"/>
                    </a:p>
                  </a:txBody>
                  <a:tcPr/>
                </a:tc>
                <a:extLst>
                  <a:ext uri="{0D108BD9-81ED-4DB2-BD59-A6C34878D82A}">
                    <a16:rowId xmlns:a16="http://schemas.microsoft.com/office/drawing/2014/main" val="2209380816"/>
                  </a:ext>
                </a:extLst>
              </a:tr>
              <a:tr h="370840">
                <a:tc>
                  <a:txBody>
                    <a:bodyPr/>
                    <a:lstStyle/>
                    <a:p>
                      <a:r>
                        <a:rPr lang="en-US" altLang="zh-TW" dirty="0" smtClean="0"/>
                        <a:t>2</a:t>
                      </a:r>
                      <a:endParaRPr lang="zh-TW" altLang="en-US" dirty="0"/>
                    </a:p>
                  </a:txBody>
                  <a:tcPr/>
                </a:tc>
                <a:tc>
                  <a:txBody>
                    <a:bodyPr/>
                    <a:lstStyle/>
                    <a:p>
                      <a:r>
                        <a:rPr lang="en-US" altLang="zh-TW" dirty="0" smtClean="0"/>
                        <a:t>4</a:t>
                      </a:r>
                      <a:endParaRPr lang="zh-TW" altLang="en-US" dirty="0"/>
                    </a:p>
                  </a:txBody>
                  <a:tcPr/>
                </a:tc>
                <a:tc>
                  <a:txBody>
                    <a:bodyPr/>
                    <a:lstStyle/>
                    <a:p>
                      <a:r>
                        <a:rPr lang="en-US" altLang="zh-TW" dirty="0" smtClean="0"/>
                        <a:t>23</a:t>
                      </a:r>
                      <a:endParaRPr lang="zh-TW" altLang="en-US" dirty="0"/>
                    </a:p>
                  </a:txBody>
                  <a:tcPr/>
                </a:tc>
                <a:extLst>
                  <a:ext uri="{0D108BD9-81ED-4DB2-BD59-A6C34878D82A}">
                    <a16:rowId xmlns:a16="http://schemas.microsoft.com/office/drawing/2014/main" val="1898975769"/>
                  </a:ext>
                </a:extLst>
              </a:tr>
              <a:tr h="370840">
                <a:tc gridSpan="3">
                  <a:txBody>
                    <a:bodyPr/>
                    <a:lstStyle/>
                    <a:p>
                      <a:r>
                        <a:rPr lang="zh-TW" altLang="en-US" dirty="0" smtClean="0"/>
                        <a:t>挑選</a:t>
                      </a:r>
                      <a:r>
                        <a:rPr lang="en-US" altLang="zh-TW" dirty="0" smtClean="0"/>
                        <a:t>100</a:t>
                      </a:r>
                      <a:r>
                        <a:rPr lang="zh-TW" altLang="en-US" dirty="0" smtClean="0"/>
                        <a:t>變數後資料的錯誤率</a:t>
                      </a:r>
                      <a:r>
                        <a:rPr lang="en-US" altLang="zh-TW" dirty="0" smtClean="0">
                          <a:solidFill>
                            <a:srgbClr val="FF0000"/>
                          </a:solidFill>
                        </a:rPr>
                        <a:t>0.2143</a:t>
                      </a:r>
                    </a:p>
                  </a:txBody>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766050510"/>
                  </a:ext>
                </a:extLst>
              </a:tr>
            </a:tbl>
          </a:graphicData>
        </a:graphic>
      </p:graphicFrame>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1361" y="1094893"/>
            <a:ext cx="1256272" cy="1256272"/>
          </a:xfrm>
          <a:prstGeom prst="rect">
            <a:avLst/>
          </a:prstGeom>
        </p:spPr>
      </p:pic>
    </p:spTree>
    <p:extLst>
      <p:ext uri="{BB962C8B-B14F-4D97-AF65-F5344CB8AC3E}">
        <p14:creationId xmlns:p14="http://schemas.microsoft.com/office/powerpoint/2010/main" val="112977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Exploratory Data </a:t>
            </a:r>
            <a:r>
              <a:rPr lang="en-US" altLang="zh-TW" dirty="0" smtClean="0"/>
              <a:t/>
            </a:r>
            <a:br>
              <a:rPr lang="en-US" altLang="zh-TW" dirty="0" smtClean="0"/>
            </a:br>
            <a:r>
              <a:rPr lang="en-US" altLang="zh-TW" dirty="0" smtClean="0"/>
              <a:t>Analysis</a:t>
            </a:r>
            <a:br>
              <a:rPr lang="en-US" altLang="zh-TW" dirty="0" smtClean="0"/>
            </a:br>
            <a:r>
              <a:rPr lang="en-US" altLang="zh-TW" dirty="0"/>
              <a:t>(</a:t>
            </a:r>
            <a:r>
              <a:rPr lang="en-US" altLang="zh-TW" dirty="0" smtClean="0"/>
              <a:t>EDA-</a:t>
            </a:r>
            <a:r>
              <a:rPr lang="zh-TW" altLang="en-US" dirty="0" smtClean="0"/>
              <a:t>探索式資料分析</a:t>
            </a:r>
            <a:r>
              <a:rPr lang="en-US" altLang="zh-TW" dirty="0" smtClean="0"/>
              <a:t>)</a:t>
            </a:r>
            <a:br>
              <a:rPr lang="en-US" altLang="zh-TW" dirty="0" smtClean="0"/>
            </a:br>
            <a:r>
              <a:rPr lang="en-US" altLang="zh-TW" dirty="0"/>
              <a:t/>
            </a:r>
            <a:br>
              <a:rPr lang="en-US" altLang="zh-TW" dirty="0"/>
            </a:br>
            <a:r>
              <a:rPr lang="en-US" altLang="zh-TW" dirty="0" smtClean="0"/>
              <a:t/>
            </a:r>
            <a:br>
              <a:rPr lang="en-US" altLang="zh-TW" dirty="0" smtClean="0"/>
            </a:br>
            <a:r>
              <a:rPr lang="en-US" altLang="zh-TW" dirty="0"/>
              <a:t/>
            </a:r>
            <a:br>
              <a:rPr lang="en-US" altLang="zh-TW" dirty="0"/>
            </a:br>
            <a:r>
              <a:rPr lang="en-US" altLang="zh-TW" dirty="0" smtClean="0"/>
              <a:t/>
            </a:r>
            <a:br>
              <a:rPr lang="en-US" altLang="zh-TW" dirty="0" smtClean="0"/>
            </a:br>
            <a:endParaRPr lang="zh-TW" altLang="en-US" dirty="0"/>
          </a:p>
        </p:txBody>
      </p:sp>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31830" r="21362" b="20694"/>
          <a:stretch/>
        </p:blipFill>
        <p:spPr>
          <a:xfrm>
            <a:off x="2396228" y="2957268"/>
            <a:ext cx="3009900" cy="3505509"/>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4908" y="747159"/>
            <a:ext cx="6430272" cy="4420217"/>
          </a:xfrm>
          <a:prstGeom prst="rect">
            <a:avLst/>
          </a:prstGeom>
        </p:spPr>
      </p:pic>
      <p:grpSp>
        <p:nvGrpSpPr>
          <p:cNvPr id="11" name="群組 10"/>
          <p:cNvGrpSpPr/>
          <p:nvPr/>
        </p:nvGrpSpPr>
        <p:grpSpPr>
          <a:xfrm>
            <a:off x="3289181" y="4519122"/>
            <a:ext cx="1196077" cy="1205898"/>
            <a:chOff x="2705101" y="3140148"/>
            <a:chExt cx="1196077" cy="1205898"/>
          </a:xfrm>
        </p:grpSpPr>
        <p:sp>
          <p:nvSpPr>
            <p:cNvPr id="9" name="文字方塊 8"/>
            <p:cNvSpPr txBox="1"/>
            <p:nvPr/>
          </p:nvSpPr>
          <p:spPr>
            <a:xfrm>
              <a:off x="2705101" y="3140148"/>
              <a:ext cx="990600" cy="374763"/>
            </a:xfrm>
            <a:prstGeom prst="rect">
              <a:avLst/>
            </a:prstGeom>
            <a:noFill/>
          </p:spPr>
          <p:txBody>
            <a:bodyPr wrap="square" rtlCol="0">
              <a:spAutoFit/>
            </a:bodyPr>
            <a:lstStyle/>
            <a:p>
              <a:r>
                <a:rPr lang="en-US" altLang="zh-TW" dirty="0" smtClean="0"/>
                <a:t>57%</a:t>
              </a:r>
              <a:endParaRPr lang="zh-TW" altLang="en-US" dirty="0"/>
            </a:p>
          </p:txBody>
        </p:sp>
        <p:sp>
          <p:nvSpPr>
            <p:cNvPr id="10" name="文字方塊 9"/>
            <p:cNvSpPr txBox="1"/>
            <p:nvPr/>
          </p:nvSpPr>
          <p:spPr>
            <a:xfrm>
              <a:off x="2910578" y="3971283"/>
              <a:ext cx="990600" cy="374763"/>
            </a:xfrm>
            <a:prstGeom prst="rect">
              <a:avLst/>
            </a:prstGeom>
            <a:noFill/>
          </p:spPr>
          <p:txBody>
            <a:bodyPr wrap="square" rtlCol="0">
              <a:spAutoFit/>
            </a:bodyPr>
            <a:lstStyle/>
            <a:p>
              <a:r>
                <a:rPr lang="en-US" altLang="zh-TW" dirty="0" smtClean="0"/>
                <a:t>43%</a:t>
              </a:r>
              <a:endParaRPr lang="zh-TW" altLang="en-US" dirty="0"/>
            </a:p>
          </p:txBody>
        </p:sp>
      </p:grpSp>
    </p:spTree>
    <p:extLst>
      <p:ext uri="{BB962C8B-B14F-4D97-AF65-F5344CB8AC3E}">
        <p14:creationId xmlns:p14="http://schemas.microsoft.com/office/powerpoint/2010/main" val="1179905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400" dirty="0" smtClean="0"/>
              <a:t>分析</a:t>
            </a:r>
            <a:r>
              <a:rPr lang="zh-TW" altLang="en-US" sz="5400" dirty="0"/>
              <a:t>目的</a:t>
            </a:r>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32740" y="1478034"/>
            <a:ext cx="3892787" cy="3892787"/>
          </a:xfrm>
        </p:spPr>
      </p:pic>
    </p:spTree>
    <p:extLst>
      <p:ext uri="{BB962C8B-B14F-4D97-AF65-F5344CB8AC3E}">
        <p14:creationId xmlns:p14="http://schemas.microsoft.com/office/powerpoint/2010/main" val="2552287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字方塊 31"/>
          <p:cNvSpPr txBox="1"/>
          <p:nvPr/>
        </p:nvSpPr>
        <p:spPr>
          <a:xfrm>
            <a:off x="1192769" y="443030"/>
            <a:ext cx="2177486" cy="830997"/>
          </a:xfrm>
          <a:prstGeom prst="rect">
            <a:avLst/>
          </a:prstGeom>
          <a:noFill/>
        </p:spPr>
        <p:txBody>
          <a:bodyPr wrap="square" rtlCol="0">
            <a:spAutoFit/>
          </a:bodyPr>
          <a:lstStyle/>
          <a:p>
            <a:r>
              <a:rPr lang="zh-TW" altLang="en-US" sz="4800" dirty="0" smtClean="0">
                <a:solidFill>
                  <a:schemeClr val="accent1">
                    <a:lumMod val="75000"/>
                  </a:schemeClr>
                </a:solidFill>
                <a:effectLst>
                  <a:outerShdw blurRad="38100" dist="38100" dir="2700000" algn="tl">
                    <a:srgbClr val="000000">
                      <a:alpha val="43137"/>
                    </a:srgbClr>
                  </a:outerShdw>
                </a:effectLst>
              </a:rPr>
              <a:t>流程圖</a:t>
            </a:r>
            <a:endParaRPr lang="zh-TW" altLang="en-US" sz="4800" dirty="0">
              <a:solidFill>
                <a:schemeClr val="accent1">
                  <a:lumMod val="75000"/>
                </a:schemeClr>
              </a:solidFill>
              <a:effectLst>
                <a:outerShdw blurRad="38100" dist="38100" dir="2700000" algn="tl">
                  <a:srgbClr val="000000">
                    <a:alpha val="43137"/>
                  </a:srgbClr>
                </a:outerShdw>
              </a:effectLst>
            </a:endParaRPr>
          </a:p>
        </p:txBody>
      </p:sp>
      <p:sp>
        <p:nvSpPr>
          <p:cNvPr id="19" name="手繪多邊形 18"/>
          <p:cNvSpPr/>
          <p:nvPr/>
        </p:nvSpPr>
        <p:spPr>
          <a:xfrm>
            <a:off x="5401406" y="62253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dirty="0" smtClean="0"/>
              <a:t>原始資</a:t>
            </a:r>
            <a:r>
              <a:rPr lang="zh-TW" altLang="en-US" sz="3900" dirty="0"/>
              <a:t>料</a:t>
            </a:r>
            <a:endParaRPr lang="zh-TW" altLang="en-US" sz="3900" kern="1200" dirty="0"/>
          </a:p>
        </p:txBody>
      </p:sp>
      <p:sp>
        <p:nvSpPr>
          <p:cNvPr id="35" name="手繪多邊形 34"/>
          <p:cNvSpPr/>
          <p:nvPr/>
        </p:nvSpPr>
        <p:spPr>
          <a:xfrm>
            <a:off x="6591559" y="4059369"/>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MDS</a:t>
            </a:r>
            <a:endParaRPr lang="zh-TW" altLang="en-US" sz="3900" kern="1200" dirty="0"/>
          </a:p>
        </p:txBody>
      </p:sp>
      <p:sp>
        <p:nvSpPr>
          <p:cNvPr id="36" name="手繪多邊形 35"/>
          <p:cNvSpPr/>
          <p:nvPr/>
        </p:nvSpPr>
        <p:spPr>
          <a:xfrm>
            <a:off x="8963415" y="405936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kern="1200" dirty="0" smtClean="0"/>
              <a:t>交叉驗證</a:t>
            </a:r>
            <a:endParaRPr lang="zh-TW" altLang="en-US" sz="3900" kern="1200" dirty="0"/>
          </a:p>
        </p:txBody>
      </p:sp>
      <p:sp>
        <p:nvSpPr>
          <p:cNvPr id="37" name="手繪多邊形 36"/>
          <p:cNvSpPr/>
          <p:nvPr/>
        </p:nvSpPr>
        <p:spPr>
          <a:xfrm>
            <a:off x="6591558" y="2909946"/>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err="1" smtClean="0"/>
              <a:t>heatmap</a:t>
            </a:r>
            <a:endParaRPr lang="zh-TW" altLang="en-US" sz="3900" kern="1200" dirty="0"/>
          </a:p>
        </p:txBody>
      </p:sp>
      <p:sp>
        <p:nvSpPr>
          <p:cNvPr id="38" name="手繪多邊形 37"/>
          <p:cNvSpPr/>
          <p:nvPr/>
        </p:nvSpPr>
        <p:spPr>
          <a:xfrm>
            <a:off x="6591559" y="5194185"/>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ISOMAP</a:t>
            </a:r>
            <a:endParaRPr lang="zh-TW" altLang="en-US" sz="3900" kern="1200" dirty="0"/>
          </a:p>
        </p:txBody>
      </p:sp>
      <p:sp>
        <p:nvSpPr>
          <p:cNvPr id="39" name="手繪多邊形 38"/>
          <p:cNvSpPr/>
          <p:nvPr/>
        </p:nvSpPr>
        <p:spPr>
          <a:xfrm>
            <a:off x="8963415"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LCMC</a:t>
            </a:r>
            <a:endParaRPr lang="zh-TW" altLang="en-US" sz="3900" kern="1200" dirty="0"/>
          </a:p>
        </p:txBody>
      </p:sp>
      <p:sp>
        <p:nvSpPr>
          <p:cNvPr id="40" name="手繪多邊形 39"/>
          <p:cNvSpPr/>
          <p:nvPr/>
        </p:nvSpPr>
        <p:spPr>
          <a:xfrm>
            <a:off x="8963414" y="5211960"/>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SVM</a:t>
            </a:r>
            <a:endParaRPr lang="zh-TW" altLang="en-US" sz="3900" kern="1200" dirty="0"/>
          </a:p>
        </p:txBody>
      </p:sp>
      <p:sp>
        <p:nvSpPr>
          <p:cNvPr id="41" name="矩形 40"/>
          <p:cNvSpPr/>
          <p:nvPr/>
        </p:nvSpPr>
        <p:spPr>
          <a:xfrm>
            <a:off x="1351872" y="1661067"/>
            <a:ext cx="5055978" cy="464359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6407851" y="1661068"/>
            <a:ext cx="5002422" cy="464359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p:nvSpPr>
        <p:spPr>
          <a:xfrm>
            <a:off x="4035994" y="4059369"/>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900" kern="1200" dirty="0" smtClean="0"/>
              <a:t>交叉驗證</a:t>
            </a:r>
            <a:endParaRPr lang="zh-TW" altLang="en-US" sz="3900" kern="1200" dirty="0"/>
          </a:p>
        </p:txBody>
      </p:sp>
      <p:sp>
        <p:nvSpPr>
          <p:cNvPr id="30" name="手繪多邊形 29"/>
          <p:cNvSpPr/>
          <p:nvPr/>
        </p:nvSpPr>
        <p:spPr>
          <a:xfrm>
            <a:off x="4035994"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LCMC</a:t>
            </a:r>
            <a:endParaRPr lang="zh-TW" altLang="en-US" sz="3900" kern="1200" dirty="0"/>
          </a:p>
        </p:txBody>
      </p:sp>
      <p:sp>
        <p:nvSpPr>
          <p:cNvPr id="33" name="手繪多邊形 32"/>
          <p:cNvSpPr/>
          <p:nvPr/>
        </p:nvSpPr>
        <p:spPr>
          <a:xfrm>
            <a:off x="4035993" y="5211960"/>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smtClean="0"/>
              <a:t>SVM</a:t>
            </a:r>
            <a:endParaRPr lang="zh-TW" altLang="en-US" sz="3900" kern="1200" dirty="0"/>
          </a:p>
        </p:txBody>
      </p:sp>
      <p:sp>
        <p:nvSpPr>
          <p:cNvPr id="34" name="手繪多邊形 33"/>
          <p:cNvSpPr/>
          <p:nvPr/>
        </p:nvSpPr>
        <p:spPr>
          <a:xfrm>
            <a:off x="1589135" y="4056201"/>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MDS</a:t>
            </a:r>
            <a:endParaRPr lang="zh-TW" altLang="en-US" sz="3900" kern="1200" dirty="0"/>
          </a:p>
        </p:txBody>
      </p:sp>
      <p:sp>
        <p:nvSpPr>
          <p:cNvPr id="44" name="手繪多邊形 43"/>
          <p:cNvSpPr/>
          <p:nvPr/>
        </p:nvSpPr>
        <p:spPr>
          <a:xfrm>
            <a:off x="1589134" y="2906778"/>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kern="1200" dirty="0" err="1" smtClean="0"/>
              <a:t>heatmap</a:t>
            </a:r>
            <a:endParaRPr lang="zh-TW" altLang="en-US" sz="3900" kern="1200" dirty="0"/>
          </a:p>
        </p:txBody>
      </p:sp>
      <p:sp>
        <p:nvSpPr>
          <p:cNvPr id="45" name="手繪多邊形 44"/>
          <p:cNvSpPr/>
          <p:nvPr/>
        </p:nvSpPr>
        <p:spPr>
          <a:xfrm>
            <a:off x="1589135" y="5191017"/>
            <a:ext cx="2153666"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en-US" altLang="zh-TW" sz="3900" dirty="0" smtClean="0"/>
              <a:t>ISOMAP</a:t>
            </a:r>
            <a:endParaRPr lang="zh-TW" altLang="en-US" sz="3900" kern="1200" dirty="0"/>
          </a:p>
        </p:txBody>
      </p:sp>
      <p:sp>
        <p:nvSpPr>
          <p:cNvPr id="46" name="手繪多邊形 45"/>
          <p:cNvSpPr/>
          <p:nvPr/>
        </p:nvSpPr>
        <p:spPr>
          <a:xfrm>
            <a:off x="2803027" y="1818732"/>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3200" dirty="0" smtClean="0"/>
              <a:t>標準化資料</a:t>
            </a:r>
            <a:endParaRPr lang="zh-TW" altLang="en-US" sz="3200" kern="1200" dirty="0"/>
          </a:p>
        </p:txBody>
      </p:sp>
      <p:sp>
        <p:nvSpPr>
          <p:cNvPr id="47" name="手繪多邊形 46"/>
          <p:cNvSpPr/>
          <p:nvPr/>
        </p:nvSpPr>
        <p:spPr>
          <a:xfrm>
            <a:off x="7886580" y="1815075"/>
            <a:ext cx="2153667" cy="942144"/>
          </a:xfrm>
          <a:custGeom>
            <a:avLst/>
            <a:gdLst>
              <a:gd name="connsiteX0" fmla="*/ 0 w 2137833"/>
              <a:gd name="connsiteY0" fmla="*/ 106892 h 1068916"/>
              <a:gd name="connsiteX1" fmla="*/ 106892 w 2137833"/>
              <a:gd name="connsiteY1" fmla="*/ 0 h 1068916"/>
              <a:gd name="connsiteX2" fmla="*/ 2030941 w 2137833"/>
              <a:gd name="connsiteY2" fmla="*/ 0 h 1068916"/>
              <a:gd name="connsiteX3" fmla="*/ 2137833 w 2137833"/>
              <a:gd name="connsiteY3" fmla="*/ 106892 h 1068916"/>
              <a:gd name="connsiteX4" fmla="*/ 2137833 w 2137833"/>
              <a:gd name="connsiteY4" fmla="*/ 962024 h 1068916"/>
              <a:gd name="connsiteX5" fmla="*/ 2030941 w 2137833"/>
              <a:gd name="connsiteY5" fmla="*/ 1068916 h 1068916"/>
              <a:gd name="connsiteX6" fmla="*/ 106892 w 2137833"/>
              <a:gd name="connsiteY6" fmla="*/ 1068916 h 1068916"/>
              <a:gd name="connsiteX7" fmla="*/ 0 w 2137833"/>
              <a:gd name="connsiteY7" fmla="*/ 962024 h 1068916"/>
              <a:gd name="connsiteX8" fmla="*/ 0 w 2137833"/>
              <a:gd name="connsiteY8" fmla="*/ 106892 h 106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833" h="1068916">
                <a:moveTo>
                  <a:pt x="0" y="106892"/>
                </a:moveTo>
                <a:cubicBezTo>
                  <a:pt x="0" y="47857"/>
                  <a:pt x="47857" y="0"/>
                  <a:pt x="106892" y="0"/>
                </a:cubicBezTo>
                <a:lnTo>
                  <a:pt x="2030941" y="0"/>
                </a:lnTo>
                <a:cubicBezTo>
                  <a:pt x="2089976" y="0"/>
                  <a:pt x="2137833" y="47857"/>
                  <a:pt x="2137833" y="106892"/>
                </a:cubicBezTo>
                <a:lnTo>
                  <a:pt x="2137833" y="962024"/>
                </a:lnTo>
                <a:cubicBezTo>
                  <a:pt x="2137833" y="1021059"/>
                  <a:pt x="2089976" y="1068916"/>
                  <a:pt x="2030941" y="1068916"/>
                </a:cubicBezTo>
                <a:lnTo>
                  <a:pt x="106892" y="1068916"/>
                </a:lnTo>
                <a:cubicBezTo>
                  <a:pt x="47857" y="1068916"/>
                  <a:pt x="0" y="1021059"/>
                  <a:pt x="0" y="962024"/>
                </a:cubicBezTo>
                <a:lnTo>
                  <a:pt x="0" y="1068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072" tIns="56072" rIns="56072" bIns="56072" numCol="1" spcCol="1270" anchor="ctr" anchorCtr="0">
            <a:noAutofit/>
          </a:bodyPr>
          <a:lstStyle/>
          <a:p>
            <a:pPr lvl="0" algn="ctr" defTabSz="1733550">
              <a:lnSpc>
                <a:spcPct val="90000"/>
              </a:lnSpc>
              <a:spcBef>
                <a:spcPct val="0"/>
              </a:spcBef>
              <a:spcAft>
                <a:spcPct val="35000"/>
              </a:spcAft>
            </a:pPr>
            <a:r>
              <a:rPr lang="zh-TW" altLang="en-US" sz="2800" dirty="0" smtClean="0"/>
              <a:t>挑選</a:t>
            </a:r>
            <a:r>
              <a:rPr lang="en-US" altLang="zh-TW" sz="2800" dirty="0" smtClean="0"/>
              <a:t>100</a:t>
            </a:r>
            <a:r>
              <a:rPr lang="zh-TW" altLang="en-US" sz="2800" dirty="0" smtClean="0"/>
              <a:t>變數</a:t>
            </a:r>
            <a:endParaRPr lang="zh-TW" altLang="en-US" sz="2800" kern="1200" dirty="0"/>
          </a:p>
        </p:txBody>
      </p:sp>
    </p:spTree>
    <p:extLst>
      <p:ext uri="{BB962C8B-B14F-4D97-AF65-F5344CB8AC3E}">
        <p14:creationId xmlns:p14="http://schemas.microsoft.com/office/powerpoint/2010/main" val="40802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46"/>
                                        </p:tgtEl>
                                        <p:attrNameLst>
                                          <p:attrName>style.color</p:attrName>
                                        </p:attrNameLst>
                                      </p:cBhvr>
                                      <p:by>
                                        <p:hsl h="10842353" s="0" l="0"/>
                                      </p:by>
                                    </p:animClr>
                                    <p:animClr clrSpc="hsl" dir="cw">
                                      <p:cBhvr>
                                        <p:cTn id="7" dur="500" fill="hold"/>
                                        <p:tgtEl>
                                          <p:spTgt spid="46"/>
                                        </p:tgtEl>
                                        <p:attrNameLst>
                                          <p:attrName>fillcolor</p:attrName>
                                        </p:attrNameLst>
                                      </p:cBhvr>
                                      <p:by>
                                        <p:hsl h="10842353" s="0" l="0"/>
                                      </p:by>
                                    </p:animClr>
                                    <p:animClr clrSpc="hsl" dir="cw">
                                      <p:cBhvr>
                                        <p:cTn id="8" dur="500" fill="hold"/>
                                        <p:tgtEl>
                                          <p:spTgt spid="46"/>
                                        </p:tgtEl>
                                        <p:attrNameLst>
                                          <p:attrName>stroke.color</p:attrName>
                                        </p:attrNameLst>
                                      </p:cBhvr>
                                      <p:by>
                                        <p:hsl h="10842353" s="0" l="0"/>
                                      </p:by>
                                    </p:animClr>
                                    <p:set>
                                      <p:cBhvr>
                                        <p:cTn id="9" dur="500" fill="hold"/>
                                        <p:tgtEl>
                                          <p:spTgt spid="4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47"/>
                                        </p:tgtEl>
                                        <p:attrNameLst>
                                          <p:attrName>style.color</p:attrName>
                                        </p:attrNameLst>
                                      </p:cBhvr>
                                      <p:by>
                                        <p:hsl h="10842353" s="0" l="0"/>
                                      </p:by>
                                    </p:animClr>
                                    <p:animClr clrSpc="hsl" dir="cw">
                                      <p:cBhvr>
                                        <p:cTn id="14" dur="500" fill="hold"/>
                                        <p:tgtEl>
                                          <p:spTgt spid="47"/>
                                        </p:tgtEl>
                                        <p:attrNameLst>
                                          <p:attrName>fillcolor</p:attrName>
                                        </p:attrNameLst>
                                      </p:cBhvr>
                                      <p:by>
                                        <p:hsl h="10842353" s="0" l="0"/>
                                      </p:by>
                                    </p:animClr>
                                    <p:animClr clrSpc="hsl" dir="cw">
                                      <p:cBhvr>
                                        <p:cTn id="15" dur="500" fill="hold"/>
                                        <p:tgtEl>
                                          <p:spTgt spid="47"/>
                                        </p:tgtEl>
                                        <p:attrNameLst>
                                          <p:attrName>stroke.color</p:attrName>
                                        </p:attrNameLst>
                                      </p:cBhvr>
                                      <p:by>
                                        <p:hsl h="10842353" s="0" l="0"/>
                                      </p:by>
                                    </p:animClr>
                                    <p:set>
                                      <p:cBhvr>
                                        <p:cTn id="16" dur="500" fill="hold"/>
                                        <p:tgtEl>
                                          <p:spTgt spid="4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44"/>
                                        </p:tgtEl>
                                      </p:cBhvr>
                                    </p:animEffect>
                                    <p:animScale>
                                      <p:cBhvr>
                                        <p:cTn id="21" dur="250" autoRev="1" fill="hold"/>
                                        <p:tgtEl>
                                          <p:spTgt spid="44"/>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37"/>
                                        </p:tgtEl>
                                      </p:cBhvr>
                                    </p:animEffect>
                                    <p:animScale>
                                      <p:cBhvr>
                                        <p:cTn id="24" dur="250" autoRev="1" fill="hold"/>
                                        <p:tgtEl>
                                          <p:spTgt spid="37"/>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34"/>
                                        </p:tgtEl>
                                      </p:cBhvr>
                                    </p:animEffect>
                                    <p:animScale>
                                      <p:cBhvr>
                                        <p:cTn id="29" dur="250" autoRev="1" fill="hold"/>
                                        <p:tgtEl>
                                          <p:spTgt spid="34"/>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35"/>
                                        </p:tgtEl>
                                      </p:cBhvr>
                                    </p:animEffect>
                                    <p:animScale>
                                      <p:cBhvr>
                                        <p:cTn id="32" dur="250" autoRev="1" fill="hold"/>
                                        <p:tgtEl>
                                          <p:spTgt spid="3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45"/>
                                        </p:tgtEl>
                                      </p:cBhvr>
                                    </p:animEffect>
                                    <p:animScale>
                                      <p:cBhvr>
                                        <p:cTn id="37" dur="250" autoRev="1" fill="hold"/>
                                        <p:tgtEl>
                                          <p:spTgt spid="45"/>
                                        </p:tgtEl>
                                      </p:cBhvr>
                                      <p:by x="105000" y="105000"/>
                                    </p:animScale>
                                  </p:childTnLst>
                                </p:cTn>
                              </p:par>
                              <p:par>
                                <p:cTn id="38" presetID="26" presetClass="emph" presetSubtype="0" fill="hold" grpId="0" nodeType="withEffect">
                                  <p:stCondLst>
                                    <p:cond delay="0"/>
                                  </p:stCondLst>
                                  <p:childTnLst>
                                    <p:animEffect transition="out" filter="fade">
                                      <p:cBhvr>
                                        <p:cTn id="39" dur="500" tmFilter="0, 0; .2, .5; .8, .5; 1, 0"/>
                                        <p:tgtEl>
                                          <p:spTgt spid="38"/>
                                        </p:tgtEl>
                                      </p:cBhvr>
                                    </p:animEffect>
                                    <p:animScale>
                                      <p:cBhvr>
                                        <p:cTn id="40"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animBg="1"/>
      <p:bldP spid="34" grpId="0" animBg="1"/>
      <p:bldP spid="44" grpId="0" animBg="1"/>
      <p:bldP spid="45" grpId="0" animBg="1"/>
      <p:bldP spid="46"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5400" dirty="0" err="1" smtClean="0"/>
              <a:t>Heatmap</a:t>
            </a:r>
            <a:r>
              <a:rPr lang="en-US" altLang="zh-TW" sz="5400" dirty="0" smtClean="0"/>
              <a:t/>
            </a:r>
            <a:br>
              <a:rPr lang="en-US" altLang="zh-TW" sz="5400" dirty="0" smtClean="0"/>
            </a:br>
            <a:r>
              <a:rPr lang="en-US" altLang="zh-TW" sz="5400" dirty="0" smtClean="0"/>
              <a:t>(</a:t>
            </a:r>
            <a:r>
              <a:rPr lang="zh-TW" altLang="en-US" sz="5400" dirty="0" smtClean="0"/>
              <a:t>熱圖</a:t>
            </a:r>
            <a:r>
              <a:rPr lang="en-US" altLang="zh-TW" sz="5400" dirty="0" smtClean="0"/>
              <a:t>)</a:t>
            </a:r>
            <a:endParaRPr lang="zh-TW" altLang="en-US" sz="5400"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3776" y="1205998"/>
            <a:ext cx="6164410" cy="4519022"/>
          </a:xfrm>
        </p:spPr>
      </p:pic>
    </p:spTree>
    <p:extLst>
      <p:ext uri="{BB962C8B-B14F-4D97-AF65-F5344CB8AC3E}">
        <p14:creationId xmlns:p14="http://schemas.microsoft.com/office/powerpoint/2010/main" val="64403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23837"/>
            <a:ext cx="3371273" cy="4601183"/>
          </a:xfrm>
        </p:spPr>
        <p:txBody>
          <a:bodyPr>
            <a:normAutofit/>
          </a:bodyPr>
          <a:lstStyle/>
          <a:p>
            <a:r>
              <a:rPr lang="en-US" altLang="zh-TW" dirty="0"/>
              <a:t>Multidimensional Scaling </a:t>
            </a:r>
            <a:r>
              <a:rPr lang="en-US" altLang="zh-TW" dirty="0" smtClean="0"/>
              <a:t/>
            </a:r>
            <a:br>
              <a:rPr lang="en-US" altLang="zh-TW" dirty="0" smtClean="0"/>
            </a:br>
            <a:r>
              <a:rPr lang="zh-TW" altLang="en-US" dirty="0" smtClean="0"/>
              <a:t>（</a:t>
            </a:r>
            <a:r>
              <a:rPr lang="en-US" altLang="zh-TW" dirty="0" smtClean="0"/>
              <a:t>MDS-</a:t>
            </a:r>
            <a:r>
              <a:rPr lang="zh-TW" altLang="en-US" dirty="0" smtClean="0"/>
              <a:t>多元</a:t>
            </a:r>
            <a:r>
              <a:rPr lang="zh-TW" altLang="en-US" dirty="0"/>
              <a:t>尺度</a:t>
            </a:r>
            <a:r>
              <a:rPr lang="zh-TW" altLang="en-US" dirty="0" smtClean="0"/>
              <a:t>法</a:t>
            </a:r>
            <a:r>
              <a:rPr lang="zh-TW" altLang="en-US" dirty="0"/>
              <a:t>）</a:t>
            </a:r>
          </a:p>
        </p:txBody>
      </p:sp>
      <p:pic>
        <p:nvPicPr>
          <p:cNvPr id="4" name="內容版面配置區 3"/>
          <p:cNvPicPr>
            <a:picLocks noGrp="1" noChangeAspect="1"/>
          </p:cNvPicPr>
          <p:nvPr>
            <p:ph idx="1"/>
          </p:nvPr>
        </p:nvPicPr>
        <p:blipFill rotWithShape="1">
          <a:blip r:embed="rId3">
            <a:extLst>
              <a:ext uri="{28A0092B-C50C-407E-A947-70E740481C1C}">
                <a14:useLocalDpi xmlns:a14="http://schemas.microsoft.com/office/drawing/2010/main" val="0"/>
              </a:ext>
            </a:extLst>
          </a:blip>
          <a:srcRect t="5403" b="3831"/>
          <a:stretch/>
        </p:blipFill>
        <p:spPr>
          <a:xfrm>
            <a:off x="6326342" y="474044"/>
            <a:ext cx="5353797" cy="4133088"/>
          </a:xfrm>
        </p:spPr>
      </p:pic>
      <p:pic>
        <p:nvPicPr>
          <p:cNvPr id="5" name="圖片 4"/>
          <p:cNvPicPr>
            <a:picLocks noChangeAspect="1"/>
          </p:cNvPicPr>
          <p:nvPr/>
        </p:nvPicPr>
        <p:blipFill rotWithShape="1">
          <a:blip r:embed="rId4">
            <a:extLst>
              <a:ext uri="{28A0092B-C50C-407E-A947-70E740481C1C}">
                <a14:useLocalDpi xmlns:a14="http://schemas.microsoft.com/office/drawing/2010/main" val="0"/>
              </a:ext>
            </a:extLst>
          </a:blip>
          <a:srcRect l="14052" t="20948" r="16380" b="9999"/>
          <a:stretch/>
        </p:blipFill>
        <p:spPr>
          <a:xfrm>
            <a:off x="3700709" y="4653402"/>
            <a:ext cx="2159290" cy="2143236"/>
          </a:xfrm>
          <a:prstGeom prst="rect">
            <a:avLst/>
          </a:prstGeom>
        </p:spPr>
      </p:pic>
      <p:pic>
        <p:nvPicPr>
          <p:cNvPr id="6" name="圖片 5"/>
          <p:cNvPicPr>
            <a:picLocks noChangeAspect="1"/>
          </p:cNvPicPr>
          <p:nvPr/>
        </p:nvPicPr>
        <p:blipFill rotWithShape="1">
          <a:blip r:embed="rId5">
            <a:extLst>
              <a:ext uri="{28A0092B-C50C-407E-A947-70E740481C1C}">
                <a14:useLocalDpi xmlns:a14="http://schemas.microsoft.com/office/drawing/2010/main" val="0"/>
              </a:ext>
            </a:extLst>
          </a:blip>
          <a:srcRect l="15778" t="14225" r="17332" b="13740"/>
          <a:stretch/>
        </p:blipFill>
        <p:spPr>
          <a:xfrm>
            <a:off x="3751001" y="2390064"/>
            <a:ext cx="2058706" cy="2217068"/>
          </a:xfrm>
          <a:prstGeom prst="rect">
            <a:avLst/>
          </a:prstGeom>
        </p:spPr>
      </p:pic>
      <p:pic>
        <p:nvPicPr>
          <p:cNvPr id="7" name="圖片 6"/>
          <p:cNvPicPr>
            <a:picLocks noChangeAspect="1"/>
          </p:cNvPicPr>
          <p:nvPr/>
        </p:nvPicPr>
        <p:blipFill rotWithShape="1">
          <a:blip r:embed="rId6">
            <a:extLst>
              <a:ext uri="{28A0092B-C50C-407E-A947-70E740481C1C}">
                <a14:useLocalDpi xmlns:a14="http://schemas.microsoft.com/office/drawing/2010/main" val="0"/>
              </a:ext>
            </a:extLst>
          </a:blip>
          <a:srcRect l="10796" t="16286" r="16161" b="15926"/>
          <a:stretch/>
        </p:blipFill>
        <p:spPr>
          <a:xfrm>
            <a:off x="3601431" y="247714"/>
            <a:ext cx="2258568" cy="2096080"/>
          </a:xfrm>
          <a:prstGeom prst="rect">
            <a:avLst/>
          </a:prstGeom>
        </p:spPr>
      </p:pic>
      <p:sp>
        <p:nvSpPr>
          <p:cNvPr id="9" name="矩形 8"/>
          <p:cNvSpPr/>
          <p:nvPr/>
        </p:nvSpPr>
        <p:spPr>
          <a:xfrm>
            <a:off x="6423479" y="5356154"/>
            <a:ext cx="5427862" cy="523220"/>
          </a:xfrm>
          <a:prstGeom prst="rect">
            <a:avLst/>
          </a:prstGeom>
        </p:spPr>
        <p:txBody>
          <a:bodyPr wrap="square">
            <a:spAutoFit/>
          </a:bodyPr>
          <a:lstStyle/>
          <a:p>
            <a:r>
              <a:rPr lang="zh-TW" altLang="en-US" sz="2800" dirty="0" smtClean="0"/>
              <a:t>距離公式：歐式距離</a:t>
            </a:r>
            <a:endParaRPr lang="zh-TW" altLang="en-US" sz="2800" dirty="0"/>
          </a:p>
        </p:txBody>
      </p:sp>
      <p:pic>
        <p:nvPicPr>
          <p:cNvPr id="3" name="圖片 2"/>
          <p:cNvPicPr>
            <a:picLocks noChangeAspect="1"/>
          </p:cNvPicPr>
          <p:nvPr/>
        </p:nvPicPr>
        <p:blipFill rotWithShape="1">
          <a:blip r:embed="rId7"/>
          <a:srcRect l="14469" t="-3571"/>
          <a:stretch/>
        </p:blipFill>
        <p:spPr>
          <a:xfrm>
            <a:off x="6189435" y="5879374"/>
            <a:ext cx="5717894" cy="693173"/>
          </a:xfrm>
          <a:prstGeom prst="rect">
            <a:avLst/>
          </a:prstGeom>
        </p:spPr>
      </p:pic>
    </p:spTree>
    <p:extLst>
      <p:ext uri="{BB962C8B-B14F-4D97-AF65-F5344CB8AC3E}">
        <p14:creationId xmlns:p14="http://schemas.microsoft.com/office/powerpoint/2010/main" val="2768258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Isometric Feature Mapping </a:t>
            </a:r>
            <a:r>
              <a:rPr lang="zh-TW" altLang="en-US" dirty="0" smtClean="0"/>
              <a:t>（</a:t>
            </a:r>
            <a:r>
              <a:rPr lang="en-US" altLang="zh-TW" dirty="0" smtClean="0"/>
              <a:t>ISOMAP-</a:t>
            </a:r>
            <a:r>
              <a:rPr lang="zh-TW" altLang="en-US" dirty="0" smtClean="0"/>
              <a:t>等軸距特徵映射）</a:t>
            </a:r>
            <a:endParaRPr lang="zh-TW" altLang="en-US" dirty="0"/>
          </a:p>
        </p:txBody>
      </p:sp>
      <p:pic>
        <p:nvPicPr>
          <p:cNvPr id="10" name="圖片 9"/>
          <p:cNvPicPr>
            <a:picLocks noChangeAspect="1"/>
          </p:cNvPicPr>
          <p:nvPr/>
        </p:nvPicPr>
        <p:blipFill rotWithShape="1">
          <a:blip r:embed="rId3">
            <a:extLst>
              <a:ext uri="{28A0092B-C50C-407E-A947-70E740481C1C}">
                <a14:useLocalDpi xmlns:a14="http://schemas.microsoft.com/office/drawing/2010/main" val="0"/>
              </a:ext>
            </a:extLst>
          </a:blip>
          <a:srcRect b="50079"/>
          <a:stretch/>
        </p:blipFill>
        <p:spPr>
          <a:xfrm>
            <a:off x="4216155" y="1768747"/>
            <a:ext cx="6436606" cy="2885549"/>
          </a:xfrm>
          <a:prstGeom prst="rect">
            <a:avLst/>
          </a:prstGeom>
        </p:spPr>
      </p:pic>
    </p:spTree>
    <p:extLst>
      <p:ext uri="{BB962C8B-B14F-4D97-AF65-F5344CB8AC3E}">
        <p14:creationId xmlns:p14="http://schemas.microsoft.com/office/powerpoint/2010/main" val="34209627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1015183755"/>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Straight Connector 10"/>
</p:tagLst>
</file>

<file path=ppt/tags/tag11.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Straight Connector 11"/>
</p:tagLst>
</file>

<file path=ppt/tags/tag12.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Straight Connector 12"/>
</p:tagLst>
</file>

<file path=ppt/tags/tag13.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Straight Connector 13"/>
</p:tagLst>
</file>

<file path=ppt/tags/tag14.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Freeform 20"/>
</p:tagLst>
</file>

<file path=ppt/tags/tag2.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Right Triangle 2"/>
</p:tagLst>
</file>

<file path=ppt/tags/tag3.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Right Triangle 3"/>
</p:tagLst>
</file>

<file path=ppt/tags/tag4.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Right Triangle 4"/>
</p:tagLst>
</file>

<file path=ppt/tags/tag5.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Right Triangle 5"/>
</p:tagLst>
</file>

<file path=ppt/tags/tag6.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Right Triangle 6"/>
</p:tagLst>
</file>

<file path=ppt/tags/tag7.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Right Triangle 7"/>
</p:tagLst>
</file>

<file path=ppt/tags/tag8.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Right Triangle 8"/>
</p:tagLst>
</file>

<file path=ppt/tags/tag9.xml><?xml version="1.0" encoding="utf-8"?>
<p:tagLst xmlns:a="http://schemas.openxmlformats.org/drawingml/2006/main" xmlns:r="http://schemas.openxmlformats.org/officeDocument/2006/relationships" xmlns:p="http://schemas.openxmlformats.org/presentationml/2006/main">
  <p:tag name="MH" val="20171015183755"/>
  <p:tag name="MH_LIBRARY" val="GRAPHIC"/>
  <p:tag name="MH_ORDER" val="Right Triangle 9"/>
</p:tagLst>
</file>

<file path=ppt/theme/theme1.xml><?xml version="1.0" encoding="utf-8"?>
<a:theme xmlns:a="http://schemas.openxmlformats.org/drawingml/2006/main" name="框架">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TM03457475[[fn=框架]]</Template>
  <TotalTime>4277</TotalTime>
  <Words>2565</Words>
  <Application>Microsoft Office PowerPoint</Application>
  <PresentationFormat>寬螢幕</PresentationFormat>
  <Paragraphs>448</Paragraphs>
  <Slides>31</Slides>
  <Notes>22</Notes>
  <HiddenSlides>10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31</vt:i4>
      </vt:variant>
    </vt:vector>
  </HeadingPairs>
  <TitlesOfParts>
    <vt:vector size="41" baseType="lpstr">
      <vt:lpstr>Meiryo UI</vt:lpstr>
      <vt:lpstr>华文琥珀</vt:lpstr>
      <vt:lpstr>幼圆</vt:lpstr>
      <vt:lpstr>微軟正黑體</vt:lpstr>
      <vt:lpstr>新細明體</vt:lpstr>
      <vt:lpstr>Arial</vt:lpstr>
      <vt:lpstr>Calibri</vt:lpstr>
      <vt:lpstr>Corbel</vt:lpstr>
      <vt:lpstr>Wingdings 2</vt:lpstr>
      <vt:lpstr>框架</vt:lpstr>
      <vt:lpstr>LSVT   Voice Rehabilitation</vt:lpstr>
      <vt:lpstr>目錄</vt:lpstr>
      <vt:lpstr>Lee Silverman Voice Treatment (LSVT) -資料說明</vt:lpstr>
      <vt:lpstr>Exploratory Data  Analysis (EDA-探索式資料分析)     </vt:lpstr>
      <vt:lpstr>分析目的</vt:lpstr>
      <vt:lpstr>PowerPoint 簡報</vt:lpstr>
      <vt:lpstr>Heatmap (熱圖)</vt:lpstr>
      <vt:lpstr>Multidimensional Scaling  （MDS-多元尺度法）</vt:lpstr>
      <vt:lpstr>Isometric Feature Mapping （ISOMAP-等軸距特徵映射）</vt:lpstr>
      <vt:lpstr>Heatmap(熱圖)</vt:lpstr>
      <vt:lpstr>MDS</vt:lpstr>
      <vt:lpstr>ISOMAP</vt:lpstr>
      <vt:lpstr>PowerPoint 簡報</vt:lpstr>
      <vt:lpstr> LCMC    交叉驗證</vt:lpstr>
      <vt:lpstr>PowerPoint 簡報</vt:lpstr>
      <vt:lpstr>Support  Vector Machine （SVM-支持向量機）</vt:lpstr>
      <vt:lpstr>SVM- 標準化資料</vt:lpstr>
      <vt:lpstr>SVM- 挑選100變數</vt:lpstr>
      <vt:lpstr>       </vt:lpstr>
      <vt:lpstr>結論</vt:lpstr>
      <vt:lpstr>PowerPoint 簡報</vt:lpstr>
      <vt:lpstr>       結語</vt:lpstr>
      <vt:lpstr>資料介紹winequality-white</vt:lpstr>
      <vt:lpstr>PowerPoint 簡報</vt:lpstr>
      <vt:lpstr>Linear  Discriminant Analysis（LDA-線性區別分析）</vt:lpstr>
      <vt:lpstr>PowerPoint 簡報</vt:lpstr>
      <vt:lpstr>PowerPoint 簡報</vt:lpstr>
      <vt:lpstr>MDS</vt:lpstr>
      <vt:lpstr>ISOMAP</vt:lpstr>
      <vt:lpstr>SVM- 標準化資料</vt:lpstr>
      <vt:lpstr>SVM- 挑選100變數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mia</dc:creator>
  <cp:lastModifiedBy>mia</cp:lastModifiedBy>
  <cp:revision>100</cp:revision>
  <dcterms:created xsi:type="dcterms:W3CDTF">2018-01-01T13:48:55Z</dcterms:created>
  <dcterms:modified xsi:type="dcterms:W3CDTF">2018-01-09T13:26:37Z</dcterms:modified>
</cp:coreProperties>
</file>