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87" r:id="rId4"/>
    <p:sldId id="284" r:id="rId5"/>
    <p:sldId id="286" r:id="rId6"/>
    <p:sldId id="260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8" r:id="rId16"/>
    <p:sldId id="297" r:id="rId17"/>
    <p:sldId id="313" r:id="rId18"/>
    <p:sldId id="299" r:id="rId19"/>
    <p:sldId id="300" r:id="rId20"/>
    <p:sldId id="302" r:id="rId21"/>
    <p:sldId id="303" r:id="rId22"/>
    <p:sldId id="304" r:id="rId23"/>
    <p:sldId id="306" r:id="rId24"/>
    <p:sldId id="308" r:id="rId25"/>
    <p:sldId id="311" r:id="rId26"/>
    <p:sldId id="316" r:id="rId27"/>
    <p:sldId id="318" r:id="rId28"/>
    <p:sldId id="320" r:id="rId29"/>
    <p:sldId id="257" r:id="rId30"/>
  </p:sldIdLst>
  <p:sldSz cx="9144000" cy="6858000" type="screen4x3"/>
  <p:notesSz cx="10020300" cy="6889750"/>
  <p:embeddedFontLs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Raleway" charset="0"/>
      <p:regular r:id="rId37"/>
      <p:bold r:id="rId38"/>
      <p:italic r:id="rId39"/>
      <p:boldItalic r:id="rId40"/>
    </p:embeddedFont>
    <p:embeddedFont>
      <p:font typeface="標楷體" pitchFamily="65" charset="-120"/>
      <p:regular r:id="rId41"/>
    </p:embeddedFont>
    <p:embeddedFont>
      <p:font typeface="微軟正黑體" pitchFamily="34" charset="-120"/>
      <p:regular r:id="rId42"/>
      <p:bold r:id="rId43"/>
    </p:embeddedFont>
    <p:embeddedFont>
      <p:font typeface="Arial Black" pitchFamily="34" charset="0"/>
      <p:bold r:id="rId44"/>
    </p:embeddedFont>
    <p:embeddedFont>
      <p:font typeface="Cambria Math" pitchFamily="18" charset="0"/>
      <p:regular r:id="rId45"/>
    </p:embeddedFont>
    <p:embeddedFont>
      <p:font typeface="Lato" charset="-12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2649"/>
    <a:srgbClr val="FDAC35"/>
    <a:srgbClr val="136DBF"/>
    <a:srgbClr val="36B1FC"/>
    <a:srgbClr val="0000FF"/>
    <a:srgbClr val="FF6709"/>
    <a:srgbClr val="EDF4F9"/>
    <a:srgbClr val="556F85"/>
    <a:srgbClr val="4C6478"/>
    <a:srgbClr val="5E7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AC03066-867C-4FA9-B066-9F354C0F5046}">
  <a:tblStyle styleId="{CAC03066-867C-4FA9-B066-9F354C0F504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44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0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DC3336-3AFD-424B-B413-C2F927C32F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ABD690D-9FA1-43C6-80FF-37421D9E5B15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zh-TW" altLang="en-US" sz="1600" b="1" i="0" dirty="0" smtClean="0">
              <a:solidFill>
                <a:schemeClr val="bg1"/>
              </a:solidFill>
            </a:rPr>
            <a:t>          預測錯誤率</a:t>
          </a:r>
          <a:endParaRPr lang="zh-TW" altLang="en-US" sz="1600" b="1" i="0" dirty="0">
            <a:solidFill>
              <a:schemeClr val="bg1"/>
            </a:solidFill>
          </a:endParaRPr>
        </a:p>
      </dgm:t>
    </dgm:pt>
    <dgm:pt modelId="{DE4C2D93-132E-4BC5-96C7-E63D3303F594}" type="parTrans" cxnId="{827F240C-697B-487B-8450-E433E8A73799}">
      <dgm:prSet/>
      <dgm:spPr/>
      <dgm:t>
        <a:bodyPr/>
        <a:lstStyle/>
        <a:p>
          <a:endParaRPr lang="zh-TW" altLang="en-US"/>
        </a:p>
      </dgm:t>
    </dgm:pt>
    <dgm:pt modelId="{5DDD5BF2-9F03-4E1A-84B3-2B44402D9607}" type="sibTrans" cxnId="{827F240C-697B-487B-8450-E433E8A73799}">
      <dgm:prSet/>
      <dgm:spPr/>
      <dgm:t>
        <a:bodyPr/>
        <a:lstStyle/>
        <a:p>
          <a:endParaRPr lang="zh-TW" altLang="en-US"/>
        </a:p>
      </dgm:t>
    </dgm:pt>
    <dgm:pt modelId="{6743AA29-000A-4652-8796-951E182A5B43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zh-TW" altLang="en-US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        </a:t>
          </a:r>
          <a:r>
            <a:rPr lang="zh-TW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聲音不合格原因</a:t>
          </a:r>
          <a:r>
            <a:rPr lang="zh-TW" altLang="en-US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en-US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(</a:t>
          </a:r>
          <a:r>
            <a:rPr lang="zh-TW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特徵</a:t>
          </a:r>
          <a:r>
            <a:rPr lang="en-US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)</a:t>
          </a:r>
          <a:endParaRPr lang="zh-TW" altLang="en-US" sz="14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4E65347-76F7-4835-AD28-AB672E960A77}" type="parTrans" cxnId="{71FAEFA0-E602-43EE-89FB-2E521C904A16}">
      <dgm:prSet/>
      <dgm:spPr/>
      <dgm:t>
        <a:bodyPr/>
        <a:lstStyle/>
        <a:p>
          <a:endParaRPr lang="zh-TW" altLang="en-US"/>
        </a:p>
      </dgm:t>
    </dgm:pt>
    <dgm:pt modelId="{6A51A774-43D3-4D57-ABC4-4BB7CD95F75D}" type="sibTrans" cxnId="{71FAEFA0-E602-43EE-89FB-2E521C904A16}">
      <dgm:prSet/>
      <dgm:spPr/>
      <dgm:t>
        <a:bodyPr/>
        <a:lstStyle/>
        <a:p>
          <a:endParaRPr lang="zh-TW" altLang="en-US"/>
        </a:p>
      </dgm:t>
    </dgm:pt>
    <dgm:pt modelId="{6A292BFB-8D6E-41C0-82DB-121DC59D1115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zh-TW" altLang="en-US" sz="1400" b="1" i="0" smtClean="0">
              <a:solidFill>
                <a:schemeClr val="tx1">
                  <a:lumMod val="50000"/>
                  <a:lumOff val="50000"/>
                </a:schemeClr>
              </a:solidFill>
            </a:rPr>
            <a:t>易誤判聲音的特徵</a:t>
          </a:r>
          <a:endParaRPr lang="zh-TW" altLang="en-US" sz="1600" dirty="0">
            <a:solidFill>
              <a:schemeClr val="bg1"/>
            </a:solidFill>
          </a:endParaRPr>
        </a:p>
      </dgm:t>
    </dgm:pt>
    <dgm:pt modelId="{0DBB6D23-E22B-44A2-B71C-CDD14EC7245D}" type="parTrans" cxnId="{8D18AB4A-E9C3-4598-8C1A-028DE8D18CD7}">
      <dgm:prSet/>
      <dgm:spPr/>
      <dgm:t>
        <a:bodyPr/>
        <a:lstStyle/>
        <a:p>
          <a:endParaRPr lang="zh-TW" altLang="en-US"/>
        </a:p>
      </dgm:t>
    </dgm:pt>
    <dgm:pt modelId="{5D2BEA3C-8497-41EE-80A4-A48038B0167A}" type="sibTrans" cxnId="{8D18AB4A-E9C3-4598-8C1A-028DE8D18CD7}">
      <dgm:prSet/>
      <dgm:spPr/>
      <dgm:t>
        <a:bodyPr/>
        <a:lstStyle/>
        <a:p>
          <a:endParaRPr lang="zh-TW" altLang="en-US"/>
        </a:p>
      </dgm:t>
    </dgm:pt>
    <dgm:pt modelId="{6F188EA8-15BE-4770-9A0B-049E53AAC902}" type="pres">
      <dgm:prSet presAssocID="{8DDC3336-3AFD-424B-B413-C2F927C32F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9A49476-9C70-4662-ADB0-8F44F60C0B22}" type="pres">
      <dgm:prSet presAssocID="{3ABD690D-9FA1-43C6-80FF-37421D9E5B15}" presName="parTxOnly" presStyleLbl="node1" presStyleIdx="0" presStyleCnt="3" custScaleX="7038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4BE4DD-A8FA-48DA-948D-1DE7B473821F}" type="pres">
      <dgm:prSet presAssocID="{5DDD5BF2-9F03-4E1A-84B3-2B44402D9607}" presName="parSpace" presStyleCnt="0"/>
      <dgm:spPr/>
    </dgm:pt>
    <dgm:pt modelId="{1239A07C-3C0D-465D-81A6-DA61F811BA97}" type="pres">
      <dgm:prSet presAssocID="{6743AA29-000A-4652-8796-951E182A5B43}" presName="parTxOnly" presStyleLbl="node1" presStyleIdx="1" presStyleCnt="3" custScaleX="1088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19DDA3-996E-4DFB-B550-B409D835439D}" type="pres">
      <dgm:prSet presAssocID="{6A51A774-43D3-4D57-ABC4-4BB7CD95F75D}" presName="parSpace" presStyleCnt="0"/>
      <dgm:spPr/>
    </dgm:pt>
    <dgm:pt modelId="{51766180-E26A-44BA-8D64-B3C3C0A857B2}" type="pres">
      <dgm:prSet presAssocID="{6A292BFB-8D6E-41C0-82DB-121DC59D1115}" presName="parTxOnly" presStyleLbl="node1" presStyleIdx="2" presStyleCnt="3" custScaleX="714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D18AB4A-E9C3-4598-8C1A-028DE8D18CD7}" srcId="{8DDC3336-3AFD-424B-B413-C2F927C32F61}" destId="{6A292BFB-8D6E-41C0-82DB-121DC59D1115}" srcOrd="2" destOrd="0" parTransId="{0DBB6D23-E22B-44A2-B71C-CDD14EC7245D}" sibTransId="{5D2BEA3C-8497-41EE-80A4-A48038B0167A}"/>
    <dgm:cxn modelId="{D1829136-E6CA-4194-9153-518108195405}" type="presOf" srcId="{6A292BFB-8D6E-41C0-82DB-121DC59D1115}" destId="{51766180-E26A-44BA-8D64-B3C3C0A857B2}" srcOrd="0" destOrd="0" presId="urn:microsoft.com/office/officeart/2005/8/layout/hChevron3"/>
    <dgm:cxn modelId="{D86E4A99-B5FA-45D1-BAC0-182A3760466F}" type="presOf" srcId="{6743AA29-000A-4652-8796-951E182A5B43}" destId="{1239A07C-3C0D-465D-81A6-DA61F811BA97}" srcOrd="0" destOrd="0" presId="urn:microsoft.com/office/officeart/2005/8/layout/hChevron3"/>
    <dgm:cxn modelId="{827F240C-697B-487B-8450-E433E8A73799}" srcId="{8DDC3336-3AFD-424B-B413-C2F927C32F61}" destId="{3ABD690D-9FA1-43C6-80FF-37421D9E5B15}" srcOrd="0" destOrd="0" parTransId="{DE4C2D93-132E-4BC5-96C7-E63D3303F594}" sibTransId="{5DDD5BF2-9F03-4E1A-84B3-2B44402D9607}"/>
    <dgm:cxn modelId="{CEAB075A-BD19-4584-929F-E30B8CA41976}" type="presOf" srcId="{3ABD690D-9FA1-43C6-80FF-37421D9E5B15}" destId="{99A49476-9C70-4662-ADB0-8F44F60C0B22}" srcOrd="0" destOrd="0" presId="urn:microsoft.com/office/officeart/2005/8/layout/hChevron3"/>
    <dgm:cxn modelId="{46059E43-73EB-482A-8A5A-7EC62F6A33D7}" type="presOf" srcId="{8DDC3336-3AFD-424B-B413-C2F927C32F61}" destId="{6F188EA8-15BE-4770-9A0B-049E53AAC902}" srcOrd="0" destOrd="0" presId="urn:microsoft.com/office/officeart/2005/8/layout/hChevron3"/>
    <dgm:cxn modelId="{71FAEFA0-E602-43EE-89FB-2E521C904A16}" srcId="{8DDC3336-3AFD-424B-B413-C2F927C32F61}" destId="{6743AA29-000A-4652-8796-951E182A5B43}" srcOrd="1" destOrd="0" parTransId="{F4E65347-76F7-4835-AD28-AB672E960A77}" sibTransId="{6A51A774-43D3-4D57-ABC4-4BB7CD95F75D}"/>
    <dgm:cxn modelId="{EC27B111-A4F4-410F-BD6F-FFB5E16B76E6}" type="presParOf" srcId="{6F188EA8-15BE-4770-9A0B-049E53AAC902}" destId="{99A49476-9C70-4662-ADB0-8F44F60C0B22}" srcOrd="0" destOrd="0" presId="urn:microsoft.com/office/officeart/2005/8/layout/hChevron3"/>
    <dgm:cxn modelId="{A6F9C1E7-E44E-4CD9-B99C-8DFE11F1FBD2}" type="presParOf" srcId="{6F188EA8-15BE-4770-9A0B-049E53AAC902}" destId="{C14BE4DD-A8FA-48DA-948D-1DE7B473821F}" srcOrd="1" destOrd="0" presId="urn:microsoft.com/office/officeart/2005/8/layout/hChevron3"/>
    <dgm:cxn modelId="{762E631B-B364-4BC6-9F27-2C8C01B58854}" type="presParOf" srcId="{6F188EA8-15BE-4770-9A0B-049E53AAC902}" destId="{1239A07C-3C0D-465D-81A6-DA61F811BA97}" srcOrd="2" destOrd="0" presId="urn:microsoft.com/office/officeart/2005/8/layout/hChevron3"/>
    <dgm:cxn modelId="{C18D7256-6B8B-41BB-B268-1AD50DFCB385}" type="presParOf" srcId="{6F188EA8-15BE-4770-9A0B-049E53AAC902}" destId="{5219DDA3-996E-4DFB-B550-B409D835439D}" srcOrd="3" destOrd="0" presId="urn:microsoft.com/office/officeart/2005/8/layout/hChevron3"/>
    <dgm:cxn modelId="{9C8B370C-581D-4B93-886C-C75629297778}" type="presParOf" srcId="{6F188EA8-15BE-4770-9A0B-049E53AAC902}" destId="{51766180-E26A-44BA-8D64-B3C3C0A857B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DC3336-3AFD-424B-B413-C2F927C32F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ABD690D-9FA1-43C6-80FF-37421D9E5B15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zh-TW" altLang="en-US" sz="1600" b="1" i="0" dirty="0" smtClean="0">
              <a:solidFill>
                <a:schemeClr val="bg1"/>
              </a:solidFill>
            </a:rPr>
            <a:t>          預測錯誤率</a:t>
          </a:r>
          <a:endParaRPr lang="zh-TW" altLang="en-US" sz="1600" b="1" i="0" dirty="0">
            <a:solidFill>
              <a:schemeClr val="bg1"/>
            </a:solidFill>
          </a:endParaRPr>
        </a:p>
      </dgm:t>
    </dgm:pt>
    <dgm:pt modelId="{DE4C2D93-132E-4BC5-96C7-E63D3303F594}" type="parTrans" cxnId="{827F240C-697B-487B-8450-E433E8A73799}">
      <dgm:prSet/>
      <dgm:spPr/>
      <dgm:t>
        <a:bodyPr/>
        <a:lstStyle/>
        <a:p>
          <a:endParaRPr lang="zh-TW" altLang="en-US"/>
        </a:p>
      </dgm:t>
    </dgm:pt>
    <dgm:pt modelId="{5DDD5BF2-9F03-4E1A-84B3-2B44402D9607}" type="sibTrans" cxnId="{827F240C-697B-487B-8450-E433E8A73799}">
      <dgm:prSet/>
      <dgm:spPr/>
      <dgm:t>
        <a:bodyPr/>
        <a:lstStyle/>
        <a:p>
          <a:endParaRPr lang="zh-TW" altLang="en-US"/>
        </a:p>
      </dgm:t>
    </dgm:pt>
    <dgm:pt modelId="{6743AA29-000A-4652-8796-951E182A5B43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zh-TW" altLang="en-US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        </a:t>
          </a:r>
          <a:r>
            <a:rPr lang="zh-TW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聲音不合格原因</a:t>
          </a:r>
          <a:r>
            <a:rPr lang="zh-TW" altLang="en-US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en-US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(</a:t>
          </a:r>
          <a:r>
            <a:rPr lang="zh-TW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特徵</a:t>
          </a:r>
          <a:r>
            <a:rPr lang="en-US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)</a:t>
          </a:r>
          <a:endParaRPr lang="zh-TW" altLang="en-US" sz="14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4E65347-76F7-4835-AD28-AB672E960A77}" type="parTrans" cxnId="{71FAEFA0-E602-43EE-89FB-2E521C904A16}">
      <dgm:prSet/>
      <dgm:spPr/>
      <dgm:t>
        <a:bodyPr/>
        <a:lstStyle/>
        <a:p>
          <a:endParaRPr lang="zh-TW" altLang="en-US"/>
        </a:p>
      </dgm:t>
    </dgm:pt>
    <dgm:pt modelId="{6A51A774-43D3-4D57-ABC4-4BB7CD95F75D}" type="sibTrans" cxnId="{71FAEFA0-E602-43EE-89FB-2E521C904A16}">
      <dgm:prSet/>
      <dgm:spPr/>
      <dgm:t>
        <a:bodyPr/>
        <a:lstStyle/>
        <a:p>
          <a:endParaRPr lang="zh-TW" altLang="en-US"/>
        </a:p>
      </dgm:t>
    </dgm:pt>
    <dgm:pt modelId="{6A292BFB-8D6E-41C0-82DB-121DC59D1115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zh-TW" altLang="en-US" sz="1400" b="1" i="0" smtClean="0">
              <a:solidFill>
                <a:schemeClr val="tx1">
                  <a:lumMod val="50000"/>
                  <a:lumOff val="50000"/>
                </a:schemeClr>
              </a:solidFill>
            </a:rPr>
            <a:t>易誤判聲音的特徵</a:t>
          </a:r>
          <a:endParaRPr lang="zh-TW" altLang="en-US" sz="1600" dirty="0">
            <a:solidFill>
              <a:schemeClr val="bg1"/>
            </a:solidFill>
          </a:endParaRPr>
        </a:p>
      </dgm:t>
    </dgm:pt>
    <dgm:pt modelId="{0DBB6D23-E22B-44A2-B71C-CDD14EC7245D}" type="parTrans" cxnId="{8D18AB4A-E9C3-4598-8C1A-028DE8D18CD7}">
      <dgm:prSet/>
      <dgm:spPr/>
      <dgm:t>
        <a:bodyPr/>
        <a:lstStyle/>
        <a:p>
          <a:endParaRPr lang="zh-TW" altLang="en-US"/>
        </a:p>
      </dgm:t>
    </dgm:pt>
    <dgm:pt modelId="{5D2BEA3C-8497-41EE-80A4-A48038B0167A}" type="sibTrans" cxnId="{8D18AB4A-E9C3-4598-8C1A-028DE8D18CD7}">
      <dgm:prSet/>
      <dgm:spPr/>
      <dgm:t>
        <a:bodyPr/>
        <a:lstStyle/>
        <a:p>
          <a:endParaRPr lang="zh-TW" altLang="en-US"/>
        </a:p>
      </dgm:t>
    </dgm:pt>
    <dgm:pt modelId="{6F188EA8-15BE-4770-9A0B-049E53AAC902}" type="pres">
      <dgm:prSet presAssocID="{8DDC3336-3AFD-424B-B413-C2F927C32F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9A49476-9C70-4662-ADB0-8F44F60C0B22}" type="pres">
      <dgm:prSet presAssocID="{3ABD690D-9FA1-43C6-80FF-37421D9E5B15}" presName="parTxOnly" presStyleLbl="node1" presStyleIdx="0" presStyleCnt="3" custScaleX="7038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4BE4DD-A8FA-48DA-948D-1DE7B473821F}" type="pres">
      <dgm:prSet presAssocID="{5DDD5BF2-9F03-4E1A-84B3-2B44402D9607}" presName="parSpace" presStyleCnt="0"/>
      <dgm:spPr/>
    </dgm:pt>
    <dgm:pt modelId="{1239A07C-3C0D-465D-81A6-DA61F811BA97}" type="pres">
      <dgm:prSet presAssocID="{6743AA29-000A-4652-8796-951E182A5B43}" presName="parTxOnly" presStyleLbl="node1" presStyleIdx="1" presStyleCnt="3" custScaleX="1088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19DDA3-996E-4DFB-B550-B409D835439D}" type="pres">
      <dgm:prSet presAssocID="{6A51A774-43D3-4D57-ABC4-4BB7CD95F75D}" presName="parSpace" presStyleCnt="0"/>
      <dgm:spPr/>
    </dgm:pt>
    <dgm:pt modelId="{51766180-E26A-44BA-8D64-B3C3C0A857B2}" type="pres">
      <dgm:prSet presAssocID="{6A292BFB-8D6E-41C0-82DB-121DC59D1115}" presName="parTxOnly" presStyleLbl="node1" presStyleIdx="2" presStyleCnt="3" custScaleX="714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D18AB4A-E9C3-4598-8C1A-028DE8D18CD7}" srcId="{8DDC3336-3AFD-424B-B413-C2F927C32F61}" destId="{6A292BFB-8D6E-41C0-82DB-121DC59D1115}" srcOrd="2" destOrd="0" parTransId="{0DBB6D23-E22B-44A2-B71C-CDD14EC7245D}" sibTransId="{5D2BEA3C-8497-41EE-80A4-A48038B0167A}"/>
    <dgm:cxn modelId="{69051CD7-02F9-4CC8-A3AE-81FF3ADFB7A2}" type="presOf" srcId="{6A292BFB-8D6E-41C0-82DB-121DC59D1115}" destId="{51766180-E26A-44BA-8D64-B3C3C0A857B2}" srcOrd="0" destOrd="0" presId="urn:microsoft.com/office/officeart/2005/8/layout/hChevron3"/>
    <dgm:cxn modelId="{827F240C-697B-487B-8450-E433E8A73799}" srcId="{8DDC3336-3AFD-424B-B413-C2F927C32F61}" destId="{3ABD690D-9FA1-43C6-80FF-37421D9E5B15}" srcOrd="0" destOrd="0" parTransId="{DE4C2D93-132E-4BC5-96C7-E63D3303F594}" sibTransId="{5DDD5BF2-9F03-4E1A-84B3-2B44402D9607}"/>
    <dgm:cxn modelId="{71FAEFA0-E602-43EE-89FB-2E521C904A16}" srcId="{8DDC3336-3AFD-424B-B413-C2F927C32F61}" destId="{6743AA29-000A-4652-8796-951E182A5B43}" srcOrd="1" destOrd="0" parTransId="{F4E65347-76F7-4835-AD28-AB672E960A77}" sibTransId="{6A51A774-43D3-4D57-ABC4-4BB7CD95F75D}"/>
    <dgm:cxn modelId="{3983C273-7E9E-4A57-81EE-1D6E52AAEC29}" type="presOf" srcId="{8DDC3336-3AFD-424B-B413-C2F927C32F61}" destId="{6F188EA8-15BE-4770-9A0B-049E53AAC902}" srcOrd="0" destOrd="0" presId="urn:microsoft.com/office/officeart/2005/8/layout/hChevron3"/>
    <dgm:cxn modelId="{72B16A53-F000-4CA2-92F9-F9468E518629}" type="presOf" srcId="{3ABD690D-9FA1-43C6-80FF-37421D9E5B15}" destId="{99A49476-9C70-4662-ADB0-8F44F60C0B22}" srcOrd="0" destOrd="0" presId="urn:microsoft.com/office/officeart/2005/8/layout/hChevron3"/>
    <dgm:cxn modelId="{13979CBF-73C6-4125-B86D-6593879568DF}" type="presOf" srcId="{6743AA29-000A-4652-8796-951E182A5B43}" destId="{1239A07C-3C0D-465D-81A6-DA61F811BA97}" srcOrd="0" destOrd="0" presId="urn:microsoft.com/office/officeart/2005/8/layout/hChevron3"/>
    <dgm:cxn modelId="{CC7E1BEF-11E1-4D99-8F41-0E470BF988AA}" type="presParOf" srcId="{6F188EA8-15BE-4770-9A0B-049E53AAC902}" destId="{99A49476-9C70-4662-ADB0-8F44F60C0B22}" srcOrd="0" destOrd="0" presId="urn:microsoft.com/office/officeart/2005/8/layout/hChevron3"/>
    <dgm:cxn modelId="{0730A896-595A-4DCE-81DA-B685F9BF76F6}" type="presParOf" srcId="{6F188EA8-15BE-4770-9A0B-049E53AAC902}" destId="{C14BE4DD-A8FA-48DA-948D-1DE7B473821F}" srcOrd="1" destOrd="0" presId="urn:microsoft.com/office/officeart/2005/8/layout/hChevron3"/>
    <dgm:cxn modelId="{AB8B5D04-4FBC-4719-B9A3-55A3FE481090}" type="presParOf" srcId="{6F188EA8-15BE-4770-9A0B-049E53AAC902}" destId="{1239A07C-3C0D-465D-81A6-DA61F811BA97}" srcOrd="2" destOrd="0" presId="urn:microsoft.com/office/officeart/2005/8/layout/hChevron3"/>
    <dgm:cxn modelId="{4B0DDE8E-1F3F-4365-9BF3-FF33CABF1665}" type="presParOf" srcId="{6F188EA8-15BE-4770-9A0B-049E53AAC902}" destId="{5219DDA3-996E-4DFB-B550-B409D835439D}" srcOrd="3" destOrd="0" presId="urn:microsoft.com/office/officeart/2005/8/layout/hChevron3"/>
    <dgm:cxn modelId="{3C4E0C38-A4EC-49A2-818D-495CA0AF0D79}" type="presParOf" srcId="{6F188EA8-15BE-4770-9A0B-049E53AAC902}" destId="{51766180-E26A-44BA-8D64-B3C3C0A857B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DC3336-3AFD-424B-B413-C2F927C32F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ABD690D-9FA1-43C6-80FF-37421D9E5B15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zh-TW" altLang="en-US" sz="1600" b="1" i="0" dirty="0" smtClean="0">
              <a:solidFill>
                <a:schemeClr val="bg1"/>
              </a:solidFill>
            </a:rPr>
            <a:t>          預測錯誤率</a:t>
          </a:r>
          <a:endParaRPr lang="zh-TW" altLang="en-US" sz="1600" b="1" i="0" dirty="0">
            <a:solidFill>
              <a:schemeClr val="bg1"/>
            </a:solidFill>
          </a:endParaRPr>
        </a:p>
      </dgm:t>
    </dgm:pt>
    <dgm:pt modelId="{DE4C2D93-132E-4BC5-96C7-E63D3303F594}" type="parTrans" cxnId="{827F240C-697B-487B-8450-E433E8A73799}">
      <dgm:prSet/>
      <dgm:spPr/>
      <dgm:t>
        <a:bodyPr/>
        <a:lstStyle/>
        <a:p>
          <a:endParaRPr lang="zh-TW" altLang="en-US"/>
        </a:p>
      </dgm:t>
    </dgm:pt>
    <dgm:pt modelId="{5DDD5BF2-9F03-4E1A-84B3-2B44402D9607}" type="sibTrans" cxnId="{827F240C-697B-487B-8450-E433E8A73799}">
      <dgm:prSet/>
      <dgm:spPr/>
      <dgm:t>
        <a:bodyPr/>
        <a:lstStyle/>
        <a:p>
          <a:endParaRPr lang="zh-TW" altLang="en-US"/>
        </a:p>
      </dgm:t>
    </dgm:pt>
    <dgm:pt modelId="{6743AA29-000A-4652-8796-951E182A5B43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zh-TW" altLang="en-US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        </a:t>
          </a:r>
          <a:r>
            <a:rPr lang="zh-TW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聲音不合格原因</a:t>
          </a:r>
          <a:r>
            <a:rPr lang="zh-TW" altLang="en-US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en-US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(</a:t>
          </a:r>
          <a:r>
            <a:rPr lang="zh-TW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特徵</a:t>
          </a:r>
          <a:r>
            <a:rPr lang="en-US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)</a:t>
          </a:r>
          <a:endParaRPr lang="zh-TW" altLang="en-US" sz="14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4E65347-76F7-4835-AD28-AB672E960A77}" type="parTrans" cxnId="{71FAEFA0-E602-43EE-89FB-2E521C904A16}">
      <dgm:prSet/>
      <dgm:spPr/>
      <dgm:t>
        <a:bodyPr/>
        <a:lstStyle/>
        <a:p>
          <a:endParaRPr lang="zh-TW" altLang="en-US"/>
        </a:p>
      </dgm:t>
    </dgm:pt>
    <dgm:pt modelId="{6A51A774-43D3-4D57-ABC4-4BB7CD95F75D}" type="sibTrans" cxnId="{71FAEFA0-E602-43EE-89FB-2E521C904A16}">
      <dgm:prSet/>
      <dgm:spPr/>
      <dgm:t>
        <a:bodyPr/>
        <a:lstStyle/>
        <a:p>
          <a:endParaRPr lang="zh-TW" altLang="en-US"/>
        </a:p>
      </dgm:t>
    </dgm:pt>
    <dgm:pt modelId="{6A292BFB-8D6E-41C0-82DB-121DC59D1115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zh-TW" altLang="en-US" sz="1400" b="1" i="0" smtClean="0">
              <a:solidFill>
                <a:schemeClr val="tx1">
                  <a:lumMod val="50000"/>
                  <a:lumOff val="50000"/>
                </a:schemeClr>
              </a:solidFill>
            </a:rPr>
            <a:t>易誤判聲音的特徵</a:t>
          </a:r>
          <a:endParaRPr lang="zh-TW" altLang="en-US" sz="1600" dirty="0">
            <a:solidFill>
              <a:schemeClr val="bg1"/>
            </a:solidFill>
          </a:endParaRPr>
        </a:p>
      </dgm:t>
    </dgm:pt>
    <dgm:pt modelId="{0DBB6D23-E22B-44A2-B71C-CDD14EC7245D}" type="parTrans" cxnId="{8D18AB4A-E9C3-4598-8C1A-028DE8D18CD7}">
      <dgm:prSet/>
      <dgm:spPr/>
      <dgm:t>
        <a:bodyPr/>
        <a:lstStyle/>
        <a:p>
          <a:endParaRPr lang="zh-TW" altLang="en-US"/>
        </a:p>
      </dgm:t>
    </dgm:pt>
    <dgm:pt modelId="{5D2BEA3C-8497-41EE-80A4-A48038B0167A}" type="sibTrans" cxnId="{8D18AB4A-E9C3-4598-8C1A-028DE8D18CD7}">
      <dgm:prSet/>
      <dgm:spPr/>
      <dgm:t>
        <a:bodyPr/>
        <a:lstStyle/>
        <a:p>
          <a:endParaRPr lang="zh-TW" altLang="en-US"/>
        </a:p>
      </dgm:t>
    </dgm:pt>
    <dgm:pt modelId="{6F188EA8-15BE-4770-9A0B-049E53AAC902}" type="pres">
      <dgm:prSet presAssocID="{8DDC3336-3AFD-424B-B413-C2F927C32F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9A49476-9C70-4662-ADB0-8F44F60C0B22}" type="pres">
      <dgm:prSet presAssocID="{3ABD690D-9FA1-43C6-80FF-37421D9E5B15}" presName="parTxOnly" presStyleLbl="node1" presStyleIdx="0" presStyleCnt="3" custScaleX="7038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4BE4DD-A8FA-48DA-948D-1DE7B473821F}" type="pres">
      <dgm:prSet presAssocID="{5DDD5BF2-9F03-4E1A-84B3-2B44402D9607}" presName="parSpace" presStyleCnt="0"/>
      <dgm:spPr/>
    </dgm:pt>
    <dgm:pt modelId="{1239A07C-3C0D-465D-81A6-DA61F811BA97}" type="pres">
      <dgm:prSet presAssocID="{6743AA29-000A-4652-8796-951E182A5B43}" presName="parTxOnly" presStyleLbl="node1" presStyleIdx="1" presStyleCnt="3" custScaleX="1088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19DDA3-996E-4DFB-B550-B409D835439D}" type="pres">
      <dgm:prSet presAssocID="{6A51A774-43D3-4D57-ABC4-4BB7CD95F75D}" presName="parSpace" presStyleCnt="0"/>
      <dgm:spPr/>
    </dgm:pt>
    <dgm:pt modelId="{51766180-E26A-44BA-8D64-B3C3C0A857B2}" type="pres">
      <dgm:prSet presAssocID="{6A292BFB-8D6E-41C0-82DB-121DC59D1115}" presName="parTxOnly" presStyleLbl="node1" presStyleIdx="2" presStyleCnt="3" custScaleX="714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D18AB4A-E9C3-4598-8C1A-028DE8D18CD7}" srcId="{8DDC3336-3AFD-424B-B413-C2F927C32F61}" destId="{6A292BFB-8D6E-41C0-82DB-121DC59D1115}" srcOrd="2" destOrd="0" parTransId="{0DBB6D23-E22B-44A2-B71C-CDD14EC7245D}" sibTransId="{5D2BEA3C-8497-41EE-80A4-A48038B0167A}"/>
    <dgm:cxn modelId="{827F240C-697B-487B-8450-E433E8A73799}" srcId="{8DDC3336-3AFD-424B-B413-C2F927C32F61}" destId="{3ABD690D-9FA1-43C6-80FF-37421D9E5B15}" srcOrd="0" destOrd="0" parTransId="{DE4C2D93-132E-4BC5-96C7-E63D3303F594}" sibTransId="{5DDD5BF2-9F03-4E1A-84B3-2B44402D9607}"/>
    <dgm:cxn modelId="{1BB7C67F-F672-4876-8854-CCEC193B8DF0}" type="presOf" srcId="{6A292BFB-8D6E-41C0-82DB-121DC59D1115}" destId="{51766180-E26A-44BA-8D64-B3C3C0A857B2}" srcOrd="0" destOrd="0" presId="urn:microsoft.com/office/officeart/2005/8/layout/hChevron3"/>
    <dgm:cxn modelId="{16335A1F-4CB4-4D35-9FDC-C90A49469AE8}" type="presOf" srcId="{6743AA29-000A-4652-8796-951E182A5B43}" destId="{1239A07C-3C0D-465D-81A6-DA61F811BA97}" srcOrd="0" destOrd="0" presId="urn:microsoft.com/office/officeart/2005/8/layout/hChevron3"/>
    <dgm:cxn modelId="{71FAEFA0-E602-43EE-89FB-2E521C904A16}" srcId="{8DDC3336-3AFD-424B-B413-C2F927C32F61}" destId="{6743AA29-000A-4652-8796-951E182A5B43}" srcOrd="1" destOrd="0" parTransId="{F4E65347-76F7-4835-AD28-AB672E960A77}" sibTransId="{6A51A774-43D3-4D57-ABC4-4BB7CD95F75D}"/>
    <dgm:cxn modelId="{CC370E79-172A-4235-8008-8222E1F161F9}" type="presOf" srcId="{3ABD690D-9FA1-43C6-80FF-37421D9E5B15}" destId="{99A49476-9C70-4662-ADB0-8F44F60C0B22}" srcOrd="0" destOrd="0" presId="urn:microsoft.com/office/officeart/2005/8/layout/hChevron3"/>
    <dgm:cxn modelId="{0E799C52-5424-4289-A795-D45B9BC8641E}" type="presOf" srcId="{8DDC3336-3AFD-424B-B413-C2F927C32F61}" destId="{6F188EA8-15BE-4770-9A0B-049E53AAC902}" srcOrd="0" destOrd="0" presId="urn:microsoft.com/office/officeart/2005/8/layout/hChevron3"/>
    <dgm:cxn modelId="{81B2AA52-71D8-49A8-9440-287A68542138}" type="presParOf" srcId="{6F188EA8-15BE-4770-9A0B-049E53AAC902}" destId="{99A49476-9C70-4662-ADB0-8F44F60C0B22}" srcOrd="0" destOrd="0" presId="urn:microsoft.com/office/officeart/2005/8/layout/hChevron3"/>
    <dgm:cxn modelId="{87C02DC8-CA1D-4A72-B317-97CE99E53A88}" type="presParOf" srcId="{6F188EA8-15BE-4770-9A0B-049E53AAC902}" destId="{C14BE4DD-A8FA-48DA-948D-1DE7B473821F}" srcOrd="1" destOrd="0" presId="urn:microsoft.com/office/officeart/2005/8/layout/hChevron3"/>
    <dgm:cxn modelId="{54B70C07-E518-42A8-BFE2-9AC5E718A279}" type="presParOf" srcId="{6F188EA8-15BE-4770-9A0B-049E53AAC902}" destId="{1239A07C-3C0D-465D-81A6-DA61F811BA97}" srcOrd="2" destOrd="0" presId="urn:microsoft.com/office/officeart/2005/8/layout/hChevron3"/>
    <dgm:cxn modelId="{4F8D78BC-E59D-4338-826C-20379A209E2A}" type="presParOf" srcId="{6F188EA8-15BE-4770-9A0B-049E53AAC902}" destId="{5219DDA3-996E-4DFB-B550-B409D835439D}" srcOrd="3" destOrd="0" presId="urn:microsoft.com/office/officeart/2005/8/layout/hChevron3"/>
    <dgm:cxn modelId="{38C0BF5D-484C-4E4C-ABDA-005630C6B24F}" type="presParOf" srcId="{6F188EA8-15BE-4770-9A0B-049E53AAC902}" destId="{51766180-E26A-44BA-8D64-B3C3C0A857B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DC3336-3AFD-424B-B413-C2F927C32F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ABD690D-9FA1-43C6-80FF-37421D9E5B15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zh-TW" altLang="en-US" sz="1600" b="1" i="0" dirty="0" smtClean="0">
              <a:solidFill>
                <a:schemeClr val="bg1"/>
              </a:solidFill>
            </a:rPr>
            <a:t>          預測錯誤率</a:t>
          </a:r>
          <a:endParaRPr lang="zh-TW" altLang="en-US" sz="1600" b="1" i="0" dirty="0">
            <a:solidFill>
              <a:schemeClr val="bg1"/>
            </a:solidFill>
          </a:endParaRPr>
        </a:p>
      </dgm:t>
    </dgm:pt>
    <dgm:pt modelId="{DE4C2D93-132E-4BC5-96C7-E63D3303F594}" type="parTrans" cxnId="{827F240C-697B-487B-8450-E433E8A73799}">
      <dgm:prSet/>
      <dgm:spPr/>
      <dgm:t>
        <a:bodyPr/>
        <a:lstStyle/>
        <a:p>
          <a:endParaRPr lang="zh-TW" altLang="en-US"/>
        </a:p>
      </dgm:t>
    </dgm:pt>
    <dgm:pt modelId="{5DDD5BF2-9F03-4E1A-84B3-2B44402D9607}" type="sibTrans" cxnId="{827F240C-697B-487B-8450-E433E8A73799}">
      <dgm:prSet/>
      <dgm:spPr/>
      <dgm:t>
        <a:bodyPr/>
        <a:lstStyle/>
        <a:p>
          <a:endParaRPr lang="zh-TW" altLang="en-US"/>
        </a:p>
      </dgm:t>
    </dgm:pt>
    <dgm:pt modelId="{6743AA29-000A-4652-8796-951E182A5B43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zh-TW" altLang="en-US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        </a:t>
          </a:r>
          <a:r>
            <a:rPr lang="zh-TW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聲音不合格原因</a:t>
          </a:r>
          <a:r>
            <a:rPr lang="zh-TW" altLang="en-US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en-US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(</a:t>
          </a:r>
          <a:r>
            <a:rPr lang="zh-TW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特徵</a:t>
          </a:r>
          <a:r>
            <a:rPr lang="en-US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)</a:t>
          </a:r>
          <a:endParaRPr lang="zh-TW" altLang="en-US" sz="14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4E65347-76F7-4835-AD28-AB672E960A77}" type="parTrans" cxnId="{71FAEFA0-E602-43EE-89FB-2E521C904A16}">
      <dgm:prSet/>
      <dgm:spPr/>
      <dgm:t>
        <a:bodyPr/>
        <a:lstStyle/>
        <a:p>
          <a:endParaRPr lang="zh-TW" altLang="en-US"/>
        </a:p>
      </dgm:t>
    </dgm:pt>
    <dgm:pt modelId="{6A51A774-43D3-4D57-ABC4-4BB7CD95F75D}" type="sibTrans" cxnId="{71FAEFA0-E602-43EE-89FB-2E521C904A16}">
      <dgm:prSet/>
      <dgm:spPr/>
      <dgm:t>
        <a:bodyPr/>
        <a:lstStyle/>
        <a:p>
          <a:endParaRPr lang="zh-TW" altLang="en-US"/>
        </a:p>
      </dgm:t>
    </dgm:pt>
    <dgm:pt modelId="{6A292BFB-8D6E-41C0-82DB-121DC59D1115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zh-TW" altLang="en-US" sz="1400" b="1" i="0" smtClean="0">
              <a:solidFill>
                <a:schemeClr val="tx1">
                  <a:lumMod val="50000"/>
                  <a:lumOff val="50000"/>
                </a:schemeClr>
              </a:solidFill>
            </a:rPr>
            <a:t>易誤判聲音的特徵</a:t>
          </a:r>
          <a:endParaRPr lang="zh-TW" altLang="en-US" sz="1600" dirty="0">
            <a:solidFill>
              <a:schemeClr val="bg1"/>
            </a:solidFill>
          </a:endParaRPr>
        </a:p>
      </dgm:t>
    </dgm:pt>
    <dgm:pt modelId="{0DBB6D23-E22B-44A2-B71C-CDD14EC7245D}" type="parTrans" cxnId="{8D18AB4A-E9C3-4598-8C1A-028DE8D18CD7}">
      <dgm:prSet/>
      <dgm:spPr/>
      <dgm:t>
        <a:bodyPr/>
        <a:lstStyle/>
        <a:p>
          <a:endParaRPr lang="zh-TW" altLang="en-US"/>
        </a:p>
      </dgm:t>
    </dgm:pt>
    <dgm:pt modelId="{5D2BEA3C-8497-41EE-80A4-A48038B0167A}" type="sibTrans" cxnId="{8D18AB4A-E9C3-4598-8C1A-028DE8D18CD7}">
      <dgm:prSet/>
      <dgm:spPr/>
      <dgm:t>
        <a:bodyPr/>
        <a:lstStyle/>
        <a:p>
          <a:endParaRPr lang="zh-TW" altLang="en-US"/>
        </a:p>
      </dgm:t>
    </dgm:pt>
    <dgm:pt modelId="{6F188EA8-15BE-4770-9A0B-049E53AAC902}" type="pres">
      <dgm:prSet presAssocID="{8DDC3336-3AFD-424B-B413-C2F927C32F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9A49476-9C70-4662-ADB0-8F44F60C0B22}" type="pres">
      <dgm:prSet presAssocID="{3ABD690D-9FA1-43C6-80FF-37421D9E5B15}" presName="parTxOnly" presStyleLbl="node1" presStyleIdx="0" presStyleCnt="3" custScaleX="7038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4BE4DD-A8FA-48DA-948D-1DE7B473821F}" type="pres">
      <dgm:prSet presAssocID="{5DDD5BF2-9F03-4E1A-84B3-2B44402D9607}" presName="parSpace" presStyleCnt="0"/>
      <dgm:spPr/>
    </dgm:pt>
    <dgm:pt modelId="{1239A07C-3C0D-465D-81A6-DA61F811BA97}" type="pres">
      <dgm:prSet presAssocID="{6743AA29-000A-4652-8796-951E182A5B43}" presName="parTxOnly" presStyleLbl="node1" presStyleIdx="1" presStyleCnt="3" custScaleX="1088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19DDA3-996E-4DFB-B550-B409D835439D}" type="pres">
      <dgm:prSet presAssocID="{6A51A774-43D3-4D57-ABC4-4BB7CD95F75D}" presName="parSpace" presStyleCnt="0"/>
      <dgm:spPr/>
    </dgm:pt>
    <dgm:pt modelId="{51766180-E26A-44BA-8D64-B3C3C0A857B2}" type="pres">
      <dgm:prSet presAssocID="{6A292BFB-8D6E-41C0-82DB-121DC59D1115}" presName="parTxOnly" presStyleLbl="node1" presStyleIdx="2" presStyleCnt="3" custScaleX="714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17C0887-13A6-4221-8948-02AA5B45710F}" type="presOf" srcId="{6A292BFB-8D6E-41C0-82DB-121DC59D1115}" destId="{51766180-E26A-44BA-8D64-B3C3C0A857B2}" srcOrd="0" destOrd="0" presId="urn:microsoft.com/office/officeart/2005/8/layout/hChevron3"/>
    <dgm:cxn modelId="{8D18AB4A-E9C3-4598-8C1A-028DE8D18CD7}" srcId="{8DDC3336-3AFD-424B-B413-C2F927C32F61}" destId="{6A292BFB-8D6E-41C0-82DB-121DC59D1115}" srcOrd="2" destOrd="0" parTransId="{0DBB6D23-E22B-44A2-B71C-CDD14EC7245D}" sibTransId="{5D2BEA3C-8497-41EE-80A4-A48038B0167A}"/>
    <dgm:cxn modelId="{469803B5-FADF-4CE8-AC66-CA8957C2BD49}" type="presOf" srcId="{6743AA29-000A-4652-8796-951E182A5B43}" destId="{1239A07C-3C0D-465D-81A6-DA61F811BA97}" srcOrd="0" destOrd="0" presId="urn:microsoft.com/office/officeart/2005/8/layout/hChevron3"/>
    <dgm:cxn modelId="{B8F4BA20-942C-44A6-8CCA-F178C4C1F019}" type="presOf" srcId="{3ABD690D-9FA1-43C6-80FF-37421D9E5B15}" destId="{99A49476-9C70-4662-ADB0-8F44F60C0B22}" srcOrd="0" destOrd="0" presId="urn:microsoft.com/office/officeart/2005/8/layout/hChevron3"/>
    <dgm:cxn modelId="{827F240C-697B-487B-8450-E433E8A73799}" srcId="{8DDC3336-3AFD-424B-B413-C2F927C32F61}" destId="{3ABD690D-9FA1-43C6-80FF-37421D9E5B15}" srcOrd="0" destOrd="0" parTransId="{DE4C2D93-132E-4BC5-96C7-E63D3303F594}" sibTransId="{5DDD5BF2-9F03-4E1A-84B3-2B44402D9607}"/>
    <dgm:cxn modelId="{898641A7-41D0-4019-8BFC-D4D3A48874FF}" type="presOf" srcId="{8DDC3336-3AFD-424B-B413-C2F927C32F61}" destId="{6F188EA8-15BE-4770-9A0B-049E53AAC902}" srcOrd="0" destOrd="0" presId="urn:microsoft.com/office/officeart/2005/8/layout/hChevron3"/>
    <dgm:cxn modelId="{71FAEFA0-E602-43EE-89FB-2E521C904A16}" srcId="{8DDC3336-3AFD-424B-B413-C2F927C32F61}" destId="{6743AA29-000A-4652-8796-951E182A5B43}" srcOrd="1" destOrd="0" parTransId="{F4E65347-76F7-4835-AD28-AB672E960A77}" sibTransId="{6A51A774-43D3-4D57-ABC4-4BB7CD95F75D}"/>
    <dgm:cxn modelId="{DD808C8A-FB84-4D7D-92AF-053F4F78C515}" type="presParOf" srcId="{6F188EA8-15BE-4770-9A0B-049E53AAC902}" destId="{99A49476-9C70-4662-ADB0-8F44F60C0B22}" srcOrd="0" destOrd="0" presId="urn:microsoft.com/office/officeart/2005/8/layout/hChevron3"/>
    <dgm:cxn modelId="{8DFD3742-CED5-4223-9B75-60A87A3D4561}" type="presParOf" srcId="{6F188EA8-15BE-4770-9A0B-049E53AAC902}" destId="{C14BE4DD-A8FA-48DA-948D-1DE7B473821F}" srcOrd="1" destOrd="0" presId="urn:microsoft.com/office/officeart/2005/8/layout/hChevron3"/>
    <dgm:cxn modelId="{759D243F-A85C-4188-A6E0-B35D78723323}" type="presParOf" srcId="{6F188EA8-15BE-4770-9A0B-049E53AAC902}" destId="{1239A07C-3C0D-465D-81A6-DA61F811BA97}" srcOrd="2" destOrd="0" presId="urn:microsoft.com/office/officeart/2005/8/layout/hChevron3"/>
    <dgm:cxn modelId="{377A5CC7-55B6-4BA0-A630-D9097154F126}" type="presParOf" srcId="{6F188EA8-15BE-4770-9A0B-049E53AAC902}" destId="{5219DDA3-996E-4DFB-B550-B409D835439D}" srcOrd="3" destOrd="0" presId="urn:microsoft.com/office/officeart/2005/8/layout/hChevron3"/>
    <dgm:cxn modelId="{D9E51B42-8CFD-4F87-A7FC-C0E876A06B82}" type="presParOf" srcId="{6F188EA8-15BE-4770-9A0B-049E53AAC902}" destId="{51766180-E26A-44BA-8D64-B3C3C0A857B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DC3336-3AFD-424B-B413-C2F927C32F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ABD690D-9FA1-43C6-80FF-37421D9E5B15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zh-TW" altLang="en-US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          預測錯誤率</a:t>
          </a:r>
          <a:endParaRPr lang="zh-TW" altLang="en-US" sz="1400" b="1" i="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E4C2D93-132E-4BC5-96C7-E63D3303F594}" type="parTrans" cxnId="{827F240C-697B-487B-8450-E433E8A73799}">
      <dgm:prSet/>
      <dgm:spPr/>
      <dgm:t>
        <a:bodyPr/>
        <a:lstStyle/>
        <a:p>
          <a:endParaRPr lang="zh-TW" altLang="en-US"/>
        </a:p>
      </dgm:t>
    </dgm:pt>
    <dgm:pt modelId="{5DDD5BF2-9F03-4E1A-84B3-2B44402D9607}" type="sibTrans" cxnId="{827F240C-697B-487B-8450-E433E8A73799}">
      <dgm:prSet/>
      <dgm:spPr/>
      <dgm:t>
        <a:bodyPr/>
        <a:lstStyle/>
        <a:p>
          <a:endParaRPr lang="zh-TW" altLang="en-US"/>
        </a:p>
      </dgm:t>
    </dgm:pt>
    <dgm:pt modelId="{6743AA29-000A-4652-8796-951E182A5B43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zh-TW" altLang="en-US" sz="1600" b="1" i="0" dirty="0" smtClean="0">
              <a:solidFill>
                <a:schemeClr val="bg1"/>
              </a:solidFill>
            </a:rPr>
            <a:t>        </a:t>
          </a:r>
          <a:r>
            <a:rPr lang="zh-TW" sz="1600" b="1" i="0" dirty="0" smtClean="0">
              <a:solidFill>
                <a:schemeClr val="bg1"/>
              </a:solidFill>
            </a:rPr>
            <a:t>聲音不合格原因</a:t>
          </a:r>
          <a:r>
            <a:rPr lang="en-US" sz="1600" b="1" i="0" dirty="0" smtClean="0">
              <a:solidFill>
                <a:schemeClr val="bg1"/>
              </a:solidFill>
            </a:rPr>
            <a:t>(</a:t>
          </a:r>
          <a:r>
            <a:rPr lang="zh-TW" sz="1600" b="1" i="0" dirty="0" smtClean="0">
              <a:solidFill>
                <a:schemeClr val="bg1"/>
              </a:solidFill>
            </a:rPr>
            <a:t>特徵</a:t>
          </a:r>
          <a:r>
            <a:rPr lang="en-US" sz="1600" b="1" i="0" dirty="0" smtClean="0">
              <a:solidFill>
                <a:schemeClr val="bg1"/>
              </a:solidFill>
            </a:rPr>
            <a:t>)</a:t>
          </a:r>
          <a:endParaRPr lang="zh-TW" altLang="en-US" sz="1600" dirty="0">
            <a:solidFill>
              <a:schemeClr val="bg1"/>
            </a:solidFill>
          </a:endParaRPr>
        </a:p>
      </dgm:t>
    </dgm:pt>
    <dgm:pt modelId="{F4E65347-76F7-4835-AD28-AB672E960A77}" type="parTrans" cxnId="{71FAEFA0-E602-43EE-89FB-2E521C904A16}">
      <dgm:prSet/>
      <dgm:spPr/>
      <dgm:t>
        <a:bodyPr/>
        <a:lstStyle/>
        <a:p>
          <a:endParaRPr lang="zh-TW" altLang="en-US"/>
        </a:p>
      </dgm:t>
    </dgm:pt>
    <dgm:pt modelId="{6A51A774-43D3-4D57-ABC4-4BB7CD95F75D}" type="sibTrans" cxnId="{71FAEFA0-E602-43EE-89FB-2E521C904A16}">
      <dgm:prSet/>
      <dgm:spPr/>
      <dgm:t>
        <a:bodyPr/>
        <a:lstStyle/>
        <a:p>
          <a:endParaRPr lang="zh-TW" altLang="en-US"/>
        </a:p>
      </dgm:t>
    </dgm:pt>
    <dgm:pt modelId="{6A292BFB-8D6E-41C0-82DB-121DC59D1115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zh-TW" altLang="en-US" sz="1400" b="1" i="0" smtClean="0">
              <a:solidFill>
                <a:schemeClr val="tx1">
                  <a:lumMod val="50000"/>
                  <a:lumOff val="50000"/>
                </a:schemeClr>
              </a:solidFill>
            </a:rPr>
            <a:t>易誤判聲音的特徵</a:t>
          </a:r>
          <a:endParaRPr lang="zh-TW" altLang="en-US" sz="1600" dirty="0">
            <a:solidFill>
              <a:schemeClr val="bg1"/>
            </a:solidFill>
          </a:endParaRPr>
        </a:p>
      </dgm:t>
    </dgm:pt>
    <dgm:pt modelId="{0DBB6D23-E22B-44A2-B71C-CDD14EC7245D}" type="parTrans" cxnId="{8D18AB4A-E9C3-4598-8C1A-028DE8D18CD7}">
      <dgm:prSet/>
      <dgm:spPr/>
      <dgm:t>
        <a:bodyPr/>
        <a:lstStyle/>
        <a:p>
          <a:endParaRPr lang="zh-TW" altLang="en-US"/>
        </a:p>
      </dgm:t>
    </dgm:pt>
    <dgm:pt modelId="{5D2BEA3C-8497-41EE-80A4-A48038B0167A}" type="sibTrans" cxnId="{8D18AB4A-E9C3-4598-8C1A-028DE8D18CD7}">
      <dgm:prSet/>
      <dgm:spPr/>
      <dgm:t>
        <a:bodyPr/>
        <a:lstStyle/>
        <a:p>
          <a:endParaRPr lang="zh-TW" altLang="en-US"/>
        </a:p>
      </dgm:t>
    </dgm:pt>
    <dgm:pt modelId="{6F188EA8-15BE-4770-9A0B-049E53AAC902}" type="pres">
      <dgm:prSet presAssocID="{8DDC3336-3AFD-424B-B413-C2F927C32F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9A49476-9C70-4662-ADB0-8F44F60C0B22}" type="pres">
      <dgm:prSet presAssocID="{3ABD690D-9FA1-43C6-80FF-37421D9E5B15}" presName="parTxOnly" presStyleLbl="node1" presStyleIdx="0" presStyleCnt="3" custScaleX="7038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4BE4DD-A8FA-48DA-948D-1DE7B473821F}" type="pres">
      <dgm:prSet presAssocID="{5DDD5BF2-9F03-4E1A-84B3-2B44402D9607}" presName="parSpace" presStyleCnt="0"/>
      <dgm:spPr/>
    </dgm:pt>
    <dgm:pt modelId="{1239A07C-3C0D-465D-81A6-DA61F811BA97}" type="pres">
      <dgm:prSet presAssocID="{6743AA29-000A-4652-8796-951E182A5B43}" presName="parTxOnly" presStyleLbl="node1" presStyleIdx="1" presStyleCnt="3" custScaleX="1088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19DDA3-996E-4DFB-B550-B409D835439D}" type="pres">
      <dgm:prSet presAssocID="{6A51A774-43D3-4D57-ABC4-4BB7CD95F75D}" presName="parSpace" presStyleCnt="0"/>
      <dgm:spPr/>
    </dgm:pt>
    <dgm:pt modelId="{51766180-E26A-44BA-8D64-B3C3C0A857B2}" type="pres">
      <dgm:prSet presAssocID="{6A292BFB-8D6E-41C0-82DB-121DC59D1115}" presName="parTxOnly" presStyleLbl="node1" presStyleIdx="2" presStyleCnt="3" custScaleX="714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D18AB4A-E9C3-4598-8C1A-028DE8D18CD7}" srcId="{8DDC3336-3AFD-424B-B413-C2F927C32F61}" destId="{6A292BFB-8D6E-41C0-82DB-121DC59D1115}" srcOrd="2" destOrd="0" parTransId="{0DBB6D23-E22B-44A2-B71C-CDD14EC7245D}" sibTransId="{5D2BEA3C-8497-41EE-80A4-A48038B0167A}"/>
    <dgm:cxn modelId="{827F240C-697B-487B-8450-E433E8A73799}" srcId="{8DDC3336-3AFD-424B-B413-C2F927C32F61}" destId="{3ABD690D-9FA1-43C6-80FF-37421D9E5B15}" srcOrd="0" destOrd="0" parTransId="{DE4C2D93-132E-4BC5-96C7-E63D3303F594}" sibTransId="{5DDD5BF2-9F03-4E1A-84B3-2B44402D9607}"/>
    <dgm:cxn modelId="{74DC0FF0-F44B-4A9F-904F-557C23A90D40}" type="presOf" srcId="{3ABD690D-9FA1-43C6-80FF-37421D9E5B15}" destId="{99A49476-9C70-4662-ADB0-8F44F60C0B22}" srcOrd="0" destOrd="0" presId="urn:microsoft.com/office/officeart/2005/8/layout/hChevron3"/>
    <dgm:cxn modelId="{B0F00211-2D4F-418D-A37D-A4C8F6D00250}" type="presOf" srcId="{6743AA29-000A-4652-8796-951E182A5B43}" destId="{1239A07C-3C0D-465D-81A6-DA61F811BA97}" srcOrd="0" destOrd="0" presId="urn:microsoft.com/office/officeart/2005/8/layout/hChevron3"/>
    <dgm:cxn modelId="{71FAEFA0-E602-43EE-89FB-2E521C904A16}" srcId="{8DDC3336-3AFD-424B-B413-C2F927C32F61}" destId="{6743AA29-000A-4652-8796-951E182A5B43}" srcOrd="1" destOrd="0" parTransId="{F4E65347-76F7-4835-AD28-AB672E960A77}" sibTransId="{6A51A774-43D3-4D57-ABC4-4BB7CD95F75D}"/>
    <dgm:cxn modelId="{4A7FAC37-865E-4EB5-963B-3DCC730047AF}" type="presOf" srcId="{8DDC3336-3AFD-424B-B413-C2F927C32F61}" destId="{6F188EA8-15BE-4770-9A0B-049E53AAC902}" srcOrd="0" destOrd="0" presId="urn:microsoft.com/office/officeart/2005/8/layout/hChevron3"/>
    <dgm:cxn modelId="{8BEF49FB-B639-4DA7-A9B9-E65DAE2481CE}" type="presOf" srcId="{6A292BFB-8D6E-41C0-82DB-121DC59D1115}" destId="{51766180-E26A-44BA-8D64-B3C3C0A857B2}" srcOrd="0" destOrd="0" presId="urn:microsoft.com/office/officeart/2005/8/layout/hChevron3"/>
    <dgm:cxn modelId="{948BAFDF-740C-4977-9B7D-08FB182D9731}" type="presParOf" srcId="{6F188EA8-15BE-4770-9A0B-049E53AAC902}" destId="{99A49476-9C70-4662-ADB0-8F44F60C0B22}" srcOrd="0" destOrd="0" presId="urn:microsoft.com/office/officeart/2005/8/layout/hChevron3"/>
    <dgm:cxn modelId="{2B08E4DB-71EA-4E97-A969-19B4760B4111}" type="presParOf" srcId="{6F188EA8-15BE-4770-9A0B-049E53AAC902}" destId="{C14BE4DD-A8FA-48DA-948D-1DE7B473821F}" srcOrd="1" destOrd="0" presId="urn:microsoft.com/office/officeart/2005/8/layout/hChevron3"/>
    <dgm:cxn modelId="{176DDCB2-27F5-439F-8092-3106F388B797}" type="presParOf" srcId="{6F188EA8-15BE-4770-9A0B-049E53AAC902}" destId="{1239A07C-3C0D-465D-81A6-DA61F811BA97}" srcOrd="2" destOrd="0" presId="urn:microsoft.com/office/officeart/2005/8/layout/hChevron3"/>
    <dgm:cxn modelId="{CA3A99C0-8672-498E-BF15-5A23CE4C8CA7}" type="presParOf" srcId="{6F188EA8-15BE-4770-9A0B-049E53AAC902}" destId="{5219DDA3-996E-4DFB-B550-B409D835439D}" srcOrd="3" destOrd="0" presId="urn:microsoft.com/office/officeart/2005/8/layout/hChevron3"/>
    <dgm:cxn modelId="{FA3C4849-5CAB-4FCA-8889-719DE4F4C02C}" type="presParOf" srcId="{6F188EA8-15BE-4770-9A0B-049E53AAC902}" destId="{51766180-E26A-44BA-8D64-B3C3C0A857B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DC3336-3AFD-424B-B413-C2F927C32F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ABD690D-9FA1-43C6-80FF-37421D9E5B15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zh-TW" altLang="en-US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          預測錯誤率</a:t>
          </a:r>
          <a:endParaRPr lang="zh-TW" altLang="en-US" sz="1400" b="1" i="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E4C2D93-132E-4BC5-96C7-E63D3303F594}" type="parTrans" cxnId="{827F240C-697B-487B-8450-E433E8A73799}">
      <dgm:prSet/>
      <dgm:spPr/>
      <dgm:t>
        <a:bodyPr/>
        <a:lstStyle/>
        <a:p>
          <a:endParaRPr lang="zh-TW" altLang="en-US"/>
        </a:p>
      </dgm:t>
    </dgm:pt>
    <dgm:pt modelId="{5DDD5BF2-9F03-4E1A-84B3-2B44402D9607}" type="sibTrans" cxnId="{827F240C-697B-487B-8450-E433E8A73799}">
      <dgm:prSet/>
      <dgm:spPr/>
      <dgm:t>
        <a:bodyPr/>
        <a:lstStyle/>
        <a:p>
          <a:endParaRPr lang="zh-TW" altLang="en-US"/>
        </a:p>
      </dgm:t>
    </dgm:pt>
    <dgm:pt modelId="{6743AA29-000A-4652-8796-951E182A5B43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zh-TW" altLang="en-US" sz="1600" b="1" i="0" dirty="0" smtClean="0">
              <a:solidFill>
                <a:schemeClr val="bg1"/>
              </a:solidFill>
            </a:rPr>
            <a:t>        </a:t>
          </a:r>
          <a:r>
            <a:rPr lang="zh-TW" sz="1600" b="1" i="0" dirty="0" smtClean="0">
              <a:solidFill>
                <a:schemeClr val="bg1"/>
              </a:solidFill>
            </a:rPr>
            <a:t>聲音不合格原因</a:t>
          </a:r>
          <a:r>
            <a:rPr lang="en-US" sz="1600" b="1" i="0" dirty="0" smtClean="0">
              <a:solidFill>
                <a:schemeClr val="bg1"/>
              </a:solidFill>
            </a:rPr>
            <a:t>(</a:t>
          </a:r>
          <a:r>
            <a:rPr lang="zh-TW" sz="1600" b="1" i="0" dirty="0" smtClean="0">
              <a:solidFill>
                <a:schemeClr val="bg1"/>
              </a:solidFill>
            </a:rPr>
            <a:t>特徵</a:t>
          </a:r>
          <a:r>
            <a:rPr lang="en-US" sz="1600" b="1" i="0" dirty="0" smtClean="0">
              <a:solidFill>
                <a:schemeClr val="bg1"/>
              </a:solidFill>
            </a:rPr>
            <a:t>)</a:t>
          </a:r>
          <a:endParaRPr lang="zh-TW" altLang="en-US" sz="1600" dirty="0">
            <a:solidFill>
              <a:schemeClr val="bg1"/>
            </a:solidFill>
          </a:endParaRPr>
        </a:p>
      </dgm:t>
    </dgm:pt>
    <dgm:pt modelId="{F4E65347-76F7-4835-AD28-AB672E960A77}" type="parTrans" cxnId="{71FAEFA0-E602-43EE-89FB-2E521C904A16}">
      <dgm:prSet/>
      <dgm:spPr/>
      <dgm:t>
        <a:bodyPr/>
        <a:lstStyle/>
        <a:p>
          <a:endParaRPr lang="zh-TW" altLang="en-US"/>
        </a:p>
      </dgm:t>
    </dgm:pt>
    <dgm:pt modelId="{6A51A774-43D3-4D57-ABC4-4BB7CD95F75D}" type="sibTrans" cxnId="{71FAEFA0-E602-43EE-89FB-2E521C904A16}">
      <dgm:prSet/>
      <dgm:spPr/>
      <dgm:t>
        <a:bodyPr/>
        <a:lstStyle/>
        <a:p>
          <a:endParaRPr lang="zh-TW" altLang="en-US"/>
        </a:p>
      </dgm:t>
    </dgm:pt>
    <dgm:pt modelId="{6A292BFB-8D6E-41C0-82DB-121DC59D1115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zh-TW" altLang="en-US" sz="1400" b="1" i="0" smtClean="0">
              <a:solidFill>
                <a:schemeClr val="tx1">
                  <a:lumMod val="50000"/>
                  <a:lumOff val="50000"/>
                </a:schemeClr>
              </a:solidFill>
            </a:rPr>
            <a:t>易誤判聲音的特徵</a:t>
          </a:r>
          <a:endParaRPr lang="zh-TW" altLang="en-US" sz="1600" dirty="0">
            <a:solidFill>
              <a:schemeClr val="bg1"/>
            </a:solidFill>
          </a:endParaRPr>
        </a:p>
      </dgm:t>
    </dgm:pt>
    <dgm:pt modelId="{0DBB6D23-E22B-44A2-B71C-CDD14EC7245D}" type="parTrans" cxnId="{8D18AB4A-E9C3-4598-8C1A-028DE8D18CD7}">
      <dgm:prSet/>
      <dgm:spPr/>
      <dgm:t>
        <a:bodyPr/>
        <a:lstStyle/>
        <a:p>
          <a:endParaRPr lang="zh-TW" altLang="en-US"/>
        </a:p>
      </dgm:t>
    </dgm:pt>
    <dgm:pt modelId="{5D2BEA3C-8497-41EE-80A4-A48038B0167A}" type="sibTrans" cxnId="{8D18AB4A-E9C3-4598-8C1A-028DE8D18CD7}">
      <dgm:prSet/>
      <dgm:spPr/>
      <dgm:t>
        <a:bodyPr/>
        <a:lstStyle/>
        <a:p>
          <a:endParaRPr lang="zh-TW" altLang="en-US"/>
        </a:p>
      </dgm:t>
    </dgm:pt>
    <dgm:pt modelId="{6F188EA8-15BE-4770-9A0B-049E53AAC902}" type="pres">
      <dgm:prSet presAssocID="{8DDC3336-3AFD-424B-B413-C2F927C32F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9A49476-9C70-4662-ADB0-8F44F60C0B22}" type="pres">
      <dgm:prSet presAssocID="{3ABD690D-9FA1-43C6-80FF-37421D9E5B15}" presName="parTxOnly" presStyleLbl="node1" presStyleIdx="0" presStyleCnt="3" custScaleX="7038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4BE4DD-A8FA-48DA-948D-1DE7B473821F}" type="pres">
      <dgm:prSet presAssocID="{5DDD5BF2-9F03-4E1A-84B3-2B44402D9607}" presName="parSpace" presStyleCnt="0"/>
      <dgm:spPr/>
    </dgm:pt>
    <dgm:pt modelId="{1239A07C-3C0D-465D-81A6-DA61F811BA97}" type="pres">
      <dgm:prSet presAssocID="{6743AA29-000A-4652-8796-951E182A5B43}" presName="parTxOnly" presStyleLbl="node1" presStyleIdx="1" presStyleCnt="3" custScaleX="1088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19DDA3-996E-4DFB-B550-B409D835439D}" type="pres">
      <dgm:prSet presAssocID="{6A51A774-43D3-4D57-ABC4-4BB7CD95F75D}" presName="parSpace" presStyleCnt="0"/>
      <dgm:spPr/>
    </dgm:pt>
    <dgm:pt modelId="{51766180-E26A-44BA-8D64-B3C3C0A857B2}" type="pres">
      <dgm:prSet presAssocID="{6A292BFB-8D6E-41C0-82DB-121DC59D1115}" presName="parTxOnly" presStyleLbl="node1" presStyleIdx="2" presStyleCnt="3" custScaleX="714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1FAEFA0-E602-43EE-89FB-2E521C904A16}" srcId="{8DDC3336-3AFD-424B-B413-C2F927C32F61}" destId="{6743AA29-000A-4652-8796-951E182A5B43}" srcOrd="1" destOrd="0" parTransId="{F4E65347-76F7-4835-AD28-AB672E960A77}" sibTransId="{6A51A774-43D3-4D57-ABC4-4BB7CD95F75D}"/>
    <dgm:cxn modelId="{8AFD36B0-E199-4349-820F-866526C9EE06}" type="presOf" srcId="{6A292BFB-8D6E-41C0-82DB-121DC59D1115}" destId="{51766180-E26A-44BA-8D64-B3C3C0A857B2}" srcOrd="0" destOrd="0" presId="urn:microsoft.com/office/officeart/2005/8/layout/hChevron3"/>
    <dgm:cxn modelId="{827F240C-697B-487B-8450-E433E8A73799}" srcId="{8DDC3336-3AFD-424B-B413-C2F927C32F61}" destId="{3ABD690D-9FA1-43C6-80FF-37421D9E5B15}" srcOrd="0" destOrd="0" parTransId="{DE4C2D93-132E-4BC5-96C7-E63D3303F594}" sibTransId="{5DDD5BF2-9F03-4E1A-84B3-2B44402D9607}"/>
    <dgm:cxn modelId="{8D18AB4A-E9C3-4598-8C1A-028DE8D18CD7}" srcId="{8DDC3336-3AFD-424B-B413-C2F927C32F61}" destId="{6A292BFB-8D6E-41C0-82DB-121DC59D1115}" srcOrd="2" destOrd="0" parTransId="{0DBB6D23-E22B-44A2-B71C-CDD14EC7245D}" sibTransId="{5D2BEA3C-8497-41EE-80A4-A48038B0167A}"/>
    <dgm:cxn modelId="{351ECC9E-1DC9-4E8C-8EAA-21B6250F0327}" type="presOf" srcId="{3ABD690D-9FA1-43C6-80FF-37421D9E5B15}" destId="{99A49476-9C70-4662-ADB0-8F44F60C0B22}" srcOrd="0" destOrd="0" presId="urn:microsoft.com/office/officeart/2005/8/layout/hChevron3"/>
    <dgm:cxn modelId="{D81D7BEE-2557-4FA6-B73A-78C418EF1F54}" type="presOf" srcId="{6743AA29-000A-4652-8796-951E182A5B43}" destId="{1239A07C-3C0D-465D-81A6-DA61F811BA97}" srcOrd="0" destOrd="0" presId="urn:microsoft.com/office/officeart/2005/8/layout/hChevron3"/>
    <dgm:cxn modelId="{D1C25315-C8E9-4D0A-B978-3BA7008782B4}" type="presOf" srcId="{8DDC3336-3AFD-424B-B413-C2F927C32F61}" destId="{6F188EA8-15BE-4770-9A0B-049E53AAC902}" srcOrd="0" destOrd="0" presId="urn:microsoft.com/office/officeart/2005/8/layout/hChevron3"/>
    <dgm:cxn modelId="{2B75A32D-BFF9-4B49-89D7-52120033F6BC}" type="presParOf" srcId="{6F188EA8-15BE-4770-9A0B-049E53AAC902}" destId="{99A49476-9C70-4662-ADB0-8F44F60C0B22}" srcOrd="0" destOrd="0" presId="urn:microsoft.com/office/officeart/2005/8/layout/hChevron3"/>
    <dgm:cxn modelId="{CB01F71F-4840-4A7F-A80C-6B9DD0F4A070}" type="presParOf" srcId="{6F188EA8-15BE-4770-9A0B-049E53AAC902}" destId="{C14BE4DD-A8FA-48DA-948D-1DE7B473821F}" srcOrd="1" destOrd="0" presId="urn:microsoft.com/office/officeart/2005/8/layout/hChevron3"/>
    <dgm:cxn modelId="{8FCB803E-14C2-4A9E-BA1F-7C9D3077D11F}" type="presParOf" srcId="{6F188EA8-15BE-4770-9A0B-049E53AAC902}" destId="{1239A07C-3C0D-465D-81A6-DA61F811BA97}" srcOrd="2" destOrd="0" presId="urn:microsoft.com/office/officeart/2005/8/layout/hChevron3"/>
    <dgm:cxn modelId="{7C0F16D0-0CC2-4B32-A01E-408023CD2409}" type="presParOf" srcId="{6F188EA8-15BE-4770-9A0B-049E53AAC902}" destId="{5219DDA3-996E-4DFB-B550-B409D835439D}" srcOrd="3" destOrd="0" presId="urn:microsoft.com/office/officeart/2005/8/layout/hChevron3"/>
    <dgm:cxn modelId="{26C23947-17A3-4555-AD3A-CDFD146F91A3}" type="presParOf" srcId="{6F188EA8-15BE-4770-9A0B-049E53AAC902}" destId="{51766180-E26A-44BA-8D64-B3C3C0A857B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DC3336-3AFD-424B-B413-C2F927C32F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ABD690D-9FA1-43C6-80FF-37421D9E5B15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zh-TW" altLang="en-US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          預測錯誤率</a:t>
          </a:r>
          <a:endParaRPr lang="zh-TW" altLang="en-US" sz="1400" b="1" i="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E4C2D93-132E-4BC5-96C7-E63D3303F594}" type="parTrans" cxnId="{827F240C-697B-487B-8450-E433E8A73799}">
      <dgm:prSet/>
      <dgm:spPr/>
      <dgm:t>
        <a:bodyPr/>
        <a:lstStyle/>
        <a:p>
          <a:endParaRPr lang="zh-TW" altLang="en-US"/>
        </a:p>
      </dgm:t>
    </dgm:pt>
    <dgm:pt modelId="{5DDD5BF2-9F03-4E1A-84B3-2B44402D9607}" type="sibTrans" cxnId="{827F240C-697B-487B-8450-E433E8A73799}">
      <dgm:prSet/>
      <dgm:spPr/>
      <dgm:t>
        <a:bodyPr/>
        <a:lstStyle/>
        <a:p>
          <a:endParaRPr lang="zh-TW" altLang="en-US"/>
        </a:p>
      </dgm:t>
    </dgm:pt>
    <dgm:pt modelId="{6743AA29-000A-4652-8796-951E182A5B43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zh-TW" altLang="en-US" sz="1600" b="1" i="0" dirty="0" smtClean="0">
              <a:solidFill>
                <a:schemeClr val="bg1"/>
              </a:solidFill>
            </a:rPr>
            <a:t>        </a:t>
          </a:r>
          <a:r>
            <a:rPr lang="zh-TW" sz="1600" b="1" i="0" dirty="0" smtClean="0">
              <a:solidFill>
                <a:schemeClr val="bg1"/>
              </a:solidFill>
            </a:rPr>
            <a:t>聲音不合格原因</a:t>
          </a:r>
          <a:r>
            <a:rPr lang="en-US" sz="1600" b="1" i="0" dirty="0" smtClean="0">
              <a:solidFill>
                <a:schemeClr val="bg1"/>
              </a:solidFill>
            </a:rPr>
            <a:t>(</a:t>
          </a:r>
          <a:r>
            <a:rPr lang="zh-TW" sz="1600" b="1" i="0" dirty="0" smtClean="0">
              <a:solidFill>
                <a:schemeClr val="bg1"/>
              </a:solidFill>
            </a:rPr>
            <a:t>特徵</a:t>
          </a:r>
          <a:r>
            <a:rPr lang="en-US" sz="1600" b="1" i="0" dirty="0" smtClean="0">
              <a:solidFill>
                <a:schemeClr val="bg1"/>
              </a:solidFill>
            </a:rPr>
            <a:t>)</a:t>
          </a:r>
          <a:endParaRPr lang="zh-TW" altLang="en-US" sz="1600" dirty="0">
            <a:solidFill>
              <a:schemeClr val="bg1"/>
            </a:solidFill>
          </a:endParaRPr>
        </a:p>
      </dgm:t>
    </dgm:pt>
    <dgm:pt modelId="{F4E65347-76F7-4835-AD28-AB672E960A77}" type="parTrans" cxnId="{71FAEFA0-E602-43EE-89FB-2E521C904A16}">
      <dgm:prSet/>
      <dgm:spPr/>
      <dgm:t>
        <a:bodyPr/>
        <a:lstStyle/>
        <a:p>
          <a:endParaRPr lang="zh-TW" altLang="en-US"/>
        </a:p>
      </dgm:t>
    </dgm:pt>
    <dgm:pt modelId="{6A51A774-43D3-4D57-ABC4-4BB7CD95F75D}" type="sibTrans" cxnId="{71FAEFA0-E602-43EE-89FB-2E521C904A16}">
      <dgm:prSet/>
      <dgm:spPr/>
      <dgm:t>
        <a:bodyPr/>
        <a:lstStyle/>
        <a:p>
          <a:endParaRPr lang="zh-TW" altLang="en-US"/>
        </a:p>
      </dgm:t>
    </dgm:pt>
    <dgm:pt modelId="{6A292BFB-8D6E-41C0-82DB-121DC59D1115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zh-TW" altLang="en-US" sz="1400" b="1" i="0" smtClean="0">
              <a:solidFill>
                <a:schemeClr val="tx1">
                  <a:lumMod val="50000"/>
                  <a:lumOff val="50000"/>
                </a:schemeClr>
              </a:solidFill>
            </a:rPr>
            <a:t>易誤判聲音的特徵</a:t>
          </a:r>
          <a:endParaRPr lang="zh-TW" altLang="en-US" sz="1600" dirty="0">
            <a:solidFill>
              <a:schemeClr val="bg1"/>
            </a:solidFill>
          </a:endParaRPr>
        </a:p>
      </dgm:t>
    </dgm:pt>
    <dgm:pt modelId="{0DBB6D23-E22B-44A2-B71C-CDD14EC7245D}" type="parTrans" cxnId="{8D18AB4A-E9C3-4598-8C1A-028DE8D18CD7}">
      <dgm:prSet/>
      <dgm:spPr/>
      <dgm:t>
        <a:bodyPr/>
        <a:lstStyle/>
        <a:p>
          <a:endParaRPr lang="zh-TW" altLang="en-US"/>
        </a:p>
      </dgm:t>
    </dgm:pt>
    <dgm:pt modelId="{5D2BEA3C-8497-41EE-80A4-A48038B0167A}" type="sibTrans" cxnId="{8D18AB4A-E9C3-4598-8C1A-028DE8D18CD7}">
      <dgm:prSet/>
      <dgm:spPr/>
      <dgm:t>
        <a:bodyPr/>
        <a:lstStyle/>
        <a:p>
          <a:endParaRPr lang="zh-TW" altLang="en-US"/>
        </a:p>
      </dgm:t>
    </dgm:pt>
    <dgm:pt modelId="{6F188EA8-15BE-4770-9A0B-049E53AAC902}" type="pres">
      <dgm:prSet presAssocID="{8DDC3336-3AFD-424B-B413-C2F927C32F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9A49476-9C70-4662-ADB0-8F44F60C0B22}" type="pres">
      <dgm:prSet presAssocID="{3ABD690D-9FA1-43C6-80FF-37421D9E5B15}" presName="parTxOnly" presStyleLbl="node1" presStyleIdx="0" presStyleCnt="3" custScaleX="7038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4BE4DD-A8FA-48DA-948D-1DE7B473821F}" type="pres">
      <dgm:prSet presAssocID="{5DDD5BF2-9F03-4E1A-84B3-2B44402D9607}" presName="parSpace" presStyleCnt="0"/>
      <dgm:spPr/>
    </dgm:pt>
    <dgm:pt modelId="{1239A07C-3C0D-465D-81A6-DA61F811BA97}" type="pres">
      <dgm:prSet presAssocID="{6743AA29-000A-4652-8796-951E182A5B43}" presName="parTxOnly" presStyleLbl="node1" presStyleIdx="1" presStyleCnt="3" custScaleX="1088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19DDA3-996E-4DFB-B550-B409D835439D}" type="pres">
      <dgm:prSet presAssocID="{6A51A774-43D3-4D57-ABC4-4BB7CD95F75D}" presName="parSpace" presStyleCnt="0"/>
      <dgm:spPr/>
    </dgm:pt>
    <dgm:pt modelId="{51766180-E26A-44BA-8D64-B3C3C0A857B2}" type="pres">
      <dgm:prSet presAssocID="{6A292BFB-8D6E-41C0-82DB-121DC59D1115}" presName="parTxOnly" presStyleLbl="node1" presStyleIdx="2" presStyleCnt="3" custScaleX="714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D18AB4A-E9C3-4598-8C1A-028DE8D18CD7}" srcId="{8DDC3336-3AFD-424B-B413-C2F927C32F61}" destId="{6A292BFB-8D6E-41C0-82DB-121DC59D1115}" srcOrd="2" destOrd="0" parTransId="{0DBB6D23-E22B-44A2-B71C-CDD14EC7245D}" sibTransId="{5D2BEA3C-8497-41EE-80A4-A48038B0167A}"/>
    <dgm:cxn modelId="{57AFA58A-76AB-48EA-A085-A5275D6024A0}" type="presOf" srcId="{6743AA29-000A-4652-8796-951E182A5B43}" destId="{1239A07C-3C0D-465D-81A6-DA61F811BA97}" srcOrd="0" destOrd="0" presId="urn:microsoft.com/office/officeart/2005/8/layout/hChevron3"/>
    <dgm:cxn modelId="{EE576F7D-A32A-4F2F-8F7D-11B286B94CF8}" type="presOf" srcId="{3ABD690D-9FA1-43C6-80FF-37421D9E5B15}" destId="{99A49476-9C70-4662-ADB0-8F44F60C0B22}" srcOrd="0" destOrd="0" presId="urn:microsoft.com/office/officeart/2005/8/layout/hChevron3"/>
    <dgm:cxn modelId="{827F240C-697B-487B-8450-E433E8A73799}" srcId="{8DDC3336-3AFD-424B-B413-C2F927C32F61}" destId="{3ABD690D-9FA1-43C6-80FF-37421D9E5B15}" srcOrd="0" destOrd="0" parTransId="{DE4C2D93-132E-4BC5-96C7-E63D3303F594}" sibTransId="{5DDD5BF2-9F03-4E1A-84B3-2B44402D9607}"/>
    <dgm:cxn modelId="{AC96C085-125D-473C-91D9-478B6B645B45}" type="presOf" srcId="{6A292BFB-8D6E-41C0-82DB-121DC59D1115}" destId="{51766180-E26A-44BA-8D64-B3C3C0A857B2}" srcOrd="0" destOrd="0" presId="urn:microsoft.com/office/officeart/2005/8/layout/hChevron3"/>
    <dgm:cxn modelId="{71FAEFA0-E602-43EE-89FB-2E521C904A16}" srcId="{8DDC3336-3AFD-424B-B413-C2F927C32F61}" destId="{6743AA29-000A-4652-8796-951E182A5B43}" srcOrd="1" destOrd="0" parTransId="{F4E65347-76F7-4835-AD28-AB672E960A77}" sibTransId="{6A51A774-43D3-4D57-ABC4-4BB7CD95F75D}"/>
    <dgm:cxn modelId="{FB4D503D-BE3C-42C5-913D-AC54C785EF49}" type="presOf" srcId="{8DDC3336-3AFD-424B-B413-C2F927C32F61}" destId="{6F188EA8-15BE-4770-9A0B-049E53AAC902}" srcOrd="0" destOrd="0" presId="urn:microsoft.com/office/officeart/2005/8/layout/hChevron3"/>
    <dgm:cxn modelId="{07552771-BF8E-4029-AA01-963297F2DB05}" type="presParOf" srcId="{6F188EA8-15BE-4770-9A0B-049E53AAC902}" destId="{99A49476-9C70-4662-ADB0-8F44F60C0B22}" srcOrd="0" destOrd="0" presId="urn:microsoft.com/office/officeart/2005/8/layout/hChevron3"/>
    <dgm:cxn modelId="{9CB82443-A94B-49FB-91D9-66F57157308B}" type="presParOf" srcId="{6F188EA8-15BE-4770-9A0B-049E53AAC902}" destId="{C14BE4DD-A8FA-48DA-948D-1DE7B473821F}" srcOrd="1" destOrd="0" presId="urn:microsoft.com/office/officeart/2005/8/layout/hChevron3"/>
    <dgm:cxn modelId="{FE9D8EA5-BD91-4393-A64C-90644F8374A9}" type="presParOf" srcId="{6F188EA8-15BE-4770-9A0B-049E53AAC902}" destId="{1239A07C-3C0D-465D-81A6-DA61F811BA97}" srcOrd="2" destOrd="0" presId="urn:microsoft.com/office/officeart/2005/8/layout/hChevron3"/>
    <dgm:cxn modelId="{BBE7F039-145A-44A9-A433-30CF50B2A031}" type="presParOf" srcId="{6F188EA8-15BE-4770-9A0B-049E53AAC902}" destId="{5219DDA3-996E-4DFB-B550-B409D835439D}" srcOrd="3" destOrd="0" presId="urn:microsoft.com/office/officeart/2005/8/layout/hChevron3"/>
    <dgm:cxn modelId="{67024563-17A9-4780-8334-4DB7ECA0B74A}" type="presParOf" srcId="{6F188EA8-15BE-4770-9A0B-049E53AAC902}" destId="{51766180-E26A-44BA-8D64-B3C3C0A857B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DC3336-3AFD-424B-B413-C2F927C32F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ABD690D-9FA1-43C6-80FF-37421D9E5B15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zh-TW" altLang="en-US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          預測錯誤率</a:t>
          </a:r>
          <a:endParaRPr lang="zh-TW" altLang="en-US" sz="1400" b="1" i="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E4C2D93-132E-4BC5-96C7-E63D3303F594}" type="parTrans" cxnId="{827F240C-697B-487B-8450-E433E8A73799}">
      <dgm:prSet/>
      <dgm:spPr/>
      <dgm:t>
        <a:bodyPr/>
        <a:lstStyle/>
        <a:p>
          <a:endParaRPr lang="zh-TW" altLang="en-US"/>
        </a:p>
      </dgm:t>
    </dgm:pt>
    <dgm:pt modelId="{5DDD5BF2-9F03-4E1A-84B3-2B44402D9607}" type="sibTrans" cxnId="{827F240C-697B-487B-8450-E433E8A73799}">
      <dgm:prSet/>
      <dgm:spPr/>
      <dgm:t>
        <a:bodyPr/>
        <a:lstStyle/>
        <a:p>
          <a:endParaRPr lang="zh-TW" altLang="en-US"/>
        </a:p>
      </dgm:t>
    </dgm:pt>
    <dgm:pt modelId="{6743AA29-000A-4652-8796-951E182A5B43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zh-TW" altLang="en-US" sz="1600" b="1" i="0" dirty="0" smtClean="0">
              <a:solidFill>
                <a:schemeClr val="bg1"/>
              </a:solidFill>
            </a:rPr>
            <a:t>        </a:t>
          </a:r>
          <a:r>
            <a:rPr lang="zh-TW" sz="1600" b="1" i="0" dirty="0" smtClean="0">
              <a:solidFill>
                <a:schemeClr val="bg1"/>
              </a:solidFill>
            </a:rPr>
            <a:t>聲音不合格原因</a:t>
          </a:r>
          <a:r>
            <a:rPr lang="en-US" sz="1600" b="1" i="0" dirty="0" smtClean="0">
              <a:solidFill>
                <a:schemeClr val="bg1"/>
              </a:solidFill>
            </a:rPr>
            <a:t>(</a:t>
          </a:r>
          <a:r>
            <a:rPr lang="zh-TW" sz="1600" b="1" i="0" dirty="0" smtClean="0">
              <a:solidFill>
                <a:schemeClr val="bg1"/>
              </a:solidFill>
            </a:rPr>
            <a:t>特徵</a:t>
          </a:r>
          <a:r>
            <a:rPr lang="en-US" sz="1600" b="1" i="0" dirty="0" smtClean="0">
              <a:solidFill>
                <a:schemeClr val="bg1"/>
              </a:solidFill>
            </a:rPr>
            <a:t>)</a:t>
          </a:r>
          <a:endParaRPr lang="zh-TW" altLang="en-US" sz="1600" dirty="0">
            <a:solidFill>
              <a:schemeClr val="bg1"/>
            </a:solidFill>
          </a:endParaRPr>
        </a:p>
      </dgm:t>
    </dgm:pt>
    <dgm:pt modelId="{F4E65347-76F7-4835-AD28-AB672E960A77}" type="parTrans" cxnId="{71FAEFA0-E602-43EE-89FB-2E521C904A16}">
      <dgm:prSet/>
      <dgm:spPr/>
      <dgm:t>
        <a:bodyPr/>
        <a:lstStyle/>
        <a:p>
          <a:endParaRPr lang="zh-TW" altLang="en-US"/>
        </a:p>
      </dgm:t>
    </dgm:pt>
    <dgm:pt modelId="{6A51A774-43D3-4D57-ABC4-4BB7CD95F75D}" type="sibTrans" cxnId="{71FAEFA0-E602-43EE-89FB-2E521C904A16}">
      <dgm:prSet/>
      <dgm:spPr/>
      <dgm:t>
        <a:bodyPr/>
        <a:lstStyle/>
        <a:p>
          <a:endParaRPr lang="zh-TW" altLang="en-US"/>
        </a:p>
      </dgm:t>
    </dgm:pt>
    <dgm:pt modelId="{6A292BFB-8D6E-41C0-82DB-121DC59D1115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zh-TW" altLang="en-US" sz="1400" b="1" i="0" smtClean="0">
              <a:solidFill>
                <a:schemeClr val="tx1">
                  <a:lumMod val="50000"/>
                  <a:lumOff val="50000"/>
                </a:schemeClr>
              </a:solidFill>
            </a:rPr>
            <a:t>易誤判聲音的特徵</a:t>
          </a:r>
          <a:endParaRPr lang="zh-TW" altLang="en-US" sz="1600" dirty="0">
            <a:solidFill>
              <a:schemeClr val="bg1"/>
            </a:solidFill>
          </a:endParaRPr>
        </a:p>
      </dgm:t>
    </dgm:pt>
    <dgm:pt modelId="{0DBB6D23-E22B-44A2-B71C-CDD14EC7245D}" type="parTrans" cxnId="{8D18AB4A-E9C3-4598-8C1A-028DE8D18CD7}">
      <dgm:prSet/>
      <dgm:spPr/>
      <dgm:t>
        <a:bodyPr/>
        <a:lstStyle/>
        <a:p>
          <a:endParaRPr lang="zh-TW" altLang="en-US"/>
        </a:p>
      </dgm:t>
    </dgm:pt>
    <dgm:pt modelId="{5D2BEA3C-8497-41EE-80A4-A48038B0167A}" type="sibTrans" cxnId="{8D18AB4A-E9C3-4598-8C1A-028DE8D18CD7}">
      <dgm:prSet/>
      <dgm:spPr/>
      <dgm:t>
        <a:bodyPr/>
        <a:lstStyle/>
        <a:p>
          <a:endParaRPr lang="zh-TW" altLang="en-US"/>
        </a:p>
      </dgm:t>
    </dgm:pt>
    <dgm:pt modelId="{6F188EA8-15BE-4770-9A0B-049E53AAC902}" type="pres">
      <dgm:prSet presAssocID="{8DDC3336-3AFD-424B-B413-C2F927C32F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9A49476-9C70-4662-ADB0-8F44F60C0B22}" type="pres">
      <dgm:prSet presAssocID="{3ABD690D-9FA1-43C6-80FF-37421D9E5B15}" presName="parTxOnly" presStyleLbl="node1" presStyleIdx="0" presStyleCnt="3" custScaleX="7038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4BE4DD-A8FA-48DA-948D-1DE7B473821F}" type="pres">
      <dgm:prSet presAssocID="{5DDD5BF2-9F03-4E1A-84B3-2B44402D9607}" presName="parSpace" presStyleCnt="0"/>
      <dgm:spPr/>
    </dgm:pt>
    <dgm:pt modelId="{1239A07C-3C0D-465D-81A6-DA61F811BA97}" type="pres">
      <dgm:prSet presAssocID="{6743AA29-000A-4652-8796-951E182A5B43}" presName="parTxOnly" presStyleLbl="node1" presStyleIdx="1" presStyleCnt="3" custScaleX="1088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19DDA3-996E-4DFB-B550-B409D835439D}" type="pres">
      <dgm:prSet presAssocID="{6A51A774-43D3-4D57-ABC4-4BB7CD95F75D}" presName="parSpace" presStyleCnt="0"/>
      <dgm:spPr/>
    </dgm:pt>
    <dgm:pt modelId="{51766180-E26A-44BA-8D64-B3C3C0A857B2}" type="pres">
      <dgm:prSet presAssocID="{6A292BFB-8D6E-41C0-82DB-121DC59D1115}" presName="parTxOnly" presStyleLbl="node1" presStyleIdx="2" presStyleCnt="3" custScaleX="714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D18AB4A-E9C3-4598-8C1A-028DE8D18CD7}" srcId="{8DDC3336-3AFD-424B-B413-C2F927C32F61}" destId="{6A292BFB-8D6E-41C0-82DB-121DC59D1115}" srcOrd="2" destOrd="0" parTransId="{0DBB6D23-E22B-44A2-B71C-CDD14EC7245D}" sibTransId="{5D2BEA3C-8497-41EE-80A4-A48038B0167A}"/>
    <dgm:cxn modelId="{445CD40A-BC1C-4464-8225-BA0D65FD33FD}" type="presOf" srcId="{6743AA29-000A-4652-8796-951E182A5B43}" destId="{1239A07C-3C0D-465D-81A6-DA61F811BA97}" srcOrd="0" destOrd="0" presId="urn:microsoft.com/office/officeart/2005/8/layout/hChevron3"/>
    <dgm:cxn modelId="{827F240C-697B-487B-8450-E433E8A73799}" srcId="{8DDC3336-3AFD-424B-B413-C2F927C32F61}" destId="{3ABD690D-9FA1-43C6-80FF-37421D9E5B15}" srcOrd="0" destOrd="0" parTransId="{DE4C2D93-132E-4BC5-96C7-E63D3303F594}" sibTransId="{5DDD5BF2-9F03-4E1A-84B3-2B44402D9607}"/>
    <dgm:cxn modelId="{D76C9841-5038-4432-8143-ADF78E064F7D}" type="presOf" srcId="{3ABD690D-9FA1-43C6-80FF-37421D9E5B15}" destId="{99A49476-9C70-4662-ADB0-8F44F60C0B22}" srcOrd="0" destOrd="0" presId="urn:microsoft.com/office/officeart/2005/8/layout/hChevron3"/>
    <dgm:cxn modelId="{9FAC93CD-3007-4AB1-AFE4-FEFD39DF425D}" type="presOf" srcId="{8DDC3336-3AFD-424B-B413-C2F927C32F61}" destId="{6F188EA8-15BE-4770-9A0B-049E53AAC902}" srcOrd="0" destOrd="0" presId="urn:microsoft.com/office/officeart/2005/8/layout/hChevron3"/>
    <dgm:cxn modelId="{71FAEFA0-E602-43EE-89FB-2E521C904A16}" srcId="{8DDC3336-3AFD-424B-B413-C2F927C32F61}" destId="{6743AA29-000A-4652-8796-951E182A5B43}" srcOrd="1" destOrd="0" parTransId="{F4E65347-76F7-4835-AD28-AB672E960A77}" sibTransId="{6A51A774-43D3-4D57-ABC4-4BB7CD95F75D}"/>
    <dgm:cxn modelId="{2E7C23ED-6168-4D56-B109-C34851A2AEA9}" type="presOf" srcId="{6A292BFB-8D6E-41C0-82DB-121DC59D1115}" destId="{51766180-E26A-44BA-8D64-B3C3C0A857B2}" srcOrd="0" destOrd="0" presId="urn:microsoft.com/office/officeart/2005/8/layout/hChevron3"/>
    <dgm:cxn modelId="{8B18A7B2-C81A-49DA-B928-713BBD808418}" type="presParOf" srcId="{6F188EA8-15BE-4770-9A0B-049E53AAC902}" destId="{99A49476-9C70-4662-ADB0-8F44F60C0B22}" srcOrd="0" destOrd="0" presId="urn:microsoft.com/office/officeart/2005/8/layout/hChevron3"/>
    <dgm:cxn modelId="{204C9AA4-4F24-4894-A9E2-B57B52EDBBD6}" type="presParOf" srcId="{6F188EA8-15BE-4770-9A0B-049E53AAC902}" destId="{C14BE4DD-A8FA-48DA-948D-1DE7B473821F}" srcOrd="1" destOrd="0" presId="urn:microsoft.com/office/officeart/2005/8/layout/hChevron3"/>
    <dgm:cxn modelId="{4A1FFECB-493F-4ABA-83DB-0F6FFC10E714}" type="presParOf" srcId="{6F188EA8-15BE-4770-9A0B-049E53AAC902}" destId="{1239A07C-3C0D-465D-81A6-DA61F811BA97}" srcOrd="2" destOrd="0" presId="urn:microsoft.com/office/officeart/2005/8/layout/hChevron3"/>
    <dgm:cxn modelId="{8DC203EA-D6A5-4AAC-9364-C6DB39986D50}" type="presParOf" srcId="{6F188EA8-15BE-4770-9A0B-049E53AAC902}" destId="{5219DDA3-996E-4DFB-B550-B409D835439D}" srcOrd="3" destOrd="0" presId="urn:microsoft.com/office/officeart/2005/8/layout/hChevron3"/>
    <dgm:cxn modelId="{3399AD01-294E-4D88-9EFF-8067955258E0}" type="presParOf" srcId="{6F188EA8-15BE-4770-9A0B-049E53AAC902}" destId="{51766180-E26A-44BA-8D64-B3C3C0A857B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DC3336-3AFD-424B-B413-C2F927C32F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ABD690D-9FA1-43C6-80FF-37421D9E5B15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zh-TW" altLang="en-US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          預測錯誤率</a:t>
          </a:r>
          <a:endParaRPr lang="zh-TW" altLang="en-US" sz="1400" b="1" i="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E4C2D93-132E-4BC5-96C7-E63D3303F594}" type="parTrans" cxnId="{827F240C-697B-487B-8450-E433E8A73799}">
      <dgm:prSet/>
      <dgm:spPr/>
      <dgm:t>
        <a:bodyPr/>
        <a:lstStyle/>
        <a:p>
          <a:endParaRPr lang="zh-TW" altLang="en-US"/>
        </a:p>
      </dgm:t>
    </dgm:pt>
    <dgm:pt modelId="{5DDD5BF2-9F03-4E1A-84B3-2B44402D9607}" type="sibTrans" cxnId="{827F240C-697B-487B-8450-E433E8A73799}">
      <dgm:prSet/>
      <dgm:spPr/>
      <dgm:t>
        <a:bodyPr/>
        <a:lstStyle/>
        <a:p>
          <a:endParaRPr lang="zh-TW" altLang="en-US"/>
        </a:p>
      </dgm:t>
    </dgm:pt>
    <dgm:pt modelId="{6743AA29-000A-4652-8796-951E182A5B43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zh-TW" altLang="en-US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        </a:t>
          </a:r>
          <a:r>
            <a:rPr lang="zh-TW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聲音不合格原因</a:t>
          </a:r>
          <a:r>
            <a:rPr lang="en-US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(</a:t>
          </a:r>
          <a:r>
            <a:rPr lang="zh-TW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特徵</a:t>
          </a:r>
          <a:r>
            <a:rPr lang="en-US" sz="1400" b="1" i="0" dirty="0" smtClean="0">
              <a:solidFill>
                <a:schemeClr val="tx1">
                  <a:lumMod val="50000"/>
                  <a:lumOff val="50000"/>
                </a:schemeClr>
              </a:solidFill>
            </a:rPr>
            <a:t>)</a:t>
          </a:r>
          <a:endParaRPr lang="zh-TW" altLang="en-US" sz="14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4E65347-76F7-4835-AD28-AB672E960A77}" type="parTrans" cxnId="{71FAEFA0-E602-43EE-89FB-2E521C904A16}">
      <dgm:prSet/>
      <dgm:spPr/>
      <dgm:t>
        <a:bodyPr/>
        <a:lstStyle/>
        <a:p>
          <a:endParaRPr lang="zh-TW" altLang="en-US"/>
        </a:p>
      </dgm:t>
    </dgm:pt>
    <dgm:pt modelId="{6A51A774-43D3-4D57-ABC4-4BB7CD95F75D}" type="sibTrans" cxnId="{71FAEFA0-E602-43EE-89FB-2E521C904A16}">
      <dgm:prSet/>
      <dgm:spPr/>
      <dgm:t>
        <a:bodyPr/>
        <a:lstStyle/>
        <a:p>
          <a:endParaRPr lang="zh-TW" altLang="en-US"/>
        </a:p>
      </dgm:t>
    </dgm:pt>
    <dgm:pt modelId="{6A292BFB-8D6E-41C0-82DB-121DC59D1115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zh-TW" altLang="en-US" sz="1600" b="1" i="0" dirty="0" smtClean="0">
              <a:solidFill>
                <a:schemeClr val="bg1"/>
              </a:solidFill>
            </a:rPr>
            <a:t>易誤判聲音的特徵</a:t>
          </a:r>
          <a:endParaRPr lang="zh-TW" altLang="en-US" sz="1600" dirty="0">
            <a:solidFill>
              <a:schemeClr val="bg1"/>
            </a:solidFill>
          </a:endParaRPr>
        </a:p>
      </dgm:t>
    </dgm:pt>
    <dgm:pt modelId="{0DBB6D23-E22B-44A2-B71C-CDD14EC7245D}" type="parTrans" cxnId="{8D18AB4A-E9C3-4598-8C1A-028DE8D18CD7}">
      <dgm:prSet/>
      <dgm:spPr/>
      <dgm:t>
        <a:bodyPr/>
        <a:lstStyle/>
        <a:p>
          <a:endParaRPr lang="zh-TW" altLang="en-US"/>
        </a:p>
      </dgm:t>
    </dgm:pt>
    <dgm:pt modelId="{5D2BEA3C-8497-41EE-80A4-A48038B0167A}" type="sibTrans" cxnId="{8D18AB4A-E9C3-4598-8C1A-028DE8D18CD7}">
      <dgm:prSet/>
      <dgm:spPr/>
      <dgm:t>
        <a:bodyPr/>
        <a:lstStyle/>
        <a:p>
          <a:endParaRPr lang="zh-TW" altLang="en-US"/>
        </a:p>
      </dgm:t>
    </dgm:pt>
    <dgm:pt modelId="{6F188EA8-15BE-4770-9A0B-049E53AAC902}" type="pres">
      <dgm:prSet presAssocID="{8DDC3336-3AFD-424B-B413-C2F927C32F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9A49476-9C70-4662-ADB0-8F44F60C0B22}" type="pres">
      <dgm:prSet presAssocID="{3ABD690D-9FA1-43C6-80FF-37421D9E5B15}" presName="parTxOnly" presStyleLbl="node1" presStyleIdx="0" presStyleCnt="3" custScaleX="7038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4BE4DD-A8FA-48DA-948D-1DE7B473821F}" type="pres">
      <dgm:prSet presAssocID="{5DDD5BF2-9F03-4E1A-84B3-2B44402D9607}" presName="parSpace" presStyleCnt="0"/>
      <dgm:spPr/>
    </dgm:pt>
    <dgm:pt modelId="{1239A07C-3C0D-465D-81A6-DA61F811BA97}" type="pres">
      <dgm:prSet presAssocID="{6743AA29-000A-4652-8796-951E182A5B43}" presName="parTxOnly" presStyleLbl="node1" presStyleIdx="1" presStyleCnt="3" custScaleX="1088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19DDA3-996E-4DFB-B550-B409D835439D}" type="pres">
      <dgm:prSet presAssocID="{6A51A774-43D3-4D57-ABC4-4BB7CD95F75D}" presName="parSpace" presStyleCnt="0"/>
      <dgm:spPr/>
    </dgm:pt>
    <dgm:pt modelId="{51766180-E26A-44BA-8D64-B3C3C0A857B2}" type="pres">
      <dgm:prSet presAssocID="{6A292BFB-8D6E-41C0-82DB-121DC59D1115}" presName="parTxOnly" presStyleLbl="node1" presStyleIdx="2" presStyleCnt="3" custScaleX="714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1FAEFA0-E602-43EE-89FB-2E521C904A16}" srcId="{8DDC3336-3AFD-424B-B413-C2F927C32F61}" destId="{6743AA29-000A-4652-8796-951E182A5B43}" srcOrd="1" destOrd="0" parTransId="{F4E65347-76F7-4835-AD28-AB672E960A77}" sibTransId="{6A51A774-43D3-4D57-ABC4-4BB7CD95F75D}"/>
    <dgm:cxn modelId="{827F240C-697B-487B-8450-E433E8A73799}" srcId="{8DDC3336-3AFD-424B-B413-C2F927C32F61}" destId="{3ABD690D-9FA1-43C6-80FF-37421D9E5B15}" srcOrd="0" destOrd="0" parTransId="{DE4C2D93-132E-4BC5-96C7-E63D3303F594}" sibTransId="{5DDD5BF2-9F03-4E1A-84B3-2B44402D9607}"/>
    <dgm:cxn modelId="{F52D4E4B-E6D2-4C8C-A7CF-37B84E100FC3}" type="presOf" srcId="{6A292BFB-8D6E-41C0-82DB-121DC59D1115}" destId="{51766180-E26A-44BA-8D64-B3C3C0A857B2}" srcOrd="0" destOrd="0" presId="urn:microsoft.com/office/officeart/2005/8/layout/hChevron3"/>
    <dgm:cxn modelId="{8D18AB4A-E9C3-4598-8C1A-028DE8D18CD7}" srcId="{8DDC3336-3AFD-424B-B413-C2F927C32F61}" destId="{6A292BFB-8D6E-41C0-82DB-121DC59D1115}" srcOrd="2" destOrd="0" parTransId="{0DBB6D23-E22B-44A2-B71C-CDD14EC7245D}" sibTransId="{5D2BEA3C-8497-41EE-80A4-A48038B0167A}"/>
    <dgm:cxn modelId="{486391BF-86A6-4BB6-9651-B9BDE2B0A237}" type="presOf" srcId="{6743AA29-000A-4652-8796-951E182A5B43}" destId="{1239A07C-3C0D-465D-81A6-DA61F811BA97}" srcOrd="0" destOrd="0" presId="urn:microsoft.com/office/officeart/2005/8/layout/hChevron3"/>
    <dgm:cxn modelId="{E490B21F-E032-42E0-9C9F-C66488168EA1}" type="presOf" srcId="{3ABD690D-9FA1-43C6-80FF-37421D9E5B15}" destId="{99A49476-9C70-4662-ADB0-8F44F60C0B22}" srcOrd="0" destOrd="0" presId="urn:microsoft.com/office/officeart/2005/8/layout/hChevron3"/>
    <dgm:cxn modelId="{1E21EB61-10CF-499C-966E-FA4909BC5B5E}" type="presOf" srcId="{8DDC3336-3AFD-424B-B413-C2F927C32F61}" destId="{6F188EA8-15BE-4770-9A0B-049E53AAC902}" srcOrd="0" destOrd="0" presId="urn:microsoft.com/office/officeart/2005/8/layout/hChevron3"/>
    <dgm:cxn modelId="{6EADE52D-B315-4724-927F-40E03BBCD80E}" type="presParOf" srcId="{6F188EA8-15BE-4770-9A0B-049E53AAC902}" destId="{99A49476-9C70-4662-ADB0-8F44F60C0B22}" srcOrd="0" destOrd="0" presId="urn:microsoft.com/office/officeart/2005/8/layout/hChevron3"/>
    <dgm:cxn modelId="{D6EE1A6D-8D0A-45FE-AF90-EC024EF1E7A7}" type="presParOf" srcId="{6F188EA8-15BE-4770-9A0B-049E53AAC902}" destId="{C14BE4DD-A8FA-48DA-948D-1DE7B473821F}" srcOrd="1" destOrd="0" presId="urn:microsoft.com/office/officeart/2005/8/layout/hChevron3"/>
    <dgm:cxn modelId="{B391B04B-F6C0-4D2B-A0E2-4FB4F4914DCE}" type="presParOf" srcId="{6F188EA8-15BE-4770-9A0B-049E53AAC902}" destId="{1239A07C-3C0D-465D-81A6-DA61F811BA97}" srcOrd="2" destOrd="0" presId="urn:microsoft.com/office/officeart/2005/8/layout/hChevron3"/>
    <dgm:cxn modelId="{E1EE739F-DE55-4240-BB56-E1D6377404AF}" type="presParOf" srcId="{6F188EA8-15BE-4770-9A0B-049E53AAC902}" destId="{5219DDA3-996E-4DFB-B550-B409D835439D}" srcOrd="3" destOrd="0" presId="urn:microsoft.com/office/officeart/2005/8/layout/hChevron3"/>
    <dgm:cxn modelId="{C68C795B-21A0-4F45-9F3F-B8F80D97BDF6}" type="presParOf" srcId="{6F188EA8-15BE-4770-9A0B-049E53AAC902}" destId="{51766180-E26A-44BA-8D64-B3C3C0A857B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49476-9C70-4662-ADB0-8F44F60C0B22}">
      <dsp:nvSpPr>
        <dsp:cNvPr id="0" name=""/>
        <dsp:cNvSpPr/>
      </dsp:nvSpPr>
      <dsp:spPr>
        <a:xfrm>
          <a:off x="1899" y="0"/>
          <a:ext cx="2657744" cy="445815"/>
        </a:xfrm>
        <a:prstGeom prst="homePlate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i="0" kern="1200" dirty="0" smtClean="0">
              <a:solidFill>
                <a:schemeClr val="bg1"/>
              </a:solidFill>
            </a:rPr>
            <a:t>          預測錯誤率</a:t>
          </a:r>
          <a:endParaRPr lang="zh-TW" altLang="en-US" sz="1600" b="1" i="0" kern="1200" dirty="0">
            <a:solidFill>
              <a:schemeClr val="bg1"/>
            </a:solidFill>
          </a:endParaRPr>
        </a:p>
      </dsp:txBody>
      <dsp:txXfrm>
        <a:off x="1899" y="0"/>
        <a:ext cx="2546290" cy="445815"/>
      </dsp:txXfrm>
    </dsp:sp>
    <dsp:sp modelId="{1239A07C-3C0D-465D-81A6-DA61F811BA97}">
      <dsp:nvSpPr>
        <dsp:cNvPr id="0" name=""/>
        <dsp:cNvSpPr/>
      </dsp:nvSpPr>
      <dsp:spPr>
        <a:xfrm>
          <a:off x="1904409" y="0"/>
          <a:ext cx="4108473" cy="445815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       </a:t>
          </a:r>
          <a:r>
            <a:rPr lang="zh-TW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聲音不合格原因</a:t>
          </a:r>
          <a:r>
            <a:rPr lang="zh-TW" altLang="en-US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en-US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(</a:t>
          </a:r>
          <a:r>
            <a:rPr lang="zh-TW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特徵</a:t>
          </a:r>
          <a:r>
            <a:rPr lang="en-US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)</a:t>
          </a:r>
          <a:endParaRPr lang="zh-TW" altLang="en-US" sz="14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2127317" y="0"/>
        <a:ext cx="3662658" cy="445815"/>
      </dsp:txXfrm>
    </dsp:sp>
    <dsp:sp modelId="{51766180-E26A-44BA-8D64-B3C3C0A857B2}">
      <dsp:nvSpPr>
        <dsp:cNvPr id="0" name=""/>
        <dsp:cNvSpPr/>
      </dsp:nvSpPr>
      <dsp:spPr>
        <a:xfrm>
          <a:off x="5257649" y="0"/>
          <a:ext cx="2696827" cy="445815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i="0" kern="1200" smtClean="0">
              <a:solidFill>
                <a:schemeClr val="tx1">
                  <a:lumMod val="50000"/>
                  <a:lumOff val="50000"/>
                </a:schemeClr>
              </a:solidFill>
            </a:rPr>
            <a:t>易誤判聲音的特徵</a:t>
          </a:r>
          <a:endParaRPr lang="zh-TW" altLang="en-US" sz="1600" kern="1200" dirty="0">
            <a:solidFill>
              <a:schemeClr val="bg1"/>
            </a:solidFill>
          </a:endParaRPr>
        </a:p>
      </dsp:txBody>
      <dsp:txXfrm>
        <a:off x="5480557" y="0"/>
        <a:ext cx="2251012" cy="445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49476-9C70-4662-ADB0-8F44F60C0B22}">
      <dsp:nvSpPr>
        <dsp:cNvPr id="0" name=""/>
        <dsp:cNvSpPr/>
      </dsp:nvSpPr>
      <dsp:spPr>
        <a:xfrm>
          <a:off x="1899" y="0"/>
          <a:ext cx="2657744" cy="445815"/>
        </a:xfrm>
        <a:prstGeom prst="homePlate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i="0" kern="1200" dirty="0" smtClean="0">
              <a:solidFill>
                <a:schemeClr val="bg1"/>
              </a:solidFill>
            </a:rPr>
            <a:t>          預測錯誤率</a:t>
          </a:r>
          <a:endParaRPr lang="zh-TW" altLang="en-US" sz="1600" b="1" i="0" kern="1200" dirty="0">
            <a:solidFill>
              <a:schemeClr val="bg1"/>
            </a:solidFill>
          </a:endParaRPr>
        </a:p>
      </dsp:txBody>
      <dsp:txXfrm>
        <a:off x="1899" y="0"/>
        <a:ext cx="2546290" cy="445815"/>
      </dsp:txXfrm>
    </dsp:sp>
    <dsp:sp modelId="{1239A07C-3C0D-465D-81A6-DA61F811BA97}">
      <dsp:nvSpPr>
        <dsp:cNvPr id="0" name=""/>
        <dsp:cNvSpPr/>
      </dsp:nvSpPr>
      <dsp:spPr>
        <a:xfrm>
          <a:off x="1904409" y="0"/>
          <a:ext cx="4108473" cy="445815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       </a:t>
          </a:r>
          <a:r>
            <a:rPr lang="zh-TW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聲音不合格原因</a:t>
          </a:r>
          <a:r>
            <a:rPr lang="zh-TW" altLang="en-US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en-US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(</a:t>
          </a:r>
          <a:r>
            <a:rPr lang="zh-TW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特徵</a:t>
          </a:r>
          <a:r>
            <a:rPr lang="en-US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)</a:t>
          </a:r>
          <a:endParaRPr lang="zh-TW" altLang="en-US" sz="14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2127317" y="0"/>
        <a:ext cx="3662658" cy="445815"/>
      </dsp:txXfrm>
    </dsp:sp>
    <dsp:sp modelId="{51766180-E26A-44BA-8D64-B3C3C0A857B2}">
      <dsp:nvSpPr>
        <dsp:cNvPr id="0" name=""/>
        <dsp:cNvSpPr/>
      </dsp:nvSpPr>
      <dsp:spPr>
        <a:xfrm>
          <a:off x="5257649" y="0"/>
          <a:ext cx="2696827" cy="445815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i="0" kern="1200" smtClean="0">
              <a:solidFill>
                <a:schemeClr val="tx1">
                  <a:lumMod val="50000"/>
                  <a:lumOff val="50000"/>
                </a:schemeClr>
              </a:solidFill>
            </a:rPr>
            <a:t>易誤判聲音的特徵</a:t>
          </a:r>
          <a:endParaRPr lang="zh-TW" altLang="en-US" sz="1600" kern="1200" dirty="0">
            <a:solidFill>
              <a:schemeClr val="bg1"/>
            </a:solidFill>
          </a:endParaRPr>
        </a:p>
      </dsp:txBody>
      <dsp:txXfrm>
        <a:off x="5480557" y="0"/>
        <a:ext cx="2251012" cy="4458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49476-9C70-4662-ADB0-8F44F60C0B22}">
      <dsp:nvSpPr>
        <dsp:cNvPr id="0" name=""/>
        <dsp:cNvSpPr/>
      </dsp:nvSpPr>
      <dsp:spPr>
        <a:xfrm>
          <a:off x="1899" y="0"/>
          <a:ext cx="2657744" cy="445815"/>
        </a:xfrm>
        <a:prstGeom prst="homePlate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i="0" kern="1200" dirty="0" smtClean="0">
              <a:solidFill>
                <a:schemeClr val="bg1"/>
              </a:solidFill>
            </a:rPr>
            <a:t>          預測錯誤率</a:t>
          </a:r>
          <a:endParaRPr lang="zh-TW" altLang="en-US" sz="1600" b="1" i="0" kern="1200" dirty="0">
            <a:solidFill>
              <a:schemeClr val="bg1"/>
            </a:solidFill>
          </a:endParaRPr>
        </a:p>
      </dsp:txBody>
      <dsp:txXfrm>
        <a:off x="1899" y="0"/>
        <a:ext cx="2546290" cy="445815"/>
      </dsp:txXfrm>
    </dsp:sp>
    <dsp:sp modelId="{1239A07C-3C0D-465D-81A6-DA61F811BA97}">
      <dsp:nvSpPr>
        <dsp:cNvPr id="0" name=""/>
        <dsp:cNvSpPr/>
      </dsp:nvSpPr>
      <dsp:spPr>
        <a:xfrm>
          <a:off x="1904409" y="0"/>
          <a:ext cx="4108473" cy="445815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       </a:t>
          </a:r>
          <a:r>
            <a:rPr lang="zh-TW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聲音不合格原因</a:t>
          </a:r>
          <a:r>
            <a:rPr lang="zh-TW" altLang="en-US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en-US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(</a:t>
          </a:r>
          <a:r>
            <a:rPr lang="zh-TW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特徵</a:t>
          </a:r>
          <a:r>
            <a:rPr lang="en-US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)</a:t>
          </a:r>
          <a:endParaRPr lang="zh-TW" altLang="en-US" sz="14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2127317" y="0"/>
        <a:ext cx="3662658" cy="445815"/>
      </dsp:txXfrm>
    </dsp:sp>
    <dsp:sp modelId="{51766180-E26A-44BA-8D64-B3C3C0A857B2}">
      <dsp:nvSpPr>
        <dsp:cNvPr id="0" name=""/>
        <dsp:cNvSpPr/>
      </dsp:nvSpPr>
      <dsp:spPr>
        <a:xfrm>
          <a:off x="5257649" y="0"/>
          <a:ext cx="2696827" cy="445815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i="0" kern="1200" smtClean="0">
              <a:solidFill>
                <a:schemeClr val="tx1">
                  <a:lumMod val="50000"/>
                  <a:lumOff val="50000"/>
                </a:schemeClr>
              </a:solidFill>
            </a:rPr>
            <a:t>易誤判聲音的特徵</a:t>
          </a:r>
          <a:endParaRPr lang="zh-TW" altLang="en-US" sz="1600" kern="1200" dirty="0">
            <a:solidFill>
              <a:schemeClr val="bg1"/>
            </a:solidFill>
          </a:endParaRPr>
        </a:p>
      </dsp:txBody>
      <dsp:txXfrm>
        <a:off x="5480557" y="0"/>
        <a:ext cx="2251012" cy="4458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49476-9C70-4662-ADB0-8F44F60C0B22}">
      <dsp:nvSpPr>
        <dsp:cNvPr id="0" name=""/>
        <dsp:cNvSpPr/>
      </dsp:nvSpPr>
      <dsp:spPr>
        <a:xfrm>
          <a:off x="1899" y="0"/>
          <a:ext cx="2657744" cy="445815"/>
        </a:xfrm>
        <a:prstGeom prst="homePlate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i="0" kern="1200" dirty="0" smtClean="0">
              <a:solidFill>
                <a:schemeClr val="bg1"/>
              </a:solidFill>
            </a:rPr>
            <a:t>          預測錯誤率</a:t>
          </a:r>
          <a:endParaRPr lang="zh-TW" altLang="en-US" sz="1600" b="1" i="0" kern="1200" dirty="0">
            <a:solidFill>
              <a:schemeClr val="bg1"/>
            </a:solidFill>
          </a:endParaRPr>
        </a:p>
      </dsp:txBody>
      <dsp:txXfrm>
        <a:off x="1899" y="0"/>
        <a:ext cx="2546290" cy="445815"/>
      </dsp:txXfrm>
    </dsp:sp>
    <dsp:sp modelId="{1239A07C-3C0D-465D-81A6-DA61F811BA97}">
      <dsp:nvSpPr>
        <dsp:cNvPr id="0" name=""/>
        <dsp:cNvSpPr/>
      </dsp:nvSpPr>
      <dsp:spPr>
        <a:xfrm>
          <a:off x="1904409" y="0"/>
          <a:ext cx="4108473" cy="445815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       </a:t>
          </a:r>
          <a:r>
            <a:rPr lang="zh-TW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聲音不合格原因</a:t>
          </a:r>
          <a:r>
            <a:rPr lang="zh-TW" altLang="en-US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en-US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(</a:t>
          </a:r>
          <a:r>
            <a:rPr lang="zh-TW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特徵</a:t>
          </a:r>
          <a:r>
            <a:rPr lang="en-US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)</a:t>
          </a:r>
          <a:endParaRPr lang="zh-TW" altLang="en-US" sz="14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2127317" y="0"/>
        <a:ext cx="3662658" cy="445815"/>
      </dsp:txXfrm>
    </dsp:sp>
    <dsp:sp modelId="{51766180-E26A-44BA-8D64-B3C3C0A857B2}">
      <dsp:nvSpPr>
        <dsp:cNvPr id="0" name=""/>
        <dsp:cNvSpPr/>
      </dsp:nvSpPr>
      <dsp:spPr>
        <a:xfrm>
          <a:off x="5257649" y="0"/>
          <a:ext cx="2696827" cy="445815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i="0" kern="1200" smtClean="0">
              <a:solidFill>
                <a:schemeClr val="tx1">
                  <a:lumMod val="50000"/>
                  <a:lumOff val="50000"/>
                </a:schemeClr>
              </a:solidFill>
            </a:rPr>
            <a:t>易誤判聲音的特徵</a:t>
          </a:r>
          <a:endParaRPr lang="zh-TW" altLang="en-US" sz="1600" kern="1200" dirty="0">
            <a:solidFill>
              <a:schemeClr val="bg1"/>
            </a:solidFill>
          </a:endParaRPr>
        </a:p>
      </dsp:txBody>
      <dsp:txXfrm>
        <a:off x="5480557" y="0"/>
        <a:ext cx="2251012" cy="4458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49476-9C70-4662-ADB0-8F44F60C0B22}">
      <dsp:nvSpPr>
        <dsp:cNvPr id="0" name=""/>
        <dsp:cNvSpPr/>
      </dsp:nvSpPr>
      <dsp:spPr>
        <a:xfrm>
          <a:off x="1899" y="0"/>
          <a:ext cx="2657744" cy="445815"/>
        </a:xfrm>
        <a:prstGeom prst="homePlate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         預測錯誤率</a:t>
          </a:r>
          <a:endParaRPr lang="zh-TW" altLang="en-US" sz="1400" b="1" i="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899" y="0"/>
        <a:ext cx="2546290" cy="445815"/>
      </dsp:txXfrm>
    </dsp:sp>
    <dsp:sp modelId="{1239A07C-3C0D-465D-81A6-DA61F811BA97}">
      <dsp:nvSpPr>
        <dsp:cNvPr id="0" name=""/>
        <dsp:cNvSpPr/>
      </dsp:nvSpPr>
      <dsp:spPr>
        <a:xfrm>
          <a:off x="1904409" y="0"/>
          <a:ext cx="4108473" cy="445815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i="0" kern="1200" dirty="0" smtClean="0">
              <a:solidFill>
                <a:schemeClr val="bg1"/>
              </a:solidFill>
            </a:rPr>
            <a:t>        </a:t>
          </a:r>
          <a:r>
            <a:rPr lang="zh-TW" sz="1600" b="1" i="0" kern="1200" dirty="0" smtClean="0">
              <a:solidFill>
                <a:schemeClr val="bg1"/>
              </a:solidFill>
            </a:rPr>
            <a:t>聲音不合格原因</a:t>
          </a:r>
          <a:r>
            <a:rPr lang="en-US" sz="1600" b="1" i="0" kern="1200" dirty="0" smtClean="0">
              <a:solidFill>
                <a:schemeClr val="bg1"/>
              </a:solidFill>
            </a:rPr>
            <a:t>(</a:t>
          </a:r>
          <a:r>
            <a:rPr lang="zh-TW" sz="1600" b="1" i="0" kern="1200" dirty="0" smtClean="0">
              <a:solidFill>
                <a:schemeClr val="bg1"/>
              </a:solidFill>
            </a:rPr>
            <a:t>特徵</a:t>
          </a:r>
          <a:r>
            <a:rPr lang="en-US" sz="1600" b="1" i="0" kern="1200" dirty="0" smtClean="0">
              <a:solidFill>
                <a:schemeClr val="bg1"/>
              </a:solidFill>
            </a:rPr>
            <a:t>)</a:t>
          </a:r>
          <a:endParaRPr lang="zh-TW" altLang="en-US" sz="1600" kern="1200" dirty="0">
            <a:solidFill>
              <a:schemeClr val="bg1"/>
            </a:solidFill>
          </a:endParaRPr>
        </a:p>
      </dsp:txBody>
      <dsp:txXfrm>
        <a:off x="2127317" y="0"/>
        <a:ext cx="3662658" cy="445815"/>
      </dsp:txXfrm>
    </dsp:sp>
    <dsp:sp modelId="{51766180-E26A-44BA-8D64-B3C3C0A857B2}">
      <dsp:nvSpPr>
        <dsp:cNvPr id="0" name=""/>
        <dsp:cNvSpPr/>
      </dsp:nvSpPr>
      <dsp:spPr>
        <a:xfrm>
          <a:off x="5257649" y="0"/>
          <a:ext cx="2696827" cy="445815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i="0" kern="1200" smtClean="0">
              <a:solidFill>
                <a:schemeClr val="tx1">
                  <a:lumMod val="50000"/>
                  <a:lumOff val="50000"/>
                </a:schemeClr>
              </a:solidFill>
            </a:rPr>
            <a:t>易誤判聲音的特徵</a:t>
          </a:r>
          <a:endParaRPr lang="zh-TW" altLang="en-US" sz="1600" kern="1200" dirty="0">
            <a:solidFill>
              <a:schemeClr val="bg1"/>
            </a:solidFill>
          </a:endParaRPr>
        </a:p>
      </dsp:txBody>
      <dsp:txXfrm>
        <a:off x="5480557" y="0"/>
        <a:ext cx="2251012" cy="4458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49476-9C70-4662-ADB0-8F44F60C0B22}">
      <dsp:nvSpPr>
        <dsp:cNvPr id="0" name=""/>
        <dsp:cNvSpPr/>
      </dsp:nvSpPr>
      <dsp:spPr>
        <a:xfrm>
          <a:off x="1899" y="0"/>
          <a:ext cx="2657744" cy="445815"/>
        </a:xfrm>
        <a:prstGeom prst="homePlate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         預測錯誤率</a:t>
          </a:r>
          <a:endParaRPr lang="zh-TW" altLang="en-US" sz="1400" b="1" i="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899" y="0"/>
        <a:ext cx="2546290" cy="445815"/>
      </dsp:txXfrm>
    </dsp:sp>
    <dsp:sp modelId="{1239A07C-3C0D-465D-81A6-DA61F811BA97}">
      <dsp:nvSpPr>
        <dsp:cNvPr id="0" name=""/>
        <dsp:cNvSpPr/>
      </dsp:nvSpPr>
      <dsp:spPr>
        <a:xfrm>
          <a:off x="1904409" y="0"/>
          <a:ext cx="4108473" cy="445815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i="0" kern="1200" dirty="0" smtClean="0">
              <a:solidFill>
                <a:schemeClr val="bg1"/>
              </a:solidFill>
            </a:rPr>
            <a:t>        </a:t>
          </a:r>
          <a:r>
            <a:rPr lang="zh-TW" sz="1600" b="1" i="0" kern="1200" dirty="0" smtClean="0">
              <a:solidFill>
                <a:schemeClr val="bg1"/>
              </a:solidFill>
            </a:rPr>
            <a:t>聲音不合格原因</a:t>
          </a:r>
          <a:r>
            <a:rPr lang="en-US" sz="1600" b="1" i="0" kern="1200" dirty="0" smtClean="0">
              <a:solidFill>
                <a:schemeClr val="bg1"/>
              </a:solidFill>
            </a:rPr>
            <a:t>(</a:t>
          </a:r>
          <a:r>
            <a:rPr lang="zh-TW" sz="1600" b="1" i="0" kern="1200" dirty="0" smtClean="0">
              <a:solidFill>
                <a:schemeClr val="bg1"/>
              </a:solidFill>
            </a:rPr>
            <a:t>特徵</a:t>
          </a:r>
          <a:r>
            <a:rPr lang="en-US" sz="1600" b="1" i="0" kern="1200" dirty="0" smtClean="0">
              <a:solidFill>
                <a:schemeClr val="bg1"/>
              </a:solidFill>
            </a:rPr>
            <a:t>)</a:t>
          </a:r>
          <a:endParaRPr lang="zh-TW" altLang="en-US" sz="1600" kern="1200" dirty="0">
            <a:solidFill>
              <a:schemeClr val="bg1"/>
            </a:solidFill>
          </a:endParaRPr>
        </a:p>
      </dsp:txBody>
      <dsp:txXfrm>
        <a:off x="2127317" y="0"/>
        <a:ext cx="3662658" cy="445815"/>
      </dsp:txXfrm>
    </dsp:sp>
    <dsp:sp modelId="{51766180-E26A-44BA-8D64-B3C3C0A857B2}">
      <dsp:nvSpPr>
        <dsp:cNvPr id="0" name=""/>
        <dsp:cNvSpPr/>
      </dsp:nvSpPr>
      <dsp:spPr>
        <a:xfrm>
          <a:off x="5257649" y="0"/>
          <a:ext cx="2696827" cy="445815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i="0" kern="1200" smtClean="0">
              <a:solidFill>
                <a:schemeClr val="tx1">
                  <a:lumMod val="50000"/>
                  <a:lumOff val="50000"/>
                </a:schemeClr>
              </a:solidFill>
            </a:rPr>
            <a:t>易誤判聲音的特徵</a:t>
          </a:r>
          <a:endParaRPr lang="zh-TW" altLang="en-US" sz="1600" kern="1200" dirty="0">
            <a:solidFill>
              <a:schemeClr val="bg1"/>
            </a:solidFill>
          </a:endParaRPr>
        </a:p>
      </dsp:txBody>
      <dsp:txXfrm>
        <a:off x="5480557" y="0"/>
        <a:ext cx="2251012" cy="4458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49476-9C70-4662-ADB0-8F44F60C0B22}">
      <dsp:nvSpPr>
        <dsp:cNvPr id="0" name=""/>
        <dsp:cNvSpPr/>
      </dsp:nvSpPr>
      <dsp:spPr>
        <a:xfrm>
          <a:off x="1899" y="0"/>
          <a:ext cx="2657744" cy="445815"/>
        </a:xfrm>
        <a:prstGeom prst="homePlate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         預測錯誤率</a:t>
          </a:r>
          <a:endParaRPr lang="zh-TW" altLang="en-US" sz="1400" b="1" i="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899" y="0"/>
        <a:ext cx="2546290" cy="445815"/>
      </dsp:txXfrm>
    </dsp:sp>
    <dsp:sp modelId="{1239A07C-3C0D-465D-81A6-DA61F811BA97}">
      <dsp:nvSpPr>
        <dsp:cNvPr id="0" name=""/>
        <dsp:cNvSpPr/>
      </dsp:nvSpPr>
      <dsp:spPr>
        <a:xfrm>
          <a:off x="1904409" y="0"/>
          <a:ext cx="4108473" cy="445815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i="0" kern="1200" dirty="0" smtClean="0">
              <a:solidFill>
                <a:schemeClr val="bg1"/>
              </a:solidFill>
            </a:rPr>
            <a:t>        </a:t>
          </a:r>
          <a:r>
            <a:rPr lang="zh-TW" sz="1600" b="1" i="0" kern="1200" dirty="0" smtClean="0">
              <a:solidFill>
                <a:schemeClr val="bg1"/>
              </a:solidFill>
            </a:rPr>
            <a:t>聲音不合格原因</a:t>
          </a:r>
          <a:r>
            <a:rPr lang="en-US" sz="1600" b="1" i="0" kern="1200" dirty="0" smtClean="0">
              <a:solidFill>
                <a:schemeClr val="bg1"/>
              </a:solidFill>
            </a:rPr>
            <a:t>(</a:t>
          </a:r>
          <a:r>
            <a:rPr lang="zh-TW" sz="1600" b="1" i="0" kern="1200" dirty="0" smtClean="0">
              <a:solidFill>
                <a:schemeClr val="bg1"/>
              </a:solidFill>
            </a:rPr>
            <a:t>特徵</a:t>
          </a:r>
          <a:r>
            <a:rPr lang="en-US" sz="1600" b="1" i="0" kern="1200" dirty="0" smtClean="0">
              <a:solidFill>
                <a:schemeClr val="bg1"/>
              </a:solidFill>
            </a:rPr>
            <a:t>)</a:t>
          </a:r>
          <a:endParaRPr lang="zh-TW" altLang="en-US" sz="1600" kern="1200" dirty="0">
            <a:solidFill>
              <a:schemeClr val="bg1"/>
            </a:solidFill>
          </a:endParaRPr>
        </a:p>
      </dsp:txBody>
      <dsp:txXfrm>
        <a:off x="2127317" y="0"/>
        <a:ext cx="3662658" cy="445815"/>
      </dsp:txXfrm>
    </dsp:sp>
    <dsp:sp modelId="{51766180-E26A-44BA-8D64-B3C3C0A857B2}">
      <dsp:nvSpPr>
        <dsp:cNvPr id="0" name=""/>
        <dsp:cNvSpPr/>
      </dsp:nvSpPr>
      <dsp:spPr>
        <a:xfrm>
          <a:off x="5257649" y="0"/>
          <a:ext cx="2696827" cy="445815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i="0" kern="1200" smtClean="0">
              <a:solidFill>
                <a:schemeClr val="tx1">
                  <a:lumMod val="50000"/>
                  <a:lumOff val="50000"/>
                </a:schemeClr>
              </a:solidFill>
            </a:rPr>
            <a:t>易誤判聲音的特徵</a:t>
          </a:r>
          <a:endParaRPr lang="zh-TW" altLang="en-US" sz="1600" kern="1200" dirty="0">
            <a:solidFill>
              <a:schemeClr val="bg1"/>
            </a:solidFill>
          </a:endParaRPr>
        </a:p>
      </dsp:txBody>
      <dsp:txXfrm>
        <a:off x="5480557" y="0"/>
        <a:ext cx="2251012" cy="4458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49476-9C70-4662-ADB0-8F44F60C0B22}">
      <dsp:nvSpPr>
        <dsp:cNvPr id="0" name=""/>
        <dsp:cNvSpPr/>
      </dsp:nvSpPr>
      <dsp:spPr>
        <a:xfrm>
          <a:off x="1899" y="0"/>
          <a:ext cx="2657744" cy="445815"/>
        </a:xfrm>
        <a:prstGeom prst="homePlate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         預測錯誤率</a:t>
          </a:r>
          <a:endParaRPr lang="zh-TW" altLang="en-US" sz="1400" b="1" i="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899" y="0"/>
        <a:ext cx="2546290" cy="445815"/>
      </dsp:txXfrm>
    </dsp:sp>
    <dsp:sp modelId="{1239A07C-3C0D-465D-81A6-DA61F811BA97}">
      <dsp:nvSpPr>
        <dsp:cNvPr id="0" name=""/>
        <dsp:cNvSpPr/>
      </dsp:nvSpPr>
      <dsp:spPr>
        <a:xfrm>
          <a:off x="1904409" y="0"/>
          <a:ext cx="4108473" cy="445815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i="0" kern="1200" dirty="0" smtClean="0">
              <a:solidFill>
                <a:schemeClr val="bg1"/>
              </a:solidFill>
            </a:rPr>
            <a:t>        </a:t>
          </a:r>
          <a:r>
            <a:rPr lang="zh-TW" sz="1600" b="1" i="0" kern="1200" dirty="0" smtClean="0">
              <a:solidFill>
                <a:schemeClr val="bg1"/>
              </a:solidFill>
            </a:rPr>
            <a:t>聲音不合格原因</a:t>
          </a:r>
          <a:r>
            <a:rPr lang="en-US" sz="1600" b="1" i="0" kern="1200" dirty="0" smtClean="0">
              <a:solidFill>
                <a:schemeClr val="bg1"/>
              </a:solidFill>
            </a:rPr>
            <a:t>(</a:t>
          </a:r>
          <a:r>
            <a:rPr lang="zh-TW" sz="1600" b="1" i="0" kern="1200" dirty="0" smtClean="0">
              <a:solidFill>
                <a:schemeClr val="bg1"/>
              </a:solidFill>
            </a:rPr>
            <a:t>特徵</a:t>
          </a:r>
          <a:r>
            <a:rPr lang="en-US" sz="1600" b="1" i="0" kern="1200" dirty="0" smtClean="0">
              <a:solidFill>
                <a:schemeClr val="bg1"/>
              </a:solidFill>
            </a:rPr>
            <a:t>)</a:t>
          </a:r>
          <a:endParaRPr lang="zh-TW" altLang="en-US" sz="1600" kern="1200" dirty="0">
            <a:solidFill>
              <a:schemeClr val="bg1"/>
            </a:solidFill>
          </a:endParaRPr>
        </a:p>
      </dsp:txBody>
      <dsp:txXfrm>
        <a:off x="2127317" y="0"/>
        <a:ext cx="3662658" cy="445815"/>
      </dsp:txXfrm>
    </dsp:sp>
    <dsp:sp modelId="{51766180-E26A-44BA-8D64-B3C3C0A857B2}">
      <dsp:nvSpPr>
        <dsp:cNvPr id="0" name=""/>
        <dsp:cNvSpPr/>
      </dsp:nvSpPr>
      <dsp:spPr>
        <a:xfrm>
          <a:off x="5257649" y="0"/>
          <a:ext cx="2696827" cy="445815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i="0" kern="1200" smtClean="0">
              <a:solidFill>
                <a:schemeClr val="tx1">
                  <a:lumMod val="50000"/>
                  <a:lumOff val="50000"/>
                </a:schemeClr>
              </a:solidFill>
            </a:rPr>
            <a:t>易誤判聲音的特徵</a:t>
          </a:r>
          <a:endParaRPr lang="zh-TW" altLang="en-US" sz="1600" kern="1200" dirty="0">
            <a:solidFill>
              <a:schemeClr val="bg1"/>
            </a:solidFill>
          </a:endParaRPr>
        </a:p>
      </dsp:txBody>
      <dsp:txXfrm>
        <a:off x="5480557" y="0"/>
        <a:ext cx="2251012" cy="4458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49476-9C70-4662-ADB0-8F44F60C0B22}">
      <dsp:nvSpPr>
        <dsp:cNvPr id="0" name=""/>
        <dsp:cNvSpPr/>
      </dsp:nvSpPr>
      <dsp:spPr>
        <a:xfrm>
          <a:off x="1899" y="0"/>
          <a:ext cx="2657744" cy="445815"/>
        </a:xfrm>
        <a:prstGeom prst="homePlate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         預測錯誤率</a:t>
          </a:r>
          <a:endParaRPr lang="zh-TW" altLang="en-US" sz="1400" b="1" i="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899" y="0"/>
        <a:ext cx="2546290" cy="445815"/>
      </dsp:txXfrm>
    </dsp:sp>
    <dsp:sp modelId="{1239A07C-3C0D-465D-81A6-DA61F811BA97}">
      <dsp:nvSpPr>
        <dsp:cNvPr id="0" name=""/>
        <dsp:cNvSpPr/>
      </dsp:nvSpPr>
      <dsp:spPr>
        <a:xfrm>
          <a:off x="1904409" y="0"/>
          <a:ext cx="4108473" cy="445815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       </a:t>
          </a:r>
          <a:r>
            <a:rPr lang="zh-TW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聲音不合格原因</a:t>
          </a:r>
          <a:r>
            <a:rPr lang="en-US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(</a:t>
          </a:r>
          <a:r>
            <a:rPr lang="zh-TW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特徵</a:t>
          </a:r>
          <a:r>
            <a:rPr lang="en-US" sz="1400" b="1" i="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)</a:t>
          </a:r>
          <a:endParaRPr lang="zh-TW" altLang="en-US" sz="14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2127317" y="0"/>
        <a:ext cx="3662658" cy="445815"/>
      </dsp:txXfrm>
    </dsp:sp>
    <dsp:sp modelId="{51766180-E26A-44BA-8D64-B3C3C0A857B2}">
      <dsp:nvSpPr>
        <dsp:cNvPr id="0" name=""/>
        <dsp:cNvSpPr/>
      </dsp:nvSpPr>
      <dsp:spPr>
        <a:xfrm>
          <a:off x="5257649" y="0"/>
          <a:ext cx="2696827" cy="445815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i="0" kern="1200" dirty="0" smtClean="0">
              <a:solidFill>
                <a:schemeClr val="bg1"/>
              </a:solidFill>
            </a:rPr>
            <a:t>易誤判聲音的特徵</a:t>
          </a:r>
          <a:endParaRPr lang="zh-TW" altLang="en-US" sz="1600" kern="1200" dirty="0">
            <a:solidFill>
              <a:schemeClr val="bg1"/>
            </a:solidFill>
          </a:endParaRPr>
        </a:p>
      </dsp:txBody>
      <dsp:txXfrm>
        <a:off x="5480557" y="0"/>
        <a:ext cx="2251012" cy="445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88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0" cy="344488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CAB0F893-7BB1-43C6-A582-A54C1ECAFF0E}" type="datetimeFigureOut">
              <a:rPr lang="zh-TW" altLang="en-US" smtClean="0"/>
              <a:t>2018/1/7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44067"/>
            <a:ext cx="4342130" cy="344488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75851" y="6544067"/>
            <a:ext cx="4342130" cy="344488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F66C6D63-3919-4353-8DF7-AA943AEBD5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2566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1002032" y="3272631"/>
            <a:ext cx="8016239" cy="3100388"/>
          </a:xfrm>
          <a:prstGeom prst="rect">
            <a:avLst/>
          </a:prstGeom>
          <a:noFill/>
          <a:ln>
            <a:noFill/>
          </a:ln>
        </p:spPr>
        <p:txBody>
          <a:bodyPr lIns="96609" tIns="96609" rIns="96609" bIns="96609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76381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002032" y="3272631"/>
            <a:ext cx="8016239" cy="3100388"/>
          </a:xfrm>
          <a:prstGeom prst="rect">
            <a:avLst/>
          </a:prstGeom>
        </p:spPr>
        <p:txBody>
          <a:bodyPr lIns="96609" tIns="96609" rIns="96609" bIns="9660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02032" y="3272631"/>
            <a:ext cx="8016239" cy="3100388"/>
          </a:xfrm>
          <a:prstGeom prst="rect">
            <a:avLst/>
          </a:prstGeom>
        </p:spPr>
        <p:txBody>
          <a:bodyPr lIns="96609" tIns="96609" rIns="96609" bIns="9660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02032" y="3272631"/>
            <a:ext cx="8016239" cy="3100388"/>
          </a:xfrm>
          <a:prstGeom prst="rect">
            <a:avLst/>
          </a:prstGeom>
        </p:spPr>
        <p:txBody>
          <a:bodyPr lIns="96609" tIns="96609" rIns="96609" bIns="9660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02032" y="3272631"/>
            <a:ext cx="8016239" cy="3100388"/>
          </a:xfrm>
          <a:prstGeom prst="rect">
            <a:avLst/>
          </a:prstGeom>
        </p:spPr>
        <p:txBody>
          <a:bodyPr lIns="96609" tIns="96609" rIns="96609" bIns="9660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02032" y="3272631"/>
            <a:ext cx="8016239" cy="3100388"/>
          </a:xfrm>
          <a:prstGeom prst="rect">
            <a:avLst/>
          </a:prstGeom>
        </p:spPr>
        <p:txBody>
          <a:bodyPr lIns="96609" tIns="96609" rIns="96609" bIns="9660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02032" y="3272631"/>
            <a:ext cx="8016239" cy="3100388"/>
          </a:xfrm>
          <a:prstGeom prst="rect">
            <a:avLst/>
          </a:prstGeom>
        </p:spPr>
        <p:txBody>
          <a:bodyPr lIns="96609" tIns="96609" rIns="96609" bIns="9660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002032" y="3272631"/>
            <a:ext cx="8016239" cy="3100388"/>
          </a:xfrm>
          <a:prstGeom prst="rect">
            <a:avLst/>
          </a:prstGeom>
        </p:spPr>
        <p:txBody>
          <a:bodyPr lIns="96609" tIns="96609" rIns="96609" bIns="96609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4663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02032" y="3272631"/>
            <a:ext cx="8016239" cy="3100388"/>
          </a:xfrm>
          <a:prstGeom prst="rect">
            <a:avLst/>
          </a:prstGeom>
        </p:spPr>
        <p:txBody>
          <a:bodyPr lIns="96609" tIns="96609" rIns="96609" bIns="9660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002032" y="3272631"/>
            <a:ext cx="8016239" cy="3100388"/>
          </a:xfrm>
          <a:prstGeom prst="rect">
            <a:avLst/>
          </a:prstGeom>
        </p:spPr>
        <p:txBody>
          <a:bodyPr lIns="96609" tIns="96609" rIns="96609" bIns="96609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4663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02032" y="3272631"/>
            <a:ext cx="8016239" cy="3100388"/>
          </a:xfrm>
          <a:prstGeom prst="rect">
            <a:avLst/>
          </a:prstGeom>
        </p:spPr>
        <p:txBody>
          <a:bodyPr lIns="96609" tIns="96609" rIns="96609" bIns="96609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530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02032" y="3272631"/>
            <a:ext cx="8016239" cy="3100388"/>
          </a:xfrm>
          <a:prstGeom prst="rect">
            <a:avLst/>
          </a:prstGeom>
        </p:spPr>
        <p:txBody>
          <a:bodyPr lIns="96609" tIns="96609" rIns="96609" bIns="96609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6653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002032" y="3272631"/>
            <a:ext cx="8016239" cy="3100388"/>
          </a:xfrm>
          <a:prstGeom prst="rect">
            <a:avLst/>
          </a:prstGeom>
        </p:spPr>
        <p:txBody>
          <a:bodyPr lIns="96609" tIns="96609" rIns="96609" bIns="9660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02032" y="3272631"/>
            <a:ext cx="8016239" cy="3100388"/>
          </a:xfrm>
          <a:prstGeom prst="rect">
            <a:avLst/>
          </a:prstGeom>
        </p:spPr>
        <p:txBody>
          <a:bodyPr lIns="96609" tIns="96609" rIns="96609" bIns="96609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611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02032" y="3272631"/>
            <a:ext cx="8016239" cy="3100388"/>
          </a:xfrm>
          <a:prstGeom prst="rect">
            <a:avLst/>
          </a:prstGeom>
        </p:spPr>
        <p:txBody>
          <a:bodyPr lIns="96609" tIns="96609" rIns="96609" bIns="96609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2548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02032" y="3272631"/>
            <a:ext cx="8016239" cy="3100388"/>
          </a:xfrm>
          <a:prstGeom prst="rect">
            <a:avLst/>
          </a:prstGeom>
        </p:spPr>
        <p:txBody>
          <a:bodyPr lIns="96609" tIns="96609" rIns="96609" bIns="96609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2548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02032" y="3272631"/>
            <a:ext cx="8016239" cy="3100388"/>
          </a:xfrm>
          <a:prstGeom prst="rect">
            <a:avLst/>
          </a:prstGeom>
        </p:spPr>
        <p:txBody>
          <a:bodyPr lIns="96609" tIns="96609" rIns="96609" bIns="96609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2548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02032" y="3272631"/>
            <a:ext cx="8016239" cy="3100388"/>
          </a:xfrm>
          <a:prstGeom prst="rect">
            <a:avLst/>
          </a:prstGeom>
        </p:spPr>
        <p:txBody>
          <a:bodyPr lIns="96609" tIns="96609" rIns="96609" bIns="96609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25486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02032" y="3272631"/>
            <a:ext cx="8016239" cy="3100388"/>
          </a:xfrm>
          <a:prstGeom prst="rect">
            <a:avLst/>
          </a:prstGeom>
        </p:spPr>
        <p:txBody>
          <a:bodyPr lIns="96609" tIns="96609" rIns="96609" bIns="96609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25486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02032" y="3272631"/>
            <a:ext cx="8016239" cy="3100388"/>
          </a:xfrm>
          <a:prstGeom prst="rect">
            <a:avLst/>
          </a:prstGeom>
        </p:spPr>
        <p:txBody>
          <a:bodyPr lIns="96609" tIns="96609" rIns="96609" bIns="96609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25486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002032" y="3272631"/>
            <a:ext cx="8016239" cy="3100388"/>
          </a:xfrm>
          <a:prstGeom prst="rect">
            <a:avLst/>
          </a:prstGeom>
        </p:spPr>
        <p:txBody>
          <a:bodyPr lIns="96609" tIns="96609" rIns="96609" bIns="96609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46632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02032" y="3272631"/>
            <a:ext cx="8016239" cy="3100388"/>
          </a:xfrm>
          <a:prstGeom prst="rect">
            <a:avLst/>
          </a:prstGeom>
        </p:spPr>
        <p:txBody>
          <a:bodyPr lIns="96609" tIns="96609" rIns="96609" bIns="9660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002032" y="3272631"/>
            <a:ext cx="8016239" cy="3100388"/>
          </a:xfrm>
          <a:prstGeom prst="rect">
            <a:avLst/>
          </a:prstGeom>
        </p:spPr>
        <p:txBody>
          <a:bodyPr lIns="96609" tIns="96609" rIns="96609" bIns="9660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002032" y="3272631"/>
            <a:ext cx="8016239" cy="3100388"/>
          </a:xfrm>
          <a:prstGeom prst="rect">
            <a:avLst/>
          </a:prstGeom>
        </p:spPr>
        <p:txBody>
          <a:bodyPr lIns="96609" tIns="96609" rIns="96609" bIns="9660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02032" y="3272631"/>
            <a:ext cx="8016239" cy="3100388"/>
          </a:xfrm>
          <a:prstGeom prst="rect">
            <a:avLst/>
          </a:prstGeom>
        </p:spPr>
        <p:txBody>
          <a:bodyPr lIns="96609" tIns="96609" rIns="96609" bIns="9660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02032" y="3272631"/>
            <a:ext cx="8016239" cy="3100388"/>
          </a:xfrm>
          <a:prstGeom prst="rect">
            <a:avLst/>
          </a:prstGeom>
        </p:spPr>
        <p:txBody>
          <a:bodyPr lIns="96609" tIns="96609" rIns="96609" bIns="9660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002032" y="3272631"/>
            <a:ext cx="8016239" cy="3100388"/>
          </a:xfrm>
          <a:prstGeom prst="rect">
            <a:avLst/>
          </a:prstGeom>
        </p:spPr>
        <p:txBody>
          <a:bodyPr lIns="96609" tIns="96609" rIns="96609" bIns="9660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02032" y="3272631"/>
            <a:ext cx="8016239" cy="3100388"/>
          </a:xfrm>
          <a:prstGeom prst="rect">
            <a:avLst/>
          </a:prstGeom>
        </p:spPr>
        <p:txBody>
          <a:bodyPr lIns="96609" tIns="96609" rIns="96609" bIns="9660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02032" y="3272631"/>
            <a:ext cx="8016239" cy="3100388"/>
          </a:xfrm>
          <a:prstGeom prst="rect">
            <a:avLst/>
          </a:prstGeom>
        </p:spPr>
        <p:txBody>
          <a:bodyPr lIns="96609" tIns="96609" rIns="96609" bIns="9660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02032" y="3272631"/>
            <a:ext cx="8016239" cy="3100388"/>
          </a:xfrm>
          <a:prstGeom prst="rect">
            <a:avLst/>
          </a:prstGeom>
        </p:spPr>
        <p:txBody>
          <a:bodyPr lIns="96609" tIns="96609" rIns="96609" bIns="9660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721425" y="3785246"/>
            <a:ext cx="52166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5938246" y="3377550"/>
            <a:ext cx="721800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6659860" y="3377550"/>
            <a:ext cx="721800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1" y="3377550"/>
            <a:ext cx="7218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721424" y="3377550"/>
            <a:ext cx="5216699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710425" y="2882400"/>
            <a:ext cx="5723699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defRPr i="1"/>
            </a:lvl4pPr>
            <a:lvl5pPr lvl="4" algn="ctr" rtl="0">
              <a:spcBef>
                <a:spcPts val="0"/>
              </a:spcBef>
              <a:defRPr i="1"/>
            </a:lvl5pPr>
            <a:lvl6pPr lvl="5" algn="ctr" rtl="0">
              <a:spcBef>
                <a:spcPts val="0"/>
              </a:spcBef>
              <a:defRPr i="1"/>
            </a:lvl6pPr>
            <a:lvl7pPr lvl="6" algn="ctr" rtl="0">
              <a:spcBef>
                <a:spcPts val="0"/>
              </a:spcBef>
              <a:defRPr i="1"/>
            </a:lvl7pPr>
            <a:lvl8pPr lvl="7" algn="ctr" rtl="0">
              <a:spcBef>
                <a:spcPts val="0"/>
              </a:spcBef>
              <a:defRPr i="1"/>
            </a:lvl8pPr>
            <a:lvl9pPr lvl="8" algn="ctr">
              <a:spcBef>
                <a:spcPts val="0"/>
              </a:spcBef>
              <a:defRPr i="1"/>
            </a:lvl9pPr>
          </a:lstStyle>
          <a:p>
            <a:endParaRPr/>
          </a:p>
        </p:txBody>
      </p:sp>
      <p:sp>
        <p:nvSpPr>
          <p:cNvPr id="23" name="Shape 23"/>
          <p:cNvSpPr txBox="1"/>
          <p:nvPr/>
        </p:nvSpPr>
        <p:spPr>
          <a:xfrm>
            <a:off x="3593400" y="1575225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 b="1">
                <a:solidFill>
                  <a:srgbClr val="97ABBC"/>
                </a:solidFill>
              </a:rPr>
              <a:t>“</a:t>
            </a:r>
          </a:p>
        </p:txBody>
      </p:sp>
      <p:sp>
        <p:nvSpPr>
          <p:cNvPr id="24" name="Shape 24"/>
          <p:cNvSpPr/>
          <p:nvPr/>
        </p:nvSpPr>
        <p:spPr>
          <a:xfrm>
            <a:off x="5723283" y="2132900"/>
            <a:ext cx="1710300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7434176" y="2132900"/>
            <a:ext cx="1710300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2132900"/>
            <a:ext cx="17103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1710424" y="2132900"/>
            <a:ext cx="17103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7356366" y="6755100"/>
            <a:ext cx="8936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8250311" y="6755100"/>
            <a:ext cx="8936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755100"/>
            <a:ext cx="89369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893709" y="6755100"/>
            <a:ext cx="64626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93625" y="1600200"/>
            <a:ext cx="31368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219455" y="1600200"/>
            <a:ext cx="31368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/>
          <p:nvPr/>
        </p:nvSpPr>
        <p:spPr>
          <a:xfrm>
            <a:off x="7356366" y="6755100"/>
            <a:ext cx="8936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8250311" y="6755100"/>
            <a:ext cx="8936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0" y="6755100"/>
            <a:ext cx="89369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893709" y="6755100"/>
            <a:ext cx="64626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7356366" y="6755100"/>
            <a:ext cx="8936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8250311" y="6755100"/>
            <a:ext cx="8936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0" y="6755100"/>
            <a:ext cx="89369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893709" y="6755100"/>
            <a:ext cx="64626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77480"/>
              </a:buClr>
              <a:buSzPct val="100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5.tmp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microsoft.com/office/2007/relationships/diagramDrawing" Target="../diagrams/drawing2.xml"/><Relationship Id="rId5" Type="http://schemas.openxmlformats.org/officeDocument/2006/relationships/image" Target="../media/image17.tmp"/><Relationship Id="rId10" Type="http://schemas.openxmlformats.org/officeDocument/2006/relationships/diagramColors" Target="../diagrams/colors2.xml"/><Relationship Id="rId4" Type="http://schemas.openxmlformats.org/officeDocument/2006/relationships/image" Target="../media/image16.tmp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1.tm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5.png"/><Relationship Id="rId7" Type="http://schemas.openxmlformats.org/officeDocument/2006/relationships/diagramQuickStyle" Target="../diagrams/quickStyle8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8.xml"/><Relationship Id="rId11" Type="http://schemas.openxmlformats.org/officeDocument/2006/relationships/image" Target="../media/image10.png"/><Relationship Id="rId5" Type="http://schemas.openxmlformats.org/officeDocument/2006/relationships/diagramData" Target="../diagrams/data8.xml"/><Relationship Id="rId10" Type="http://schemas.openxmlformats.org/officeDocument/2006/relationships/image" Target="../media/image27.tmp"/><Relationship Id="rId4" Type="http://schemas.openxmlformats.org/officeDocument/2006/relationships/image" Target="../media/image26.tmp"/><Relationship Id="rId9" Type="http://schemas.microsoft.com/office/2007/relationships/diagramDrawing" Target="../diagrams/drawing8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1.tmp"/><Relationship Id="rId7" Type="http://schemas.openxmlformats.org/officeDocument/2006/relationships/diagramColors" Target="../diagrams/colors9.xml"/><Relationship Id="rId12" Type="http://schemas.openxmlformats.org/officeDocument/2006/relationships/image" Target="../media/image29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9.xml"/><Relationship Id="rId11" Type="http://schemas.openxmlformats.org/officeDocument/2006/relationships/image" Target="../media/image10.png"/><Relationship Id="rId5" Type="http://schemas.openxmlformats.org/officeDocument/2006/relationships/diagramLayout" Target="../diagrams/layout9.xml"/><Relationship Id="rId10" Type="http://schemas.openxmlformats.org/officeDocument/2006/relationships/image" Target="../media/image28.tmp"/><Relationship Id="rId4" Type="http://schemas.openxmlformats.org/officeDocument/2006/relationships/diagramData" Target="../diagrams/data9.xml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683568" y="1522460"/>
            <a:ext cx="5216699" cy="154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帕金森氏症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語言障礙治療追蹤</a:t>
            </a:r>
            <a:endParaRPr lang="en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Shape 78"/>
          <p:cNvSpPr txBox="1">
            <a:spLocks/>
          </p:cNvSpPr>
          <p:nvPr/>
        </p:nvSpPr>
        <p:spPr>
          <a:xfrm>
            <a:off x="4932041" y="5517232"/>
            <a:ext cx="3960439" cy="11521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ct val="1000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國立台北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大學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統計學系四年級 陳庭安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" sz="2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3" b="3333"/>
          <a:stretch/>
        </p:blipFill>
        <p:spPr bwMode="auto">
          <a:xfrm>
            <a:off x="3851920" y="3427396"/>
            <a:ext cx="4968552" cy="331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55576" y="1340768"/>
            <a:ext cx="8352928" cy="55627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>
              <a:lnSpc>
                <a:spcPct val="150000"/>
              </a:lnSpc>
              <a:buNone/>
            </a:pPr>
            <a:r>
              <a:rPr lang="en-US" altLang="zh-TW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受測者基本資料</a:t>
            </a:r>
            <a:endParaRPr lang="en-US" altLang="zh-TW" sz="3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228600">
              <a:lnSpc>
                <a:spcPct val="150000"/>
              </a:lnSpc>
            </a:pPr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位男性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, 6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位女性</a:t>
            </a:r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228600">
              <a:lnSpc>
                <a:spcPct val="150000"/>
              </a:lnSpc>
            </a:pPr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51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至</a:t>
            </a:r>
            <a: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69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歲</a:t>
            </a:r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228600">
              <a:lnSpc>
                <a:spcPct val="150000"/>
              </a:lnSpc>
            </a:pPr>
            <a:endParaRPr lang="en-US" altLang="zh-TW" sz="32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Shape 110"/>
          <p:cNvSpPr txBox="1">
            <a:spLocks/>
          </p:cNvSpPr>
          <p:nvPr/>
        </p:nvSpPr>
        <p:spPr>
          <a:xfrm>
            <a:off x="1187624" y="116632"/>
            <a:ext cx="7272808" cy="11796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zh-TW" altLang="en-US" sz="4800" b="1" dirty="0" smtClean="0">
                <a:solidFill>
                  <a:srgbClr val="963334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探索式資料分析</a:t>
            </a:r>
            <a:r>
              <a:rPr lang="en-US" altLang="zh-TW" sz="4800" b="1" dirty="0" smtClean="0">
                <a:solidFill>
                  <a:srgbClr val="963334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, EDA</a:t>
            </a:r>
            <a:endParaRPr lang="en" sz="4800" b="1" dirty="0">
              <a:solidFill>
                <a:srgbClr val="963334">
                  <a:lumMod val="75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7" t="3765" r="13333" b="27568"/>
          <a:stretch/>
        </p:blipFill>
        <p:spPr bwMode="auto">
          <a:xfrm>
            <a:off x="539552" y="3629139"/>
            <a:ext cx="2901039" cy="253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8028384" y="292586"/>
            <a:ext cx="936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6/22</a:t>
            </a: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12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55576" y="1340768"/>
            <a:ext cx="8352928" cy="55627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>
              <a:lnSpc>
                <a:spcPct val="150000"/>
              </a:lnSpc>
              <a:buNone/>
            </a:pPr>
            <a:r>
              <a:rPr lang="en-US" altLang="zh-TW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聲音治療結果</a:t>
            </a:r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228600">
              <a:lnSpc>
                <a:spcPct val="150000"/>
              </a:lnSpc>
            </a:pPr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1/3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有改善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, 2/3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無改善</a:t>
            </a:r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228600">
              <a:lnSpc>
                <a:spcPct val="150000"/>
              </a:lnSpc>
            </a:pPr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228600">
              <a:lnSpc>
                <a:spcPct val="150000"/>
              </a:lnSpc>
            </a:pPr>
            <a:endParaRPr lang="en-US" altLang="zh-TW" sz="32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Shape 110"/>
          <p:cNvSpPr txBox="1">
            <a:spLocks/>
          </p:cNvSpPr>
          <p:nvPr/>
        </p:nvSpPr>
        <p:spPr>
          <a:xfrm>
            <a:off x="1187624" y="116632"/>
            <a:ext cx="7272808" cy="11796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zh-TW" altLang="en-US" sz="4800" b="1" dirty="0" smtClean="0">
                <a:solidFill>
                  <a:srgbClr val="963334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探索式資料分析</a:t>
            </a:r>
            <a:r>
              <a:rPr lang="en-US" altLang="zh-TW" sz="4800" b="1" dirty="0" smtClean="0">
                <a:solidFill>
                  <a:srgbClr val="963334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, EDA</a:t>
            </a:r>
            <a:endParaRPr lang="en" sz="4800" b="1" dirty="0">
              <a:solidFill>
                <a:srgbClr val="963334">
                  <a:lumMod val="75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3" t="4125" r="13632" b="26926"/>
          <a:stretch/>
        </p:blipFill>
        <p:spPr bwMode="auto">
          <a:xfrm>
            <a:off x="2699792" y="3150603"/>
            <a:ext cx="4113579" cy="288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8028384" y="292586"/>
            <a:ext cx="936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7/22</a:t>
            </a: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56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95536" y="1340768"/>
            <a:ext cx="8712968" cy="55627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>
              <a:lnSpc>
                <a:spcPct val="150000"/>
              </a:lnSpc>
              <a:buNone/>
            </a:pPr>
            <a:r>
              <a:rPr lang="en-US" altLang="zh-TW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基本資料 </a:t>
            </a:r>
            <a:r>
              <a:rPr lang="en-US" altLang="zh-TW" sz="2800" b="1" dirty="0" err="1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v.s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治療結果</a:t>
            </a:r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228600">
              <a:lnSpc>
                <a:spcPct val="150000"/>
              </a:lnSpc>
            </a:pPr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1/3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有改善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, 2/3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無改善</a:t>
            </a:r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228600">
              <a:lnSpc>
                <a:spcPct val="150000"/>
              </a:lnSpc>
            </a:pPr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228600">
              <a:lnSpc>
                <a:spcPct val="150000"/>
              </a:lnSpc>
            </a:pPr>
            <a:endParaRPr lang="en-US" altLang="zh-TW" sz="32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Shape 110"/>
          <p:cNvSpPr txBox="1">
            <a:spLocks/>
          </p:cNvSpPr>
          <p:nvPr/>
        </p:nvSpPr>
        <p:spPr>
          <a:xfrm>
            <a:off x="1187624" y="116632"/>
            <a:ext cx="7272808" cy="11796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zh-TW" altLang="en-US" sz="4800" b="1" dirty="0" smtClean="0">
                <a:solidFill>
                  <a:srgbClr val="963334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探索式資料分析</a:t>
            </a:r>
            <a:r>
              <a:rPr lang="en-US" altLang="zh-TW" sz="4800" b="1" dirty="0" smtClean="0">
                <a:solidFill>
                  <a:srgbClr val="963334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, EDA</a:t>
            </a:r>
            <a:endParaRPr lang="en" sz="4800" b="1" dirty="0">
              <a:solidFill>
                <a:srgbClr val="963334">
                  <a:lumMod val="75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800890"/>
              </p:ext>
            </p:extLst>
          </p:nvPr>
        </p:nvGraphicFramePr>
        <p:xfrm>
          <a:off x="539552" y="3068960"/>
          <a:ext cx="4104454" cy="1872208"/>
        </p:xfrm>
        <a:graphic>
          <a:graphicData uri="http://schemas.openxmlformats.org/drawingml/2006/table">
            <a:tbl>
              <a:tblPr firstRow="1" firstCol="1" bandRow="1"/>
              <a:tblGrid>
                <a:gridCol w="17785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28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            </a:t>
                      </a:r>
                      <a:r>
                        <a:rPr lang="zh-TW" altLang="zh-TW" sz="1800" kern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治療結果</a:t>
                      </a:r>
                      <a:endParaRPr lang="en-US" altLang="zh-TW" sz="1800" kern="0" dirty="0" smtClean="0"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kern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   </a:t>
                      </a:r>
                      <a:r>
                        <a:rPr lang="zh-TW" altLang="zh-TW" sz="1800" kern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性別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有改善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無改善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男性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33%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67%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女性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33%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67%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896443"/>
              </p:ext>
            </p:extLst>
          </p:nvPr>
        </p:nvGraphicFramePr>
        <p:xfrm>
          <a:off x="539552" y="5120540"/>
          <a:ext cx="4104454" cy="1260788"/>
        </p:xfrm>
        <a:graphic>
          <a:graphicData uri="http://schemas.openxmlformats.org/drawingml/2006/table">
            <a:tbl>
              <a:tblPr firstRow="1" firstCol="1" bandRow="1"/>
              <a:tblGrid>
                <a:gridCol w="17785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28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            </a:t>
                      </a:r>
                      <a:r>
                        <a:rPr lang="zh-TW" altLang="zh-TW" sz="1800" kern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治療結果</a:t>
                      </a:r>
                      <a:endParaRPr lang="en-US" altLang="zh-TW" sz="1800" kern="0" dirty="0" smtClean="0"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kern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  年齡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有改善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無改善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54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51,52,58,62~69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33%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67%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518952"/>
              </p:ext>
            </p:extLst>
          </p:nvPr>
        </p:nvGraphicFramePr>
        <p:xfrm>
          <a:off x="4824028" y="3068960"/>
          <a:ext cx="4136300" cy="3312368"/>
        </p:xfrm>
        <a:graphic>
          <a:graphicData uri="http://schemas.openxmlformats.org/drawingml/2006/table">
            <a:tbl>
              <a:tblPr firstRow="1" firstCol="1" bandRow="1"/>
              <a:tblGrid>
                <a:gridCol w="18183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36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43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            </a:t>
                      </a:r>
                      <a:r>
                        <a:rPr lang="zh-TW" altLang="zh-TW" sz="1800" kern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治療結果</a:t>
                      </a:r>
                      <a:r>
                        <a:rPr lang="zh-TW" altLang="en-US" sz="1800" kern="0" baseline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 </a:t>
                      </a:r>
                      <a:r>
                        <a:rPr lang="zh-TW" altLang="zh-TW" sz="1800" kern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性別</a:t>
                      </a:r>
                      <a:r>
                        <a:rPr lang="en-US" altLang="zh-TW" sz="1800" kern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altLang="en-US" sz="1800" kern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年齡</a:t>
                      </a:r>
                      <a:r>
                        <a:rPr lang="en-US" altLang="zh-TW" sz="1800" kern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有改善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無改善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zh-TW" sz="2000" b="0" i="0" u="none" strike="noStrike" kern="0" cap="non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  <a:sym typeface="Arial"/>
                        </a:rPr>
                        <a:t>男性</a:t>
                      </a:r>
                      <a:r>
                        <a:rPr lang="en-US" altLang="zh-TW" sz="1800" b="0" i="0" u="none" strike="noStrike" kern="0" cap="non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  <a:sym typeface="Arial"/>
                        </a:rPr>
                        <a:t>(51,58,63,67~69)</a:t>
                      </a:r>
                      <a:endParaRPr lang="zh-TW" sz="1800" b="0" i="0" u="none" strike="noStrike" kern="0" cap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標楷體"/>
                        <a:cs typeface="Times New Roman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33%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67%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zh-TW" sz="2000" b="0" i="0" u="none" strike="noStrike" kern="0" cap="non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  <a:sym typeface="Arial"/>
                        </a:rPr>
                        <a:t>女性</a:t>
                      </a:r>
                      <a:r>
                        <a:rPr lang="en-US" altLang="zh-TW" sz="1800" b="0" i="0" u="none" strike="noStrike" kern="0" cap="non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  <a:sym typeface="Arial"/>
                        </a:rPr>
                        <a:t>(52,62,64,65,68)</a:t>
                      </a:r>
                      <a:endParaRPr lang="zh-TW" sz="1800" b="0" i="0" u="none" strike="noStrike" kern="0" cap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標楷體"/>
                        <a:cs typeface="Times New Roman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33%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67%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5452860" y="1320760"/>
            <a:ext cx="3223596" cy="1460168"/>
            <a:chOff x="5236836" y="1320760"/>
            <a:chExt cx="3223596" cy="1460168"/>
          </a:xfrm>
        </p:grpSpPr>
        <p:sp>
          <p:nvSpPr>
            <p:cNvPr id="3" name="文字方塊 2"/>
            <p:cNvSpPr txBox="1"/>
            <p:nvPr/>
          </p:nvSpPr>
          <p:spPr>
            <a:xfrm>
              <a:off x="5408474" y="1575168"/>
              <a:ext cx="3024336" cy="951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altLang="zh-TW" sz="240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(x)</a:t>
              </a:r>
              <a:r>
                <a:rPr lang="zh-TW" altLang="en-US" sz="240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zh-TW" altLang="en-US" sz="2400" u="sng" dirty="0" smtClean="0">
                  <a:latin typeface="標楷體" pitchFamily="65" charset="-120"/>
                  <a:ea typeface="標楷體" pitchFamily="65" charset="-120"/>
                </a:rPr>
                <a:t>不同性別</a:t>
              </a:r>
              <a:r>
                <a:rPr lang="en-US" altLang="zh-TW" sz="2400" u="sng" dirty="0" smtClean="0">
                  <a:latin typeface="標楷體" pitchFamily="65" charset="-120"/>
                  <a:ea typeface="標楷體" pitchFamily="65" charset="-120"/>
                </a:rPr>
                <a:t>/</a:t>
              </a:r>
              <a:r>
                <a:rPr lang="zh-TW" altLang="en-US" sz="2400" u="sng" dirty="0" smtClean="0">
                  <a:latin typeface="標楷體" pitchFamily="65" charset="-120"/>
                  <a:ea typeface="標楷體" pitchFamily="65" charset="-120"/>
                </a:rPr>
                <a:t>年齡</a:t>
              </a:r>
              <a:endParaRPr lang="en-US" altLang="zh-TW" sz="2400" u="sng" dirty="0" smtClean="0">
                <a:latin typeface="標楷體" pitchFamily="65" charset="-120"/>
                <a:ea typeface="標楷體" pitchFamily="65" charset="-120"/>
              </a:endParaRPr>
            </a:p>
            <a:p>
              <a:pPr algn="ctr">
                <a:lnSpc>
                  <a:spcPts val="3500"/>
                </a:lnSpc>
              </a:pPr>
              <a:r>
                <a:rPr lang="zh-TW" altLang="en-US" sz="2400" u="sng" dirty="0" smtClean="0">
                  <a:latin typeface="標楷體" pitchFamily="65" charset="-120"/>
                  <a:ea typeface="標楷體" pitchFamily="65" charset="-120"/>
                </a:rPr>
                <a:t>治療狀況的差異</a:t>
              </a:r>
              <a:endParaRPr lang="zh-TW" altLang="en-US" sz="2400" u="sng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" name="橢圓形圖說文字 3"/>
            <p:cNvSpPr/>
            <p:nvPr/>
          </p:nvSpPr>
          <p:spPr>
            <a:xfrm>
              <a:off x="5236836" y="1320760"/>
              <a:ext cx="3223596" cy="1460168"/>
            </a:xfrm>
            <a:prstGeom prst="wedgeEllipseCallout">
              <a:avLst>
                <a:gd name="adj1" fmla="val -33767"/>
                <a:gd name="adj2" fmla="val 63934"/>
              </a:avLst>
            </a:prstGeom>
            <a:noFill/>
            <a:ln w="381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8028384" y="292586"/>
            <a:ext cx="936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8/22</a:t>
            </a: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713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95536" y="1250673"/>
            <a:ext cx="8712968" cy="55627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>
              <a:lnSpc>
                <a:spcPct val="150000"/>
              </a:lnSpc>
              <a:buNone/>
            </a:pPr>
            <a:r>
              <a:rPr lang="en-US" altLang="zh-TW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US" altLang="zh-TW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演算法 </a:t>
            </a:r>
            <a:r>
              <a:rPr lang="en-US" altLang="zh-TW" sz="2800" b="1" dirty="0" err="1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v.s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治療結果</a:t>
            </a:r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228600">
              <a:lnSpc>
                <a:spcPct val="150000"/>
              </a:lnSpc>
            </a:pPr>
            <a:endParaRPr lang="en-US" altLang="zh-TW" sz="32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Shape 110"/>
          <p:cNvSpPr txBox="1">
            <a:spLocks/>
          </p:cNvSpPr>
          <p:nvPr/>
        </p:nvSpPr>
        <p:spPr>
          <a:xfrm>
            <a:off x="1187624" y="116632"/>
            <a:ext cx="7272808" cy="11796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zh-TW" altLang="en-US" sz="4800" b="1" dirty="0" smtClean="0">
                <a:solidFill>
                  <a:srgbClr val="963334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探索式資料分析</a:t>
            </a:r>
            <a:r>
              <a:rPr lang="en-US" altLang="zh-TW" sz="4800" b="1" dirty="0" smtClean="0">
                <a:solidFill>
                  <a:srgbClr val="963334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, EDA</a:t>
            </a:r>
            <a:endParaRPr lang="en" sz="4800" b="1" dirty="0">
              <a:solidFill>
                <a:srgbClr val="963334">
                  <a:lumMod val="75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圖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971600" y="2204864"/>
            <a:ext cx="7488832" cy="453650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028384" y="292586"/>
            <a:ext cx="936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9/22</a:t>
            </a: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73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608" y="2197224"/>
            <a:ext cx="7416824" cy="4544144"/>
          </a:xfrm>
          <a:prstGeom prst="rect">
            <a:avLst/>
          </a:prstGeom>
        </p:spPr>
      </p:pic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95536" y="1250673"/>
            <a:ext cx="8712968" cy="55627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>
              <a:lnSpc>
                <a:spcPct val="150000"/>
              </a:lnSpc>
              <a:buNone/>
            </a:pPr>
            <a:r>
              <a:rPr lang="en-US" altLang="zh-TW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US" altLang="zh-TW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演算法 </a:t>
            </a:r>
            <a:r>
              <a:rPr lang="en-US" altLang="zh-TW" sz="2800" b="1" dirty="0" err="1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v.s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治療結果</a:t>
            </a:r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228600">
              <a:lnSpc>
                <a:spcPct val="150000"/>
              </a:lnSpc>
            </a:pPr>
            <a:endParaRPr lang="en-US" altLang="zh-TW" sz="32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Shape 110"/>
          <p:cNvSpPr txBox="1">
            <a:spLocks/>
          </p:cNvSpPr>
          <p:nvPr/>
        </p:nvSpPr>
        <p:spPr>
          <a:xfrm>
            <a:off x="1187624" y="116632"/>
            <a:ext cx="7272808" cy="11796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zh-TW" altLang="en-US" sz="4800" b="1" dirty="0" smtClean="0">
                <a:solidFill>
                  <a:srgbClr val="963334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探索式資料分析</a:t>
            </a:r>
            <a:r>
              <a:rPr lang="en-US" altLang="zh-TW" sz="4800" b="1" dirty="0" smtClean="0">
                <a:solidFill>
                  <a:srgbClr val="963334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, EDA</a:t>
            </a:r>
            <a:endParaRPr lang="en" sz="4800" b="1" dirty="0">
              <a:solidFill>
                <a:srgbClr val="963334">
                  <a:lumMod val="75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869184" y="292586"/>
            <a:ext cx="108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10/22</a:t>
            </a: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84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1"/>
          <p:cNvSpPr txBox="1">
            <a:spLocks/>
          </p:cNvSpPr>
          <p:nvPr/>
        </p:nvSpPr>
        <p:spPr>
          <a:xfrm>
            <a:off x="2843808" y="2996952"/>
            <a:ext cx="4261590" cy="11144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" sz="6000" dirty="0" smtClean="0">
                <a:solidFill>
                  <a:srgbClr val="00B050"/>
                </a:solidFill>
                <a:latin typeface="Arial Black" pitchFamily="34" charset="0"/>
              </a:rPr>
              <a:t>Objects</a:t>
            </a:r>
            <a:endParaRPr lang="en" sz="60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6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4213">
            <a:off x="5848952" y="117367"/>
            <a:ext cx="836113" cy="94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80" y="260648"/>
            <a:ext cx="945311" cy="94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08" y="2232967"/>
            <a:ext cx="2023563" cy="202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0" t="15866" r="19588" b="5850"/>
          <a:stretch/>
        </p:blipFill>
        <p:spPr bwMode="auto">
          <a:xfrm>
            <a:off x="4239490" y="4999512"/>
            <a:ext cx="914401" cy="135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6" t="18297" r="13385" b="6394"/>
          <a:stretch/>
        </p:blipFill>
        <p:spPr bwMode="auto">
          <a:xfrm>
            <a:off x="7791952" y="2600697"/>
            <a:ext cx="956512" cy="128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15940" r="15749" b="3905"/>
          <a:stretch/>
        </p:blipFill>
        <p:spPr bwMode="auto">
          <a:xfrm>
            <a:off x="611560" y="4999511"/>
            <a:ext cx="1035865" cy="145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86350"/>
            <a:ext cx="9361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向右箭號 2"/>
          <p:cNvSpPr/>
          <p:nvPr/>
        </p:nvSpPr>
        <p:spPr>
          <a:xfrm rot="16200000">
            <a:off x="856651" y="4223709"/>
            <a:ext cx="625944" cy="540061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 rot="5400000">
            <a:off x="4383717" y="1405837"/>
            <a:ext cx="625944" cy="540061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rot="5400000">
            <a:off x="4434052" y="4227826"/>
            <a:ext cx="625944" cy="5400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6419268" y="3014388"/>
            <a:ext cx="625944" cy="540061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2267744" y="3032955"/>
            <a:ext cx="625944" cy="540061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556549" y="116632"/>
            <a:ext cx="2273708" cy="38884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475656" y="4279029"/>
            <a:ext cx="1152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LSVT</a:t>
            </a:r>
            <a:endParaRPr lang="zh-TW" altLang="en-US" sz="20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940152" y="256490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Acceptable</a:t>
            </a:r>
            <a:endParaRPr lang="zh-TW" altLang="en-US" sz="20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084434" y="4279029"/>
            <a:ext cx="1960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Unacceptable</a:t>
            </a:r>
            <a:endParaRPr lang="zh-TW" altLang="en-US" sz="20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547663" y="5949280"/>
            <a:ext cx="1152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“PD”</a:t>
            </a:r>
            <a:endParaRPr lang="zh-TW" altLang="en-US" sz="28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4033823" y="2164794"/>
            <a:ext cx="205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Prediction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5508104" y="2132856"/>
            <a:ext cx="369221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</a:rPr>
              <a:t>1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150331" y="6017609"/>
            <a:ext cx="369221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2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825545" y="4241678"/>
            <a:ext cx="369221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</a:rPr>
              <a:t>3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371131" y="2509735"/>
            <a:ext cx="369221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3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32" name="Shape 111"/>
          <p:cNvSpPr txBox="1">
            <a:spLocks noGrp="1"/>
          </p:cNvSpPr>
          <p:nvPr>
            <p:ph type="body" idx="1"/>
          </p:nvPr>
        </p:nvSpPr>
        <p:spPr>
          <a:xfrm>
            <a:off x="-108520" y="476673"/>
            <a:ext cx="3651356" cy="180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>
              <a:lnSpc>
                <a:spcPct val="150000"/>
              </a:lnSpc>
              <a:buNone/>
            </a:pPr>
            <a:r>
              <a:rPr lang="en-US" altLang="zh-TW" sz="2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TW" altLang="en-US" sz="2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預測錯誤率</a:t>
            </a:r>
            <a:endParaRPr lang="en-US" altLang="zh-TW" sz="2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28600" lvl="0">
              <a:lnSpc>
                <a:spcPct val="150000"/>
              </a:lnSpc>
              <a:buNone/>
            </a:pPr>
            <a:r>
              <a:rPr lang="en-US" altLang="zh-TW" sz="2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2. </a:t>
            </a:r>
            <a:r>
              <a:rPr lang="zh-TW" altLang="en-US" sz="2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聲音不合格的原因</a:t>
            </a:r>
            <a:r>
              <a:rPr lang="en-US" altLang="zh-TW" sz="2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特徵</a:t>
            </a:r>
            <a:r>
              <a:rPr lang="en-US" altLang="zh-TW" sz="2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228600">
              <a:lnSpc>
                <a:spcPct val="150000"/>
              </a:lnSpc>
              <a:buNone/>
            </a:pPr>
            <a:r>
              <a:rPr lang="en-US" altLang="zh-TW" sz="2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3. </a:t>
            </a:r>
            <a:r>
              <a:rPr lang="zh-TW" altLang="en-US" sz="2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易誤判聲音</a:t>
            </a:r>
            <a:r>
              <a:rPr lang="zh-TW" altLang="en-US" sz="2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特徵</a:t>
            </a:r>
            <a:endParaRPr lang="en-US" altLang="zh-TW" sz="2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7884368" y="292586"/>
            <a:ext cx="108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11/22</a:t>
            </a: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989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1"/>
          <p:cNvSpPr txBox="1">
            <a:spLocks/>
          </p:cNvSpPr>
          <p:nvPr/>
        </p:nvSpPr>
        <p:spPr>
          <a:xfrm>
            <a:off x="2843733" y="3021121"/>
            <a:ext cx="4261590" cy="11144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" sz="6000" dirty="0" smtClean="0">
                <a:solidFill>
                  <a:srgbClr val="FDAC35"/>
                </a:solidFill>
                <a:latin typeface="Arial Black" pitchFamily="34" charset="0"/>
              </a:rPr>
              <a:t>Analysis</a:t>
            </a:r>
            <a:endParaRPr lang="en" sz="6000" dirty="0">
              <a:solidFill>
                <a:srgbClr val="FDAC35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10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4464496" cy="3672408"/>
          </a:xfrm>
          <a:prstGeom prst="rect">
            <a:avLst/>
          </a:prstGeom>
          <a:noFill/>
        </p:spPr>
      </p:pic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55576" y="1340768"/>
            <a:ext cx="8352928" cy="55627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lnSpc>
                <a:spcPct val="150000"/>
              </a:lnSpc>
            </a:pPr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SVM </a:t>
            </a:r>
            <a: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(Leave-one-out)</a:t>
            </a:r>
          </a:p>
          <a:p>
            <a:pPr marL="457200" indent="-228600">
              <a:lnSpc>
                <a:spcPct val="150000"/>
              </a:lnSpc>
            </a:pPr>
            <a: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PCA, MDS, ISOMAP</a:t>
            </a:r>
          </a:p>
          <a:p>
            <a:pPr marL="457200" lvl="0" indent="-228600">
              <a:lnSpc>
                <a:spcPct val="150000"/>
              </a:lnSpc>
            </a:pPr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Shape 110"/>
          <p:cNvSpPr txBox="1">
            <a:spLocks/>
          </p:cNvSpPr>
          <p:nvPr/>
        </p:nvSpPr>
        <p:spPr>
          <a:xfrm>
            <a:off x="1187624" y="233114"/>
            <a:ext cx="7272808" cy="11796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tabLst/>
              <a:defRPr/>
            </a:pPr>
            <a:r>
              <a:rPr lang="zh-TW" altLang="en-US" sz="4000" b="1" dirty="0">
                <a:solidFill>
                  <a:srgbClr val="963334">
                    <a:lumMod val="75000"/>
                  </a:srgbClr>
                </a:solidFill>
                <a:latin typeface="Arial Black" pitchFamily="34" charset="0"/>
                <a:ea typeface="微軟正黑體" pitchFamily="34" charset="-120"/>
              </a:rPr>
              <a:t>維度縮減、分類</a:t>
            </a:r>
            <a:r>
              <a:rPr lang="zh-TW" altLang="en-US" sz="4000" b="1" dirty="0" smtClean="0">
                <a:solidFill>
                  <a:srgbClr val="963334">
                    <a:lumMod val="75000"/>
                  </a:srgbClr>
                </a:solidFill>
                <a:latin typeface="Arial Black" pitchFamily="34" charset="0"/>
                <a:ea typeface="微軟正黑體" pitchFamily="34" charset="-120"/>
              </a:rPr>
              <a:t>預測方法</a:t>
            </a:r>
            <a:endParaRPr kumimoji="0" lang="en" sz="4000" b="1" i="0" u="none" strike="noStrike" kern="0" cap="none" spc="0" normalizeH="0" baseline="0" noProof="0" dirty="0">
              <a:ln>
                <a:noFill/>
              </a:ln>
              <a:solidFill>
                <a:srgbClr val="963334">
                  <a:lumMod val="75000"/>
                </a:srgbClr>
              </a:solidFill>
              <a:effectLst/>
              <a:uLnTx/>
              <a:uFillTx/>
              <a:latin typeface="Arial Black" pitchFamily="34" charset="0"/>
              <a:ea typeface="微軟正黑體" pitchFamily="34" charset="-120"/>
              <a:sym typeface="Raleway"/>
            </a:endParaRPr>
          </a:p>
        </p:txBody>
      </p:sp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1025857723"/>
              </p:ext>
            </p:extLst>
          </p:nvPr>
        </p:nvGraphicFramePr>
        <p:xfrm>
          <a:off x="-72008" y="30857"/>
          <a:ext cx="7956376" cy="44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7884368" y="292586"/>
            <a:ext cx="108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12/22</a:t>
            </a: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92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10"/>
          <p:cNvSpPr txBox="1">
            <a:spLocks/>
          </p:cNvSpPr>
          <p:nvPr/>
        </p:nvSpPr>
        <p:spPr>
          <a:xfrm>
            <a:off x="1187624" y="233114"/>
            <a:ext cx="7272808" cy="11796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tabLst/>
              <a:defRPr/>
            </a:pPr>
            <a:r>
              <a:rPr kumimoji="0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963334">
                    <a:lumMod val="75000"/>
                  </a:srgbClr>
                </a:solidFill>
                <a:effectLst/>
                <a:uLnTx/>
                <a:uFillTx/>
                <a:latin typeface="Arial Black" pitchFamily="34" charset="0"/>
                <a:ea typeface="微軟正黑體" pitchFamily="34" charset="-120"/>
                <a:sym typeface="Raleway"/>
              </a:rPr>
              <a:t>變數篩選原則</a:t>
            </a:r>
            <a:endParaRPr kumimoji="0" lang="en" sz="4000" b="1" i="0" u="none" strike="noStrike" kern="0" cap="none" spc="0" normalizeH="0" baseline="0" noProof="0" dirty="0">
              <a:ln>
                <a:noFill/>
              </a:ln>
              <a:solidFill>
                <a:srgbClr val="963334">
                  <a:lumMod val="75000"/>
                </a:srgbClr>
              </a:solidFill>
              <a:effectLst/>
              <a:uLnTx/>
              <a:uFillTx/>
              <a:latin typeface="Arial Black" pitchFamily="34" charset="0"/>
              <a:ea typeface="微軟正黑體" pitchFamily="34" charset="-120"/>
              <a:sym typeface="Raleway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55576" y="1268760"/>
            <a:ext cx="8352928" cy="55627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150000"/>
              </a:lnSpc>
            </a:pP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選擇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具區辨力的變數</a:t>
            </a:r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65" y="2348880"/>
            <a:ext cx="2844663" cy="1960511"/>
          </a:xfrm>
          <a:prstGeom prst="rect">
            <a:avLst/>
          </a:prstGeom>
        </p:spPr>
      </p:pic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29" y="2387099"/>
            <a:ext cx="2804439" cy="1922292"/>
          </a:xfrm>
          <a:prstGeom prst="rect">
            <a:avLst/>
          </a:prstGeom>
        </p:spPr>
      </p:pic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683" y="4608477"/>
            <a:ext cx="2140719" cy="15011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4572000" y="4989922"/>
                <a:ext cx="4392488" cy="911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區辨力</m:t>
                    </m:r>
                    <m:r>
                      <a:rPr lang="zh-TW" altLang="en-US" sz="2800" i="1" smtClean="0">
                        <a:latin typeface="Cambria Math" panose="02040503050406030204" pitchFamily="18" charset="0"/>
                        <a:sym typeface="Wingdings"/>
                      </a:rPr>
                      <m:t></m:t>
                    </m:r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TW" altLang="en-US" sz="2800" b="0" i="1" smtClean="0">
                            <a:latin typeface="Cambria Math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zh-TW" altLang="en-US" sz="2800" dirty="0"/>
                          <m:t>群間差異</m:t>
                        </m:r>
                        <m:r>
                          <a:rPr lang="zh-TW" altLang="en-US" sz="2800" i="1" dirty="0" smtClean="0">
                            <a:sym typeface="Wingdings"/>
                          </a:rPr>
                          <m:t></m:t>
                        </m:r>
                        <m:r>
                          <a:rPr lang="zh-TW" altLang="en-US" sz="28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2800" dirty="0"/>
                          <m:t> </m:t>
                        </m:r>
                      </m:num>
                      <m:den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群內差異</m:t>
                        </m:r>
                        <m:r>
                          <a:rPr lang="zh-TW" altLang="en-US" sz="2800" i="1" smtClean="0">
                            <a:latin typeface="Cambria Math" panose="02040503050406030204" pitchFamily="18" charset="0"/>
                            <a:sym typeface="Wingdings"/>
                          </a:rPr>
                          <m:t></m:t>
                        </m:r>
                      </m:den>
                    </m:f>
                  </m:oMath>
                </a14:m>
                <a:endParaRPr lang="zh-TW" altLang="en-US" sz="1200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989922"/>
                <a:ext cx="4392488" cy="9110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資料庫圖表 13"/>
          <p:cNvGraphicFramePr/>
          <p:nvPr>
            <p:extLst>
              <p:ext uri="{D42A27DB-BD31-4B8C-83A1-F6EECF244321}">
                <p14:modId xmlns:p14="http://schemas.microsoft.com/office/powerpoint/2010/main" val="222540626"/>
              </p:ext>
            </p:extLst>
          </p:nvPr>
        </p:nvGraphicFramePr>
        <p:xfrm>
          <a:off x="-72008" y="30857"/>
          <a:ext cx="7956376" cy="44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7884368" y="292586"/>
            <a:ext cx="108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13/22</a:t>
            </a: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591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 idx="4294967295"/>
          </p:nvPr>
        </p:nvSpPr>
        <p:spPr>
          <a:xfrm>
            <a:off x="2267744" y="44624"/>
            <a:ext cx="4261590" cy="111445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Outline</a:t>
            </a:r>
            <a:endParaRPr lang="en" sz="60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subTitle" idx="4294967295"/>
          </p:nvPr>
        </p:nvSpPr>
        <p:spPr>
          <a:xfrm>
            <a:off x="2123728" y="1556792"/>
            <a:ext cx="4680520" cy="48965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en-US" sz="3200" b="1" dirty="0" smtClean="0">
                <a:solidFill>
                  <a:srgbClr val="36B1FC"/>
                </a:solidFill>
                <a:latin typeface="微軟正黑體" pitchFamily="34" charset="-120"/>
                <a:ea typeface="微軟正黑體" pitchFamily="34" charset="-120"/>
              </a:rPr>
              <a:t>介紹</a:t>
            </a:r>
            <a:endParaRPr lang="en-US" altLang="zh-TW" sz="3200" b="1" dirty="0">
              <a:solidFill>
                <a:srgbClr val="36B1FC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 b="1" dirty="0" smtClean="0">
                <a:solidFill>
                  <a:srgbClr val="36B1FC"/>
                </a:solidFill>
                <a:latin typeface="微軟正黑體" pitchFamily="34" charset="-120"/>
                <a:ea typeface="微軟正黑體" pitchFamily="34" charset="-120"/>
              </a:rPr>
              <a:t>Parkinson`s Disease</a:t>
            </a:r>
            <a:r>
              <a:rPr lang="zh-TW" altLang="en-US" sz="2400" b="1" dirty="0" smtClean="0">
                <a:solidFill>
                  <a:srgbClr val="36B1FC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" sz="2400" b="1" dirty="0" smtClean="0">
                <a:solidFill>
                  <a:srgbClr val="36B1FC"/>
                </a:solidFill>
                <a:latin typeface="微軟正黑體" pitchFamily="34" charset="-120"/>
                <a:ea typeface="微軟正黑體" pitchFamily="34" charset="-120"/>
              </a:rPr>
              <a:t>LSVT</a:t>
            </a:r>
            <a:endParaRPr lang="en" sz="2400" b="1" dirty="0" smtClean="0">
              <a:solidFill>
                <a:srgbClr val="36B1F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2400"/>
              </a:spcBef>
              <a:buNone/>
            </a:pPr>
            <a:r>
              <a:rPr lang="zh-TW" altLang="en-US" sz="3200" b="1" dirty="0" smtClean="0">
                <a:solidFill>
                  <a:srgbClr val="136DBF"/>
                </a:solidFill>
                <a:latin typeface="微軟正黑體" pitchFamily="34" charset="-120"/>
                <a:ea typeface="微軟正黑體" pitchFamily="34" charset="-120"/>
              </a:rPr>
              <a:t>資料</a:t>
            </a:r>
            <a:endParaRPr lang="en-US" altLang="zh-TW" sz="3200" b="1" dirty="0" smtClean="0">
              <a:solidFill>
                <a:srgbClr val="136DBF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0"/>
              </a:spcBef>
              <a:buNone/>
            </a:pPr>
            <a:r>
              <a:rPr lang="zh-TW" altLang="en-US" sz="2400" b="1" dirty="0" smtClean="0">
                <a:solidFill>
                  <a:srgbClr val="136DBF"/>
                </a:solidFill>
                <a:latin typeface="微軟正黑體" pitchFamily="34" charset="-120"/>
                <a:ea typeface="微軟正黑體" pitchFamily="34" charset="-120"/>
              </a:rPr>
              <a:t>變數</a:t>
            </a:r>
            <a:r>
              <a:rPr lang="zh-TW" altLang="en-US" sz="2400" b="1" dirty="0">
                <a:solidFill>
                  <a:srgbClr val="136DBF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" sz="2400" b="1" dirty="0" smtClean="0">
                <a:solidFill>
                  <a:srgbClr val="136DBF"/>
                </a:solidFill>
                <a:latin typeface="微軟正黑體" pitchFamily="34" charset="-120"/>
                <a:ea typeface="微軟正黑體" pitchFamily="34" charset="-120"/>
              </a:rPr>
              <a:t>EDA</a:t>
            </a:r>
            <a:endParaRPr lang="en" sz="2400" b="1" dirty="0">
              <a:solidFill>
                <a:srgbClr val="136DBF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spcBef>
                <a:spcPts val="2400"/>
              </a:spcBef>
              <a:buNone/>
            </a:pPr>
            <a:r>
              <a:rPr lang="zh-TW" altLang="en-US" sz="3200" b="1" dirty="0" smtClean="0">
                <a:solidFill>
                  <a:srgbClr val="FDAC35"/>
                </a:solidFill>
                <a:latin typeface="微軟正黑體" pitchFamily="34" charset="-120"/>
                <a:ea typeface="微軟正黑體" pitchFamily="34" charset="-120"/>
              </a:rPr>
              <a:t>分析</a:t>
            </a:r>
            <a:endParaRPr lang="en-US" altLang="zh-TW" sz="3200" b="1" dirty="0">
              <a:solidFill>
                <a:srgbClr val="FDAC35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spcBef>
                <a:spcPts val="0"/>
              </a:spcBef>
              <a:buNone/>
            </a:pPr>
            <a:r>
              <a:rPr lang="zh-TW" altLang="en-US" sz="2400" b="1" dirty="0" smtClean="0">
                <a:solidFill>
                  <a:srgbClr val="FDAC35"/>
                </a:solidFill>
                <a:latin typeface="微軟正黑體" pitchFamily="34" charset="-120"/>
                <a:ea typeface="微軟正黑體" pitchFamily="34" charset="-120"/>
              </a:rPr>
              <a:t>目的</a:t>
            </a:r>
            <a:r>
              <a:rPr lang="zh-TW" altLang="en-US" sz="2400" b="1" dirty="0" smtClean="0">
                <a:solidFill>
                  <a:srgbClr val="FDAC35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400" b="1" dirty="0" smtClean="0">
                <a:solidFill>
                  <a:srgbClr val="FDAC35"/>
                </a:solidFill>
                <a:latin typeface="微軟正黑體" pitchFamily="34" charset="-120"/>
                <a:ea typeface="微軟正黑體" pitchFamily="34" charset="-120"/>
              </a:rPr>
              <a:t>分析</a:t>
            </a:r>
            <a:endParaRPr lang="en-US" altLang="zh-TW" sz="2400" b="1" dirty="0" smtClean="0">
              <a:solidFill>
                <a:srgbClr val="FDAC35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2400"/>
              </a:spcBef>
              <a:buNone/>
            </a:pPr>
            <a:r>
              <a:rPr lang="zh-TW" altLang="en-US" sz="3200" b="1" dirty="0" smtClean="0">
                <a:solidFill>
                  <a:srgbClr val="F62649"/>
                </a:solidFill>
                <a:latin typeface="微軟正黑體" pitchFamily="34" charset="-120"/>
                <a:ea typeface="微軟正黑體" pitchFamily="34" charset="-120"/>
              </a:rPr>
              <a:t>結論</a:t>
            </a:r>
            <a:endParaRPr lang="en-US" altLang="zh-TW" sz="3200" b="1" dirty="0">
              <a:solidFill>
                <a:srgbClr val="F6264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4" name="Shape 94" descr="cat_bn.jpg"/>
          <p:cNvPicPr preferRelativeResize="0"/>
          <p:nvPr/>
        </p:nvPicPr>
        <p:blipFill rotWithShape="1">
          <a:blip r:embed="rId3">
            <a:alphaModFix/>
          </a:blip>
          <a:srcRect l="41832" r="32044" b="1419"/>
          <a:stretch/>
        </p:blipFill>
        <p:spPr>
          <a:xfrm>
            <a:off x="7352500" y="0"/>
            <a:ext cx="1791499" cy="67607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群組 66"/>
          <p:cNvGrpSpPr/>
          <p:nvPr/>
        </p:nvGrpSpPr>
        <p:grpSpPr>
          <a:xfrm>
            <a:off x="1612917" y="1754525"/>
            <a:ext cx="294787" cy="3762707"/>
            <a:chOff x="1220478" y="1754525"/>
            <a:chExt cx="294787" cy="3762707"/>
          </a:xfrm>
        </p:grpSpPr>
        <p:grpSp>
          <p:nvGrpSpPr>
            <p:cNvPr id="4" name="群組 3"/>
            <p:cNvGrpSpPr/>
            <p:nvPr/>
          </p:nvGrpSpPr>
          <p:grpSpPr>
            <a:xfrm>
              <a:off x="1220478" y="1754525"/>
              <a:ext cx="288032" cy="288032"/>
              <a:chOff x="1211626" y="1652802"/>
              <a:chExt cx="288032" cy="288032"/>
            </a:xfrm>
          </p:grpSpPr>
          <p:sp>
            <p:nvSpPr>
              <p:cNvPr id="2" name="橢圓 1"/>
              <p:cNvSpPr/>
              <p:nvPr/>
            </p:nvSpPr>
            <p:spPr>
              <a:xfrm>
                <a:off x="1307637" y="1748813"/>
                <a:ext cx="96011" cy="96011"/>
              </a:xfrm>
              <a:prstGeom prst="ellipse">
                <a:avLst/>
              </a:prstGeom>
              <a:solidFill>
                <a:srgbClr val="36B1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" name="橢圓 2"/>
              <p:cNvSpPr/>
              <p:nvPr/>
            </p:nvSpPr>
            <p:spPr>
              <a:xfrm>
                <a:off x="1211626" y="1652802"/>
                <a:ext cx="288032" cy="288032"/>
              </a:xfrm>
              <a:prstGeom prst="ellipse">
                <a:avLst/>
              </a:prstGeom>
              <a:noFill/>
              <a:ln w="38100">
                <a:solidFill>
                  <a:srgbClr val="36B1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6" name="直線接點 5"/>
            <p:cNvCxnSpPr>
              <a:stCxn id="2" idx="4"/>
              <a:endCxn id="12" idx="0"/>
            </p:cNvCxnSpPr>
            <p:nvPr/>
          </p:nvCxnSpPr>
          <p:spPr>
            <a:xfrm flipH="1">
              <a:off x="1364494" y="1946547"/>
              <a:ext cx="1" cy="978397"/>
            </a:xfrm>
            <a:prstGeom prst="line">
              <a:avLst/>
            </a:prstGeom>
            <a:ln w="28575">
              <a:solidFill>
                <a:srgbClr val="36B1F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群組 9"/>
            <p:cNvGrpSpPr/>
            <p:nvPr/>
          </p:nvGrpSpPr>
          <p:grpSpPr>
            <a:xfrm>
              <a:off x="1220478" y="2924944"/>
              <a:ext cx="288032" cy="288032"/>
              <a:chOff x="1211626" y="1652802"/>
              <a:chExt cx="288032" cy="288032"/>
            </a:xfrm>
          </p:grpSpPr>
          <p:sp>
            <p:nvSpPr>
              <p:cNvPr id="11" name="橢圓 10"/>
              <p:cNvSpPr/>
              <p:nvPr/>
            </p:nvSpPr>
            <p:spPr>
              <a:xfrm>
                <a:off x="1307637" y="1748813"/>
                <a:ext cx="96011" cy="96011"/>
              </a:xfrm>
              <a:prstGeom prst="ellipse">
                <a:avLst/>
              </a:prstGeom>
              <a:solidFill>
                <a:srgbClr val="136DBF"/>
              </a:solidFill>
              <a:ln>
                <a:solidFill>
                  <a:srgbClr val="136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橢圓 11"/>
              <p:cNvSpPr/>
              <p:nvPr/>
            </p:nvSpPr>
            <p:spPr>
              <a:xfrm>
                <a:off x="1211626" y="1652802"/>
                <a:ext cx="288032" cy="288032"/>
              </a:xfrm>
              <a:prstGeom prst="ellipse">
                <a:avLst/>
              </a:prstGeom>
              <a:noFill/>
              <a:ln w="38100">
                <a:solidFill>
                  <a:srgbClr val="136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13" name="直線接點 12"/>
            <p:cNvCxnSpPr>
              <a:endCxn id="22" idx="0"/>
            </p:cNvCxnSpPr>
            <p:nvPr/>
          </p:nvCxnSpPr>
          <p:spPr>
            <a:xfrm>
              <a:off x="1364496" y="3016986"/>
              <a:ext cx="6752" cy="1060086"/>
            </a:xfrm>
            <a:prstGeom prst="line">
              <a:avLst/>
            </a:prstGeom>
            <a:ln w="28575">
              <a:solidFill>
                <a:srgbClr val="136D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橢圓 20"/>
            <p:cNvSpPr/>
            <p:nvPr/>
          </p:nvSpPr>
          <p:spPr>
            <a:xfrm>
              <a:off x="1323243" y="4173083"/>
              <a:ext cx="96011" cy="96011"/>
            </a:xfrm>
            <a:prstGeom prst="ellipse">
              <a:avLst/>
            </a:prstGeom>
            <a:solidFill>
              <a:srgbClr val="FDAC35"/>
            </a:solidFill>
            <a:ln>
              <a:solidFill>
                <a:srgbClr val="FDAC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橢圓 21"/>
            <p:cNvSpPr/>
            <p:nvPr/>
          </p:nvSpPr>
          <p:spPr>
            <a:xfrm>
              <a:off x="1227232" y="4077072"/>
              <a:ext cx="288032" cy="288032"/>
            </a:xfrm>
            <a:prstGeom prst="ellipse">
              <a:avLst/>
            </a:prstGeom>
            <a:noFill/>
            <a:ln w="38100">
              <a:solidFill>
                <a:srgbClr val="FDAC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3" name="直線接點 22"/>
            <p:cNvCxnSpPr>
              <a:stCxn id="21" idx="4"/>
              <a:endCxn id="26" idx="0"/>
            </p:cNvCxnSpPr>
            <p:nvPr/>
          </p:nvCxnSpPr>
          <p:spPr>
            <a:xfrm>
              <a:off x="1371249" y="4269094"/>
              <a:ext cx="0" cy="960106"/>
            </a:xfrm>
            <a:prstGeom prst="line">
              <a:avLst/>
            </a:prstGeom>
            <a:ln w="28575">
              <a:solidFill>
                <a:srgbClr val="FDAC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橢圓 24"/>
            <p:cNvSpPr/>
            <p:nvPr/>
          </p:nvSpPr>
          <p:spPr>
            <a:xfrm>
              <a:off x="1323244" y="5325211"/>
              <a:ext cx="96011" cy="96011"/>
            </a:xfrm>
            <a:prstGeom prst="ellipse">
              <a:avLst/>
            </a:prstGeom>
            <a:solidFill>
              <a:srgbClr val="F62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橢圓 25"/>
            <p:cNvSpPr/>
            <p:nvPr/>
          </p:nvSpPr>
          <p:spPr>
            <a:xfrm>
              <a:off x="1227233" y="5229200"/>
              <a:ext cx="288032" cy="288032"/>
            </a:xfrm>
            <a:prstGeom prst="ellipse">
              <a:avLst/>
            </a:prstGeom>
            <a:noFill/>
            <a:ln w="38100">
              <a:solidFill>
                <a:srgbClr val="F626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1187624" y="764704"/>
            <a:ext cx="7128792" cy="5904656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3923928" y="692696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22540626"/>
              </p:ext>
            </p:extLst>
          </p:nvPr>
        </p:nvGraphicFramePr>
        <p:xfrm>
          <a:off x="-72008" y="30857"/>
          <a:ext cx="7956376" cy="44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7884368" y="292586"/>
            <a:ext cx="108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14/22</a:t>
            </a: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50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55576" y="4797152"/>
            <a:ext cx="4032448" cy="158417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150000"/>
              </a:lnSpc>
            </a:pPr>
            <a:r>
              <a:rPr lang="en-US" altLang="zh-TW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40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個最具區辨力的演算法</a:t>
            </a:r>
            <a:endParaRPr lang="en-US" altLang="zh-TW" sz="20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228600">
              <a:lnSpc>
                <a:spcPct val="150000"/>
              </a:lnSpc>
            </a:pPr>
            <a:r>
              <a:rPr lang="en-US" altLang="zh-TW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ISOMAP</a:t>
            </a:r>
            <a:r>
              <a:rPr lang="zh-TW" altLang="en-US" sz="2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前</a:t>
            </a:r>
            <a:r>
              <a:rPr lang="en-US" altLang="zh-TW" sz="2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個維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endParaRPr lang="en-US" altLang="zh-TW" sz="20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73134"/>
            <a:ext cx="4628825" cy="3744416"/>
          </a:xfrm>
          <a:prstGeom prst="rect">
            <a:avLst/>
          </a:prstGeom>
          <a:noFill/>
        </p:spPr>
      </p:pic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222540626"/>
              </p:ext>
            </p:extLst>
          </p:nvPr>
        </p:nvGraphicFramePr>
        <p:xfrm>
          <a:off x="-72008" y="30857"/>
          <a:ext cx="7956376" cy="44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643" y="4447691"/>
            <a:ext cx="2657846" cy="181952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807699" y="4807732"/>
            <a:ext cx="936104" cy="136815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883899" y="4879740"/>
            <a:ext cx="783704" cy="57982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755447" y="4807732"/>
            <a:ext cx="936104" cy="1368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831647" y="5512051"/>
            <a:ext cx="783704" cy="579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987525" y="4800333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0000FF"/>
                </a:solidFill>
              </a:rPr>
              <a:t>92%</a:t>
            </a:r>
            <a:endParaRPr lang="zh-TW" altLang="en-US" sz="1600" b="1" dirty="0">
              <a:solidFill>
                <a:srgbClr val="0000FF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923021" y="5632685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FF0000"/>
                </a:solidFill>
              </a:rPr>
              <a:t>90%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884368" y="292586"/>
            <a:ext cx="108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15/22</a:t>
            </a: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93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uiExpand="1" build="p"/>
      <p:bldP spid="3" grpId="0" animBg="1"/>
      <p:bldP spid="8" grpId="0" animBg="1"/>
      <p:bldP spid="9" grpId="0" animBg="1"/>
      <p:bldP spid="10" grpId="0" animBg="1"/>
      <p:bldP spid="4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5616624" cy="469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2451749631"/>
              </p:ext>
            </p:extLst>
          </p:nvPr>
        </p:nvGraphicFramePr>
        <p:xfrm>
          <a:off x="-72008" y="30857"/>
          <a:ext cx="7956376" cy="44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884368" y="292586"/>
            <a:ext cx="108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16/22</a:t>
            </a: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40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67544" y="692696"/>
            <a:ext cx="6480720" cy="86409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rgbClr val="97ABBC"/>
              </a:buClr>
              <a:buNone/>
              <a:defRPr/>
            </a:pPr>
            <a:r>
              <a:rPr lang="en-US" altLang="zh-TW" sz="3600" b="1" dirty="0">
                <a:solidFill>
                  <a:srgbClr val="963334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  <a:cs typeface="Raleway"/>
                <a:sym typeface="Raleway"/>
              </a:rPr>
              <a:t>ISOMAP</a:t>
            </a:r>
            <a:r>
              <a:rPr lang="zh-TW" altLang="en-US" sz="3600" b="1" dirty="0">
                <a:solidFill>
                  <a:srgbClr val="963334">
                    <a:lumMod val="75000"/>
                  </a:srgbClr>
                </a:solidFill>
                <a:latin typeface="Arial Black" pitchFamily="34" charset="0"/>
                <a:ea typeface="微軟正黑體" pitchFamily="34" charset="-120"/>
                <a:cs typeface="Raleway"/>
                <a:sym typeface="Raleway"/>
              </a:rPr>
              <a:t>維</a:t>
            </a:r>
            <a:r>
              <a:rPr lang="zh-TW" altLang="en-US" sz="3600" b="1" dirty="0" smtClean="0">
                <a:solidFill>
                  <a:srgbClr val="963334">
                    <a:lumMod val="75000"/>
                  </a:srgbClr>
                </a:solidFill>
                <a:latin typeface="Arial Black" pitchFamily="34" charset="0"/>
                <a:ea typeface="微軟正黑體" pitchFamily="34" charset="-120"/>
                <a:cs typeface="Raleway"/>
                <a:sym typeface="Raleway"/>
              </a:rPr>
              <a:t>度的</a:t>
            </a:r>
            <a:r>
              <a:rPr lang="zh-TW" altLang="en-US" sz="3600" b="1" dirty="0">
                <a:solidFill>
                  <a:srgbClr val="963334">
                    <a:lumMod val="75000"/>
                  </a:srgbClr>
                </a:solidFill>
                <a:latin typeface="Arial Black" pitchFamily="34" charset="0"/>
                <a:ea typeface="微軟正黑體" pitchFamily="34" charset="-120"/>
                <a:cs typeface="Raleway"/>
                <a:sym typeface="Raleway"/>
              </a:rPr>
              <a:t>意義</a:t>
            </a:r>
            <a:endParaRPr lang="en-US" altLang="zh-TW" sz="3600" b="1" dirty="0">
              <a:solidFill>
                <a:srgbClr val="963334">
                  <a:lumMod val="75000"/>
                </a:srgbClr>
              </a:solidFill>
              <a:latin typeface="Arial Black" pitchFamily="34" charset="0"/>
              <a:ea typeface="微軟正黑體" pitchFamily="34" charset="-120"/>
              <a:cs typeface="Raleway"/>
              <a:sym typeface="Raleway"/>
            </a:endParaRPr>
          </a:p>
        </p:txBody>
      </p:sp>
      <p:pic>
        <p:nvPicPr>
          <p:cNvPr id="4" name="圖片 3"/>
          <p:cNvPicPr/>
          <p:nvPr/>
        </p:nvPicPr>
        <p:blipFill rotWithShape="1">
          <a:blip r:embed="rId3"/>
          <a:srcRect l="10854" r="5933"/>
          <a:stretch/>
        </p:blipFill>
        <p:spPr>
          <a:xfrm>
            <a:off x="46981" y="1628800"/>
            <a:ext cx="3744416" cy="4176464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81327"/>
              </p:ext>
            </p:extLst>
          </p:nvPr>
        </p:nvGraphicFramePr>
        <p:xfrm>
          <a:off x="3851920" y="1571675"/>
          <a:ext cx="5085845" cy="48245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0983"/>
                <a:gridCol w="884646"/>
                <a:gridCol w="985920"/>
                <a:gridCol w="864096"/>
                <a:gridCol w="864096"/>
                <a:gridCol w="936104"/>
              </a:tblGrid>
              <a:tr h="3212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維度</a:t>
                      </a:r>
                      <a:endParaRPr lang="zh-TW" sz="12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2469" marR="6246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Dim.1</a:t>
                      </a:r>
                      <a:endParaRPr lang="zh-TW" sz="1200" b="1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2469" marR="62469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Dim.2</a:t>
                      </a:r>
                      <a:endParaRPr lang="zh-TW" sz="1200" b="1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2469" marR="62469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Dim.3</a:t>
                      </a:r>
                      <a:endParaRPr lang="zh-TW" sz="1200" b="1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2469" marR="62469" marT="0" marB="0" anchor="ctr"/>
                </a:tc>
              </a:tr>
              <a:tr h="2482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方向</a:t>
                      </a:r>
                      <a:endParaRPr lang="zh-TW" sz="1200" b="1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2469" marR="62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+</a:t>
                      </a:r>
                      <a:endParaRPr lang="zh-TW" sz="1200" b="1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2469" marR="62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endParaRPr lang="zh-TW" sz="1200" b="1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2469" marR="62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+</a:t>
                      </a:r>
                      <a:endParaRPr lang="zh-TW" sz="1200" b="1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2469" marR="62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endParaRPr lang="zh-TW" sz="1200" b="1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2469" marR="62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endParaRPr lang="zh-TW" sz="1200" b="1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2469" marR="62469" marT="0" marB="0" anchor="ctr"/>
                </a:tc>
              </a:tr>
              <a:tr h="11103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演算法</a:t>
                      </a:r>
                      <a:endParaRPr lang="zh-TW" sz="1200" b="1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2469" marR="624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MFCC_1</a:t>
                      </a:r>
                      <a:r>
                        <a:rPr lang="en-US" sz="1100" b="1" kern="0" baseline="300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st</a:t>
                      </a:r>
                      <a:r>
                        <a:rPr lang="en-US" sz="11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endParaRPr lang="zh-TW" sz="1100" b="1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en-US" sz="1100" b="1" kern="0" baseline="300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nd</a:t>
                      </a:r>
                      <a:r>
                        <a:rPr lang="en-US" sz="1100" b="1" kern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,3</a:t>
                      </a:r>
                      <a:r>
                        <a:rPr lang="en-US" sz="1100" b="1" kern="0" baseline="300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rd</a:t>
                      </a:r>
                      <a:endParaRPr lang="en-US" sz="1100" b="1" kern="100" baseline="0" dirty="0" smtClean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VFER</a:t>
                      </a:r>
                      <a:endParaRPr lang="zh-TW" sz="11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2469" marR="624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entropy_log_1,3</a:t>
                      </a:r>
                      <a:endParaRPr lang="zh-TW" sz="1100" b="1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Jitter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b="1" kern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lang="en-US" sz="1100" b="1" kern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&gt;F0/pitch</a:t>
                      </a:r>
                      <a:endParaRPr lang="zh-TW" sz="11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2469" marR="624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Shimmer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-&gt;</a:t>
                      </a:r>
                      <a:r>
                        <a:rPr lang="en-US" sz="1100" b="1" kern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Ampl</a:t>
                      </a:r>
                      <a:r>
                        <a:rPr lang="en-US" sz="11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prc25</a:t>
                      </a:r>
                      <a:endParaRPr lang="zh-TW" sz="11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2469" marR="624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IMF</a:t>
                      </a:r>
                      <a:endParaRPr lang="zh-TW" sz="1100" b="1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DFA</a:t>
                      </a:r>
                      <a:endParaRPr lang="zh-TW" sz="1100" b="1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2469" marR="624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VFER</a:t>
                      </a:r>
                      <a:endParaRPr lang="zh-TW" sz="11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2469" marR="62469" marT="0" marB="0"/>
                </a:tc>
              </a:tr>
              <a:tr h="12119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說明</a:t>
                      </a:r>
                      <a:endParaRPr lang="zh-TW" sz="12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2469" marR="62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信號能量的</a:t>
                      </a:r>
                      <a:r>
                        <a:rPr lang="zh-TW" sz="1200" b="1" kern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穩定性</a:t>
                      </a:r>
                      <a:r>
                        <a:rPr lang="zh-TW" altLang="en-US" sz="1200" b="1" kern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zh-TW" sz="1200" b="1" kern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信號</a:t>
                      </a:r>
                      <a:r>
                        <a:rPr lang="zh-TW" sz="12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噪音比</a:t>
                      </a:r>
                      <a:endParaRPr lang="zh-TW" sz="12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2469" marR="62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小波波段</a:t>
                      </a:r>
                      <a:r>
                        <a:rPr lang="en-US" sz="1200" b="1" kern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200" b="1" kern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en-US" sz="1200" b="1" kern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sz="1200" b="1" kern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波動</a:t>
                      </a:r>
                      <a:r>
                        <a:rPr lang="zh-TW" altLang="en-US" sz="1200" b="1" kern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endParaRPr lang="zh-TW" sz="1200" b="1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聲帶振動頻率</a:t>
                      </a:r>
                      <a:r>
                        <a:rPr lang="zh-TW" sz="1200" b="1" kern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偏離</a:t>
                      </a:r>
                      <a:endParaRPr lang="zh-TW" sz="12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2469" marR="62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低音量振幅</a:t>
                      </a:r>
                      <a:r>
                        <a:rPr lang="zh-TW" sz="1200" b="1" kern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偏離</a:t>
                      </a:r>
                      <a:endParaRPr lang="zh-TW" sz="12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2469" marR="62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信號噪音比</a:t>
                      </a:r>
                      <a:endParaRPr lang="zh-TW" sz="1200" b="1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2469" marR="62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信號噪音比</a:t>
                      </a:r>
                      <a:endParaRPr lang="zh-TW" sz="1200" b="1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2469" marR="62469" marT="0" marB="0"/>
                </a:tc>
              </a:tr>
              <a:tr h="10685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意義</a:t>
                      </a:r>
                      <a:endParaRPr lang="zh-TW" sz="12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2469" marR="6246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波動穩定性</a:t>
                      </a:r>
                      <a:endParaRPr lang="zh-TW" sz="1200" b="1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能量穩定性</a:t>
                      </a:r>
                      <a:endParaRPr lang="zh-TW" sz="1200" b="1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週期性</a:t>
                      </a:r>
                      <a:r>
                        <a:rPr lang="en-US" sz="1200" b="1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1200" b="1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音調</a:t>
                      </a:r>
                      <a:r>
                        <a:rPr lang="en-US" sz="1200" b="1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1200" b="1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2469" marR="62469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噪音含量</a:t>
                      </a:r>
                      <a:endParaRPr lang="zh-TW" sz="1200" b="1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1200" b="1" kern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低</a:t>
                      </a:r>
                      <a:r>
                        <a:rPr lang="zh-TW" sz="1200" b="1" kern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音量不</a:t>
                      </a:r>
                      <a:r>
                        <a:rPr lang="zh-TW" sz="12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穩定</a:t>
                      </a:r>
                      <a:endParaRPr lang="zh-TW" sz="12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2469" marR="62469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噪音含量</a:t>
                      </a:r>
                      <a:r>
                        <a:rPr lang="en-US" sz="1200" b="1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1200" b="1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聲帶閉合不全、咬合</a:t>
                      </a:r>
                      <a:r>
                        <a:rPr lang="en-US" sz="1200" b="1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1200" b="1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2469" marR="62469" marT="0" marB="0" anchor="ctr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維度</a:t>
                      </a:r>
                      <a:endParaRPr lang="zh-TW" sz="1200" b="1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定義</a:t>
                      </a:r>
                      <a:endParaRPr lang="zh-TW" sz="1200" b="1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2469" marR="6246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0"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能量、音調持續穩定性</a:t>
                      </a:r>
                      <a:endParaRPr lang="zh-TW" sz="1200" b="1" kern="100">
                        <a:solidFill>
                          <a:srgbClr val="C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2469" marR="62469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噪音</a:t>
                      </a:r>
                      <a:r>
                        <a:rPr lang="en-US" sz="1200" b="1" kern="0" dirty="0"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1200" b="1" kern="0" dirty="0"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聲帶閉合不全</a:t>
                      </a:r>
                      <a:r>
                        <a:rPr lang="en-US" sz="1200" b="1" kern="0" dirty="0"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1200" b="1" kern="100" dirty="0">
                        <a:solidFill>
                          <a:srgbClr val="C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1200" b="1" kern="0" dirty="0" smtClean="0"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低</a:t>
                      </a:r>
                      <a:r>
                        <a:rPr lang="zh-TW" sz="1200" b="1" kern="0" dirty="0" smtClean="0"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音量不</a:t>
                      </a:r>
                      <a:r>
                        <a:rPr lang="zh-TW" sz="1200" b="1" kern="0" dirty="0"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穩定</a:t>
                      </a:r>
                      <a:endParaRPr lang="zh-TW" sz="1200" b="1" kern="100" dirty="0">
                        <a:solidFill>
                          <a:srgbClr val="C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2469" marR="62469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噪音</a:t>
                      </a:r>
                      <a:r>
                        <a:rPr lang="en-US" sz="1200" b="1" kern="0" dirty="0"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1200" b="1" kern="0" dirty="0"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聲帶閉合、咬合問題</a:t>
                      </a:r>
                      <a:r>
                        <a:rPr lang="en-US" sz="1200" b="1" kern="0" dirty="0"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1200" b="1" kern="100" dirty="0">
                        <a:solidFill>
                          <a:srgbClr val="C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2469" marR="62469" marT="0" marB="0" anchor="ctr"/>
                </a:tc>
              </a:tr>
            </a:tbl>
          </a:graphicData>
        </a:graphic>
      </p:graphicFrame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451749631"/>
              </p:ext>
            </p:extLst>
          </p:nvPr>
        </p:nvGraphicFramePr>
        <p:xfrm>
          <a:off x="-72008" y="30857"/>
          <a:ext cx="7956376" cy="44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884368" y="292586"/>
            <a:ext cx="108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17/22</a:t>
            </a: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179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1"/>
          <p:cNvSpPr txBox="1">
            <a:spLocks/>
          </p:cNvSpPr>
          <p:nvPr/>
        </p:nvSpPr>
        <p:spPr>
          <a:xfrm>
            <a:off x="1367669" y="5445224"/>
            <a:ext cx="7056784" cy="10905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228600">
              <a:lnSpc>
                <a:spcPct val="150000"/>
              </a:lnSpc>
              <a:buFont typeface="Lato"/>
              <a:buNone/>
            </a:pP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*不合格聲音的特徵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:</a:t>
            </a:r>
          </a:p>
          <a:p>
            <a:pPr marL="228600">
              <a:lnSpc>
                <a:spcPct val="150000"/>
              </a:lnSpc>
              <a:buNone/>
            </a:pPr>
            <a:r>
              <a: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1.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能量、音調不穩定   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2.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高</a:t>
            </a:r>
            <a:r>
              <a:rPr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比例的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噪音   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3.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難以</a:t>
            </a:r>
            <a:r>
              <a:rPr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維持低音量</a:t>
            </a:r>
            <a:endParaRPr lang="en-US" altLang="zh-TW" sz="20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</p:txBody>
      </p:sp>
      <p:pic>
        <p:nvPicPr>
          <p:cNvPr id="7" name="圖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755576" y="836712"/>
            <a:ext cx="7920880" cy="4392488"/>
          </a:xfrm>
          <a:prstGeom prst="rect">
            <a:avLst/>
          </a:prstGeom>
        </p:spPr>
      </p:pic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2451749631"/>
              </p:ext>
            </p:extLst>
          </p:nvPr>
        </p:nvGraphicFramePr>
        <p:xfrm>
          <a:off x="-72008" y="30857"/>
          <a:ext cx="7956376" cy="44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7884368" y="292586"/>
            <a:ext cx="108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18/22</a:t>
            </a: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624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圖片 64"/>
          <p:cNvPicPr/>
          <p:nvPr/>
        </p:nvPicPr>
        <p:blipFill>
          <a:blip r:embed="rId3"/>
          <a:stretch>
            <a:fillRect/>
          </a:stretch>
        </p:blipFill>
        <p:spPr>
          <a:xfrm>
            <a:off x="3639297" y="754252"/>
            <a:ext cx="4785156" cy="3863324"/>
          </a:xfrm>
          <a:prstGeom prst="rect">
            <a:avLst/>
          </a:prstGeom>
        </p:spPr>
      </p:pic>
      <p:pic>
        <p:nvPicPr>
          <p:cNvPr id="63" name="圖片 62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7" y="661877"/>
            <a:ext cx="2149453" cy="2034697"/>
          </a:xfrm>
          <a:prstGeom prst="rect">
            <a:avLst/>
          </a:prstGeom>
        </p:spPr>
      </p:pic>
      <p:graphicFrame>
        <p:nvGraphicFramePr>
          <p:cNvPr id="44" name="資料庫圖表 43"/>
          <p:cNvGraphicFramePr/>
          <p:nvPr>
            <p:extLst>
              <p:ext uri="{D42A27DB-BD31-4B8C-83A1-F6EECF244321}">
                <p14:modId xmlns:p14="http://schemas.microsoft.com/office/powerpoint/2010/main" val="2451749631"/>
              </p:ext>
            </p:extLst>
          </p:nvPr>
        </p:nvGraphicFramePr>
        <p:xfrm>
          <a:off x="-72008" y="30857"/>
          <a:ext cx="7956376" cy="44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4" name="圖片 63" descr="畫面剪輯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13" y="2871643"/>
            <a:ext cx="1910355" cy="1892030"/>
          </a:xfrm>
          <a:prstGeom prst="rect">
            <a:avLst/>
          </a:prstGeom>
        </p:spPr>
      </p:pic>
      <p:sp>
        <p:nvSpPr>
          <p:cNvPr id="66" name="橢圓 65"/>
          <p:cNvSpPr/>
          <p:nvPr/>
        </p:nvSpPr>
        <p:spPr>
          <a:xfrm rot="18608184">
            <a:off x="1848484" y="1226888"/>
            <a:ext cx="736520" cy="431096"/>
          </a:xfrm>
          <a:prstGeom prst="ellipse">
            <a:avLst/>
          </a:prstGeom>
          <a:noFill/>
          <a:ln w="28575">
            <a:solidFill>
              <a:srgbClr val="36B1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橢圓 66"/>
          <p:cNvSpPr/>
          <p:nvPr/>
        </p:nvSpPr>
        <p:spPr>
          <a:xfrm rot="3115888">
            <a:off x="5666910" y="1121601"/>
            <a:ext cx="246582" cy="264199"/>
          </a:xfrm>
          <a:prstGeom prst="ellipse">
            <a:avLst/>
          </a:prstGeom>
          <a:noFill/>
          <a:ln w="28575">
            <a:solidFill>
              <a:srgbClr val="36B1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/>
          <p:cNvSpPr/>
          <p:nvPr/>
        </p:nvSpPr>
        <p:spPr>
          <a:xfrm rot="446048">
            <a:off x="5253596" y="2005611"/>
            <a:ext cx="275686" cy="25333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橢圓 69"/>
          <p:cNvSpPr/>
          <p:nvPr/>
        </p:nvSpPr>
        <p:spPr>
          <a:xfrm rot="446048">
            <a:off x="7738509" y="1071922"/>
            <a:ext cx="317267" cy="31866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橢圓 70"/>
          <p:cNvSpPr/>
          <p:nvPr/>
        </p:nvSpPr>
        <p:spPr>
          <a:xfrm rot="446048">
            <a:off x="2067571" y="3099092"/>
            <a:ext cx="483722" cy="27643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283968" y="6121656"/>
            <a:ext cx="51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1" dirty="0" smtClean="0">
                <a:solidFill>
                  <a:srgbClr val="FDAC35"/>
                </a:solidFill>
              </a:rPr>
              <a:t>1</a:t>
            </a:r>
            <a:endParaRPr lang="zh-TW" altLang="en-US" sz="1800" b="1" dirty="0">
              <a:solidFill>
                <a:srgbClr val="FDAC35"/>
              </a:solidFill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5847117" y="4944267"/>
            <a:ext cx="51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1" dirty="0">
                <a:solidFill>
                  <a:srgbClr val="36B1FC"/>
                </a:solidFill>
              </a:rPr>
              <a:t>2</a:t>
            </a:r>
            <a:endParaRPr lang="zh-TW" altLang="en-US" sz="1800" b="1" dirty="0">
              <a:solidFill>
                <a:srgbClr val="36B1FC"/>
              </a:solidFill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7638766" y="5176260"/>
            <a:ext cx="51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1" dirty="0">
                <a:solidFill>
                  <a:srgbClr val="00B050"/>
                </a:solidFill>
              </a:rPr>
              <a:t>3</a:t>
            </a:r>
            <a:endParaRPr lang="zh-TW" altLang="en-US" sz="1800" b="1" dirty="0">
              <a:solidFill>
                <a:srgbClr val="00B050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630618" y="6109460"/>
            <a:ext cx="648071" cy="433791"/>
          </a:xfrm>
          <a:prstGeom prst="roundRect">
            <a:avLst/>
          </a:prstGeom>
          <a:noFill/>
          <a:ln w="28575">
            <a:solidFill>
              <a:srgbClr val="FDA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圓角矩形 74"/>
          <p:cNvSpPr/>
          <p:nvPr/>
        </p:nvSpPr>
        <p:spPr>
          <a:xfrm>
            <a:off x="5270307" y="4879808"/>
            <a:ext cx="648071" cy="433791"/>
          </a:xfrm>
          <a:prstGeom prst="roundRect">
            <a:avLst/>
          </a:prstGeom>
          <a:noFill/>
          <a:ln w="28575">
            <a:solidFill>
              <a:srgbClr val="36B1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圓角矩形 75"/>
          <p:cNvSpPr/>
          <p:nvPr/>
        </p:nvSpPr>
        <p:spPr>
          <a:xfrm>
            <a:off x="6999148" y="5113544"/>
            <a:ext cx="648071" cy="43379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橢圓 77"/>
          <p:cNvSpPr/>
          <p:nvPr/>
        </p:nvSpPr>
        <p:spPr>
          <a:xfrm rot="446048">
            <a:off x="5288252" y="1294975"/>
            <a:ext cx="430229" cy="385116"/>
          </a:xfrm>
          <a:prstGeom prst="ellipse">
            <a:avLst/>
          </a:prstGeom>
          <a:noFill/>
          <a:ln w="28575">
            <a:solidFill>
              <a:srgbClr val="36B1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 rot="446048">
            <a:off x="1524450" y="1822330"/>
            <a:ext cx="388219" cy="33783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圓角矩形 45"/>
          <p:cNvSpPr/>
          <p:nvPr/>
        </p:nvSpPr>
        <p:spPr>
          <a:xfrm>
            <a:off x="4139951" y="1193587"/>
            <a:ext cx="1180061" cy="1083286"/>
          </a:xfrm>
          <a:prstGeom prst="roundRect">
            <a:avLst/>
          </a:prstGeom>
          <a:noFill/>
          <a:ln w="28575">
            <a:solidFill>
              <a:srgbClr val="FDA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/>
          <p:cNvSpPr/>
          <p:nvPr/>
        </p:nvSpPr>
        <p:spPr>
          <a:xfrm rot="18381093">
            <a:off x="867882" y="1039096"/>
            <a:ext cx="1305001" cy="728281"/>
          </a:xfrm>
          <a:prstGeom prst="ellipse">
            <a:avLst/>
          </a:prstGeom>
          <a:noFill/>
          <a:ln w="28575">
            <a:solidFill>
              <a:srgbClr val="FDA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374411" y="4928878"/>
            <a:ext cx="8526711" cy="1614373"/>
            <a:chOff x="374411" y="4928878"/>
            <a:chExt cx="8526711" cy="1614373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11" y="5257560"/>
              <a:ext cx="1239457" cy="1239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文字方塊 18"/>
            <p:cNvSpPr txBox="1"/>
            <p:nvPr/>
          </p:nvSpPr>
          <p:spPr>
            <a:xfrm>
              <a:off x="374411" y="5113544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/>
                <a:t>Prediction</a:t>
              </a:r>
            </a:p>
          </p:txBody>
        </p:sp>
        <p:cxnSp>
          <p:nvCxnSpPr>
            <p:cNvPr id="4" name="直線接點 3"/>
            <p:cNvCxnSpPr/>
            <p:nvPr/>
          </p:nvCxnSpPr>
          <p:spPr>
            <a:xfrm flipV="1">
              <a:off x="2894692" y="5371668"/>
              <a:ext cx="576063" cy="576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2894692" y="5947732"/>
              <a:ext cx="648071" cy="4059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字方塊 7"/>
            <p:cNvSpPr txBox="1"/>
            <p:nvPr/>
          </p:nvSpPr>
          <p:spPr>
            <a:xfrm>
              <a:off x="2966700" y="5185552"/>
              <a:ext cx="504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800" b="1" dirty="0" smtClean="0">
                  <a:latin typeface="微軟正黑體" pitchFamily="34" charset="-120"/>
                  <a:ea typeface="微軟正黑體" pitchFamily="34" charset="-120"/>
                  <a:sym typeface="Wingdings"/>
                </a:rPr>
                <a:t></a:t>
              </a:r>
              <a:endParaRPr lang="zh-TW" altLang="en-US" sz="18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966700" y="6173919"/>
              <a:ext cx="504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800" b="1" dirty="0" smtClean="0">
                  <a:latin typeface="微軟正黑體" pitchFamily="34" charset="-120"/>
                  <a:ea typeface="微軟正黑體" pitchFamily="34" charset="-120"/>
                  <a:sym typeface="Wingdings"/>
                </a:rPr>
                <a:t></a:t>
              </a:r>
              <a:endParaRPr lang="zh-TW" altLang="en-US" sz="18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1814571" y="5598436"/>
              <a:ext cx="1080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能量、音調持續</a:t>
              </a:r>
              <a:r>
                <a:rPr lang="zh-TW" altLang="en-US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穩定</a:t>
              </a:r>
              <a:endPara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3571662" y="6183211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不合格</a:t>
              </a: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3542763" y="5136480"/>
              <a:ext cx="1080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噪音</a:t>
              </a:r>
              <a:r>
                <a:rPr lang="en-US" altLang="zh-TW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聲帶</a:t>
              </a:r>
              <a:r>
                <a:rPr lang="en-US" altLang="zh-TW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lang="zh-TW" altLang="en-US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、低音量波動</a:t>
              </a:r>
            </a:p>
          </p:txBody>
        </p:sp>
        <p:cxnSp>
          <p:nvCxnSpPr>
            <p:cNvPr id="32" name="直線接點 31"/>
            <p:cNvCxnSpPr/>
            <p:nvPr/>
          </p:nvCxnSpPr>
          <p:spPr>
            <a:xfrm flipV="1">
              <a:off x="4640337" y="5136480"/>
              <a:ext cx="576063" cy="3169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4640337" y="5453399"/>
              <a:ext cx="576063" cy="2063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字方塊 35"/>
            <p:cNvSpPr txBox="1"/>
            <p:nvPr/>
          </p:nvSpPr>
          <p:spPr>
            <a:xfrm>
              <a:off x="5216400" y="5453399"/>
              <a:ext cx="12786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噪音</a:t>
              </a:r>
              <a:r>
                <a:rPr lang="en-US" altLang="zh-TW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聲帶、咬合</a:t>
              </a:r>
              <a:r>
                <a:rPr lang="en-US" altLang="zh-TW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lang="zh-TW" altLang="en-US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異常</a:t>
              </a:r>
              <a:endParaRPr lang="en-US" altLang="zh-TW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37" name="直線接點 36"/>
            <p:cNvCxnSpPr/>
            <p:nvPr/>
          </p:nvCxnSpPr>
          <p:spPr>
            <a:xfrm flipV="1">
              <a:off x="6351075" y="5376857"/>
              <a:ext cx="576063" cy="3169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>
              <a:off x="6351075" y="5693776"/>
              <a:ext cx="576063" cy="2063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字方塊 40"/>
            <p:cNvSpPr txBox="1"/>
            <p:nvPr/>
          </p:nvSpPr>
          <p:spPr>
            <a:xfrm>
              <a:off x="6927139" y="5217779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不合格</a:t>
              </a: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6927138" y="5796926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合格</a:t>
              </a:r>
              <a:endPara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5219773" y="4982591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不合格</a:t>
              </a:r>
            </a:p>
          </p:txBody>
        </p:sp>
        <p:pic>
          <p:nvPicPr>
            <p:cNvPr id="74" name="Picture 5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9" t="15940" r="15749" b="3905"/>
            <a:stretch/>
          </p:blipFill>
          <p:spPr bwMode="auto">
            <a:xfrm>
              <a:off x="8028384" y="5140488"/>
              <a:ext cx="872738" cy="1225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文字方塊 46"/>
            <p:cNvSpPr txBox="1"/>
            <p:nvPr/>
          </p:nvSpPr>
          <p:spPr>
            <a:xfrm>
              <a:off x="4640337" y="4928878"/>
              <a:ext cx="504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800" b="1" dirty="0" smtClean="0">
                  <a:latin typeface="微軟正黑體" pitchFamily="34" charset="-120"/>
                  <a:ea typeface="微軟正黑體" pitchFamily="34" charset="-120"/>
                  <a:sym typeface="Wingdings"/>
                </a:rPr>
                <a:t></a:t>
              </a:r>
              <a:endParaRPr lang="zh-TW" altLang="en-US" sz="18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4622884" y="5608308"/>
              <a:ext cx="504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800" b="1" dirty="0" smtClean="0">
                  <a:latin typeface="微軟正黑體" pitchFamily="34" charset="-120"/>
                  <a:ea typeface="微軟正黑體" pitchFamily="34" charset="-120"/>
                  <a:sym typeface="Wingdings"/>
                </a:rPr>
                <a:t></a:t>
              </a:r>
              <a:endParaRPr lang="zh-TW" altLang="en-US" sz="18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6359626" y="5133219"/>
              <a:ext cx="504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800" b="1" dirty="0" smtClean="0">
                  <a:latin typeface="微軟正黑體" pitchFamily="34" charset="-120"/>
                  <a:ea typeface="微軟正黑體" pitchFamily="34" charset="-120"/>
                  <a:sym typeface="Wingdings"/>
                </a:rPr>
                <a:t></a:t>
              </a:r>
              <a:endParaRPr lang="zh-TW" altLang="en-US" sz="18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6359625" y="5866465"/>
              <a:ext cx="504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800" b="1" dirty="0" smtClean="0">
                  <a:latin typeface="微軟正黑體" pitchFamily="34" charset="-120"/>
                  <a:ea typeface="微軟正黑體" pitchFamily="34" charset="-120"/>
                  <a:sym typeface="Wingdings"/>
                </a:rPr>
                <a:t></a:t>
              </a:r>
              <a:endParaRPr lang="zh-TW" altLang="en-US" sz="18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52" name="文字方塊 51"/>
          <p:cNvSpPr txBox="1"/>
          <p:nvPr/>
        </p:nvSpPr>
        <p:spPr>
          <a:xfrm>
            <a:off x="7897142" y="292586"/>
            <a:ext cx="108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19/22</a:t>
            </a: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342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9" grpId="0" animBg="1"/>
      <p:bldP spid="70" grpId="0" animBg="1"/>
      <p:bldP spid="71" grpId="0" animBg="1"/>
      <p:bldP spid="3" grpId="0"/>
      <p:bldP spid="72" grpId="0"/>
      <p:bldP spid="73" grpId="0"/>
      <p:bldP spid="5" grpId="0" animBg="1"/>
      <p:bldP spid="75" grpId="0" animBg="1"/>
      <p:bldP spid="76" grpId="0" animBg="1"/>
      <p:bldP spid="78" grpId="0" animBg="1"/>
      <p:bldP spid="45" grpId="0" animBg="1"/>
      <p:bldP spid="46" grpId="0" animBg="1"/>
      <p:bldP spid="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263269" y="986878"/>
            <a:ext cx="3150466" cy="1943659"/>
            <a:chOff x="5380493" y="4725143"/>
            <a:chExt cx="3408702" cy="1819529"/>
          </a:xfrm>
        </p:grpSpPr>
        <p:pic>
          <p:nvPicPr>
            <p:cNvPr id="45" name="圖片 44" descr="畫面剪輯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4725143"/>
              <a:ext cx="2657846" cy="1819529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6084168" y="5085184"/>
              <a:ext cx="936104" cy="1368152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6172581" y="5802007"/>
              <a:ext cx="783704" cy="579823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7095650" y="5085184"/>
              <a:ext cx="936104" cy="136815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7171849" y="5132591"/>
              <a:ext cx="783704" cy="57982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5380493" y="6030772"/>
              <a:ext cx="792088" cy="289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0000FF"/>
                  </a:solidFill>
                </a:rPr>
                <a:t>8%</a:t>
              </a:r>
              <a:endParaRPr lang="zh-TW" alt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7997107" y="5277826"/>
              <a:ext cx="792088" cy="289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>
                  <a:solidFill>
                    <a:srgbClr val="FF0000"/>
                  </a:solidFill>
                </a:rPr>
                <a:t>1</a:t>
              </a:r>
              <a:r>
                <a:rPr lang="en-US" altLang="zh-TW" sz="1600" b="1" dirty="0" smtClean="0">
                  <a:solidFill>
                    <a:srgbClr val="FF0000"/>
                  </a:solidFill>
                </a:rPr>
                <a:t>0%</a:t>
              </a:r>
              <a:endParaRPr lang="zh-TW" altLang="en-US" sz="1600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32" name="資料庫圖表 31"/>
          <p:cNvGraphicFramePr/>
          <p:nvPr>
            <p:extLst>
              <p:ext uri="{D42A27DB-BD31-4B8C-83A1-F6EECF244321}">
                <p14:modId xmlns:p14="http://schemas.microsoft.com/office/powerpoint/2010/main" val="3190516530"/>
              </p:ext>
            </p:extLst>
          </p:nvPr>
        </p:nvGraphicFramePr>
        <p:xfrm>
          <a:off x="-72008" y="30857"/>
          <a:ext cx="7956376" cy="44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48" y="4743036"/>
            <a:ext cx="775016" cy="77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5960978" y="908721"/>
            <a:ext cx="3083979" cy="2736303"/>
            <a:chOff x="6312141" y="731201"/>
            <a:chExt cx="2732816" cy="2361566"/>
          </a:xfrm>
        </p:grpSpPr>
        <p:pic>
          <p:nvPicPr>
            <p:cNvPr id="10" name="圖片 9" descr="畫面剪輯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2141" y="731201"/>
              <a:ext cx="2732816" cy="2361566"/>
            </a:xfrm>
            <a:prstGeom prst="rect">
              <a:avLst/>
            </a:prstGeom>
          </p:spPr>
        </p:pic>
        <p:cxnSp>
          <p:nvCxnSpPr>
            <p:cNvPr id="73" name="直線單箭頭接點 72"/>
            <p:cNvCxnSpPr/>
            <p:nvPr/>
          </p:nvCxnSpPr>
          <p:spPr>
            <a:xfrm>
              <a:off x="6876256" y="2674061"/>
              <a:ext cx="1106848" cy="1788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橢圓 15"/>
          <p:cNvSpPr/>
          <p:nvPr/>
        </p:nvSpPr>
        <p:spPr>
          <a:xfrm>
            <a:off x="5643571" y="4999928"/>
            <a:ext cx="533431" cy="395336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橢圓 73"/>
          <p:cNvSpPr/>
          <p:nvPr/>
        </p:nvSpPr>
        <p:spPr>
          <a:xfrm>
            <a:off x="3846871" y="5555333"/>
            <a:ext cx="533431" cy="39533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1475656" y="4132420"/>
            <a:ext cx="7200800" cy="1744852"/>
            <a:chOff x="1475656" y="4149080"/>
            <a:chExt cx="7200800" cy="1744852"/>
          </a:xfrm>
        </p:grpSpPr>
        <p:pic>
          <p:nvPicPr>
            <p:cNvPr id="54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581128"/>
              <a:ext cx="1080120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6" name="直線接點 55"/>
            <p:cNvCxnSpPr/>
            <p:nvPr/>
          </p:nvCxnSpPr>
          <p:spPr>
            <a:xfrm flipV="1">
              <a:off x="3851921" y="4711896"/>
              <a:ext cx="576063" cy="576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>
              <a:off x="3851921" y="5287960"/>
              <a:ext cx="648071" cy="4059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字方塊 59"/>
            <p:cNvSpPr txBox="1"/>
            <p:nvPr/>
          </p:nvSpPr>
          <p:spPr>
            <a:xfrm>
              <a:off x="2771800" y="4938664"/>
              <a:ext cx="1080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能量、音調持續</a:t>
              </a:r>
              <a:r>
                <a:rPr lang="zh-TW" altLang="en-US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穩定</a:t>
              </a:r>
              <a:endPara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4499992" y="4476708"/>
              <a:ext cx="1080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噪音</a:t>
              </a:r>
              <a:r>
                <a:rPr lang="en-US" altLang="zh-TW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聲帶</a:t>
              </a:r>
              <a:r>
                <a:rPr lang="en-US" altLang="zh-TW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lang="zh-TW" altLang="en-US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、低音量波動</a:t>
              </a:r>
            </a:p>
          </p:txBody>
        </p:sp>
        <p:cxnSp>
          <p:nvCxnSpPr>
            <p:cNvPr id="62" name="直線接點 61"/>
            <p:cNvCxnSpPr/>
            <p:nvPr/>
          </p:nvCxnSpPr>
          <p:spPr>
            <a:xfrm flipV="1">
              <a:off x="5597566" y="4476708"/>
              <a:ext cx="576063" cy="3169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>
              <a:off x="5597566" y="4793627"/>
              <a:ext cx="576063" cy="2063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文字方塊 77"/>
            <p:cNvSpPr txBox="1"/>
            <p:nvPr/>
          </p:nvSpPr>
          <p:spPr>
            <a:xfrm>
              <a:off x="6173629" y="4793627"/>
              <a:ext cx="12786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噪音</a:t>
              </a:r>
              <a:r>
                <a:rPr lang="en-US" altLang="zh-TW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聲帶、咬合</a:t>
              </a:r>
              <a:r>
                <a:rPr lang="en-US" altLang="zh-TW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lang="zh-TW" altLang="en-US" b="1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異常多</a:t>
              </a:r>
              <a:endParaRPr lang="en-US" altLang="zh-TW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79" name="直線接點 78"/>
            <p:cNvCxnSpPr/>
            <p:nvPr/>
          </p:nvCxnSpPr>
          <p:spPr>
            <a:xfrm flipV="1">
              <a:off x="7308304" y="4717085"/>
              <a:ext cx="576063" cy="3169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接點 79"/>
            <p:cNvCxnSpPr/>
            <p:nvPr/>
          </p:nvCxnSpPr>
          <p:spPr>
            <a:xfrm>
              <a:off x="7308304" y="5034004"/>
              <a:ext cx="576063" cy="2063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文字方塊 82"/>
            <p:cNvSpPr txBox="1"/>
            <p:nvPr/>
          </p:nvSpPr>
          <p:spPr>
            <a:xfrm>
              <a:off x="7884368" y="4558007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不合格</a:t>
              </a:r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7884367" y="5137154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合格</a:t>
              </a:r>
              <a:endPara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4572000" y="5586155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不合格</a:t>
              </a:r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6177002" y="4322819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不合格</a:t>
              </a:r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3876247" y="4529685"/>
              <a:ext cx="504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800" b="1" dirty="0" smtClean="0">
                  <a:latin typeface="微軟正黑體" pitchFamily="34" charset="-120"/>
                  <a:ea typeface="微軟正黑體" pitchFamily="34" charset="-120"/>
                  <a:sym typeface="Wingdings"/>
                </a:rPr>
                <a:t></a:t>
              </a:r>
              <a:endParaRPr lang="zh-TW" altLang="en-US" sz="18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3876247" y="5518052"/>
              <a:ext cx="504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800" b="1" dirty="0" smtClean="0">
                  <a:latin typeface="微軟正黑體" pitchFamily="34" charset="-120"/>
                  <a:ea typeface="微軟正黑體" pitchFamily="34" charset="-120"/>
                  <a:sym typeface="Wingdings"/>
                </a:rPr>
                <a:t></a:t>
              </a:r>
              <a:endParaRPr lang="zh-TW" altLang="en-US" sz="18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5661024" y="4273011"/>
              <a:ext cx="504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800" b="1" dirty="0" smtClean="0">
                  <a:latin typeface="微軟正黑體" pitchFamily="34" charset="-120"/>
                  <a:ea typeface="微軟正黑體" pitchFamily="34" charset="-120"/>
                  <a:sym typeface="Wingdings"/>
                </a:rPr>
                <a:t></a:t>
              </a:r>
              <a:endParaRPr lang="zh-TW" altLang="en-US" sz="18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0" name="文字方塊 69"/>
            <p:cNvSpPr txBox="1"/>
            <p:nvPr/>
          </p:nvSpPr>
          <p:spPr>
            <a:xfrm>
              <a:off x="5643571" y="4952441"/>
              <a:ext cx="504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800" b="1" dirty="0" smtClean="0">
                  <a:latin typeface="微軟正黑體" pitchFamily="34" charset="-120"/>
                  <a:ea typeface="微軟正黑體" pitchFamily="34" charset="-120"/>
                  <a:sym typeface="Wingdings"/>
                </a:rPr>
                <a:t></a:t>
              </a:r>
              <a:endParaRPr lang="zh-TW" altLang="en-US" sz="18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7380313" y="4477352"/>
              <a:ext cx="504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800" b="1" dirty="0" smtClean="0">
                  <a:latin typeface="微軟正黑體" pitchFamily="34" charset="-120"/>
                  <a:ea typeface="微軟正黑體" pitchFamily="34" charset="-120"/>
                  <a:sym typeface="Wingdings"/>
                </a:rPr>
                <a:t></a:t>
              </a:r>
              <a:endParaRPr lang="zh-TW" altLang="en-US" sz="18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2" name="文字方塊 71"/>
            <p:cNvSpPr txBox="1"/>
            <p:nvPr/>
          </p:nvSpPr>
          <p:spPr>
            <a:xfrm>
              <a:off x="7380312" y="5210598"/>
              <a:ext cx="504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800" b="1" dirty="0" smtClean="0">
                  <a:latin typeface="微軟正黑體" pitchFamily="34" charset="-120"/>
                  <a:ea typeface="微軟正黑體" pitchFamily="34" charset="-120"/>
                  <a:sym typeface="Wingdings"/>
                </a:rPr>
                <a:t></a:t>
              </a:r>
              <a:endParaRPr lang="zh-TW" altLang="en-US" sz="18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935338" y="4581128"/>
              <a:ext cx="6944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sym typeface="Wingdings"/>
                </a:rPr>
                <a:t>Dim.1</a:t>
              </a:r>
              <a:endParaRPr lang="zh-TW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4647347" y="4149080"/>
              <a:ext cx="6944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sym typeface="Wingdings"/>
                </a:rPr>
                <a:t>Dim.2</a:t>
              </a:r>
              <a:endParaRPr lang="zh-TW" altLang="en-US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6397859" y="5320953"/>
              <a:ext cx="6944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  <a:sym typeface="Wingdings"/>
                </a:rPr>
                <a:t>Dim.3</a:t>
              </a:r>
              <a:endParaRPr lang="zh-TW" altLang="en-US" dirty="0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257567" y="923207"/>
            <a:ext cx="3041932" cy="2736304"/>
            <a:chOff x="3733494" y="679412"/>
            <a:chExt cx="2722173" cy="2413355"/>
          </a:xfrm>
        </p:grpSpPr>
        <p:pic>
          <p:nvPicPr>
            <p:cNvPr id="8" name="圖片 7" descr="畫面剪輯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494" y="679412"/>
              <a:ext cx="2722173" cy="2413355"/>
            </a:xfrm>
            <a:prstGeom prst="rect">
              <a:avLst/>
            </a:prstGeom>
          </p:spPr>
        </p:pic>
        <p:cxnSp>
          <p:nvCxnSpPr>
            <p:cNvPr id="12" name="直線單箭頭接點 11"/>
            <p:cNvCxnSpPr/>
            <p:nvPr/>
          </p:nvCxnSpPr>
          <p:spPr>
            <a:xfrm flipV="1">
              <a:off x="4004597" y="822011"/>
              <a:ext cx="629522" cy="610663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字方塊 21"/>
          <p:cNvSpPr txBox="1"/>
          <p:nvPr/>
        </p:nvSpPr>
        <p:spPr>
          <a:xfrm>
            <a:off x="3638309" y="620688"/>
            <a:ext cx="2517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Predicted Acceptance</a:t>
            </a:r>
            <a:endParaRPr lang="zh-TW" altLang="en-US" sz="1600" dirty="0"/>
          </a:p>
        </p:txBody>
      </p:sp>
      <p:sp>
        <p:nvSpPr>
          <p:cNvPr id="94" name="文字方塊 93"/>
          <p:cNvSpPr txBox="1"/>
          <p:nvPr/>
        </p:nvSpPr>
        <p:spPr>
          <a:xfrm>
            <a:off x="6397859" y="620688"/>
            <a:ext cx="249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Predicted </a:t>
            </a:r>
            <a:r>
              <a:rPr lang="en-US" altLang="zh-TW" sz="1600" dirty="0" err="1" smtClean="0"/>
              <a:t>Unacceptance</a:t>
            </a:r>
            <a:endParaRPr lang="zh-TW" altLang="en-US" sz="1600" dirty="0"/>
          </a:p>
        </p:txBody>
      </p:sp>
      <p:sp>
        <p:nvSpPr>
          <p:cNvPr id="23" name="加號 22"/>
          <p:cNvSpPr/>
          <p:nvPr/>
        </p:nvSpPr>
        <p:spPr>
          <a:xfrm>
            <a:off x="1089740" y="5034004"/>
            <a:ext cx="241900" cy="253956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文字方塊 51"/>
          <p:cNvSpPr txBox="1"/>
          <p:nvPr/>
        </p:nvSpPr>
        <p:spPr>
          <a:xfrm>
            <a:off x="7884368" y="292586"/>
            <a:ext cx="108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20/22</a:t>
            </a: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838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4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1"/>
          <p:cNvSpPr txBox="1">
            <a:spLocks/>
          </p:cNvSpPr>
          <p:nvPr/>
        </p:nvSpPr>
        <p:spPr>
          <a:xfrm>
            <a:off x="2051720" y="3021121"/>
            <a:ext cx="5053603" cy="11144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" sz="6000" dirty="0" smtClean="0">
                <a:solidFill>
                  <a:srgbClr val="F62649"/>
                </a:solidFill>
                <a:latin typeface="Arial Black" pitchFamily="34" charset="0"/>
              </a:rPr>
              <a:t>Conclusion</a:t>
            </a:r>
            <a:endParaRPr lang="en" sz="6000" dirty="0">
              <a:solidFill>
                <a:srgbClr val="F62649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9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67544" y="458585"/>
            <a:ext cx="8352928" cy="55627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3600"/>
              </a:spcBef>
            </a:pPr>
            <a:r>
              <a:rPr lang="en-US" altLang="zh-TW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TW" altLang="en-US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預測錯誤率</a:t>
            </a:r>
            <a:endParaRPr lang="en-US" altLang="zh-TW" sz="2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0000" lvl="0" indent="-228600">
              <a:spcBef>
                <a:spcPts val="1200"/>
              </a:spcBef>
            </a:pPr>
            <a:r>
              <a:rPr lang="en-US" altLang="zh-TW" sz="2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SVM</a:t>
            </a:r>
          </a:p>
          <a:p>
            <a:pPr marL="720000" lvl="0" indent="-228600"/>
            <a:r>
              <a:rPr lang="zh-TW" altLang="en-US" sz="2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錯誤率</a:t>
            </a:r>
            <a:r>
              <a:rPr lang="en-US" altLang="zh-TW" sz="2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9%</a:t>
            </a:r>
          </a:p>
          <a:p>
            <a:pPr marL="457200" indent="-228600">
              <a:spcBef>
                <a:spcPts val="3600"/>
              </a:spcBef>
            </a:pPr>
            <a:r>
              <a:rPr lang="en-US" altLang="zh-TW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. </a:t>
            </a:r>
            <a:r>
              <a:rPr lang="zh-TW" altLang="en-US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聲音不合格的原因 </a:t>
            </a:r>
            <a:r>
              <a:rPr lang="en-US" altLang="zh-TW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-&gt;</a:t>
            </a:r>
            <a:r>
              <a:rPr lang="zh-TW" altLang="en-US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未來治療的調整方向</a:t>
            </a:r>
            <a:endParaRPr lang="en-US" altLang="zh-TW" sz="2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0000" indent="-228600">
              <a:spcBef>
                <a:spcPts val="1200"/>
              </a:spcBef>
            </a:pPr>
            <a:r>
              <a:rPr lang="zh-TW" altLang="en-US" sz="2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能量</a:t>
            </a:r>
            <a:r>
              <a:rPr lang="zh-TW" altLang="en-US" sz="2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、音調不穩定</a:t>
            </a:r>
          </a:p>
          <a:p>
            <a:pPr marL="720000" indent="-228600"/>
            <a:r>
              <a:rPr lang="zh-TW" altLang="en-US" sz="2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噪音</a:t>
            </a:r>
            <a:r>
              <a:rPr lang="zh-TW" altLang="en-US" sz="2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（聲帶）多、低音量不穩定</a:t>
            </a:r>
          </a:p>
          <a:p>
            <a:pPr marL="720000" indent="-228600"/>
            <a:r>
              <a:rPr lang="zh-TW" altLang="en-US" sz="2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噪音</a:t>
            </a:r>
            <a:r>
              <a:rPr lang="zh-TW" altLang="en-US" sz="2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（聲帶、咬合）異常多</a:t>
            </a:r>
          </a:p>
          <a:p>
            <a:pPr marL="457200" indent="-228600">
              <a:spcBef>
                <a:spcPts val="3600"/>
              </a:spcBef>
            </a:pPr>
            <a:r>
              <a:rPr lang="en-US" altLang="zh-TW" sz="2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en-US" altLang="zh-TW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. </a:t>
            </a:r>
            <a:r>
              <a:rPr lang="zh-TW" altLang="en-US" sz="2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易誤判的</a:t>
            </a:r>
            <a:r>
              <a:rPr lang="zh-TW" altLang="en-US" sz="2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聲音 </a:t>
            </a:r>
            <a:r>
              <a:rPr lang="en-US" altLang="zh-TW" sz="2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en-US" altLang="zh-TW" sz="2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lang="zh-TW" altLang="en-US" sz="2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專家判斷</a:t>
            </a:r>
            <a:endParaRPr lang="en-US" altLang="zh-TW" sz="2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0000" indent="-228600">
              <a:spcBef>
                <a:spcPts val="1200"/>
              </a:spcBef>
            </a:pPr>
            <a:r>
              <a:rPr lang="zh-TW" altLang="en-US" sz="2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能量</a:t>
            </a:r>
            <a:r>
              <a:rPr lang="zh-TW" altLang="en-US" sz="2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音調穩定性偏低 </a:t>
            </a:r>
            <a:r>
              <a:rPr lang="en-US" altLang="zh-TW" sz="2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-&gt;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預測不合格</a:t>
            </a:r>
            <a:endParaRPr lang="zh-TW" altLang="en-US" sz="26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0000" indent="-228600"/>
            <a:r>
              <a:rPr lang="zh-TW" altLang="en-US" sz="2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噪音（聲帶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）不多、</a:t>
            </a:r>
            <a:r>
              <a:rPr lang="zh-TW" altLang="en-US" sz="2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低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音量較穩定 </a:t>
            </a:r>
            <a:r>
              <a:rPr lang="en-US" altLang="zh-TW" sz="2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-&gt;</a:t>
            </a:r>
            <a:r>
              <a:rPr lang="zh-TW" altLang="en-US" sz="2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預測合格</a:t>
            </a:r>
            <a:endParaRPr lang="zh-TW" altLang="en-US" sz="26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0000" indent="-228600"/>
            <a:endParaRPr lang="zh-TW" altLang="en-US" sz="26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884368" y="292586"/>
            <a:ext cx="108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21/22</a:t>
            </a: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163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893700" y="125760"/>
            <a:ext cx="76281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b="1" dirty="0" smtClean="0"/>
              <a:t>Reference</a:t>
            </a:r>
            <a:endParaRPr lang="en" sz="6000" b="1" dirty="0"/>
          </a:p>
        </p:txBody>
      </p:sp>
      <p:sp>
        <p:nvSpPr>
          <p:cNvPr id="84" name="Shape 84"/>
          <p:cNvSpPr txBox="1"/>
          <p:nvPr/>
        </p:nvSpPr>
        <p:spPr>
          <a:xfrm>
            <a:off x="942925" y="1340768"/>
            <a:ext cx="7134684" cy="54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zh-TW" altLang="en-US" sz="1800" b="1" dirty="0" smtClean="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部落格</a:t>
            </a:r>
            <a:r>
              <a:rPr lang="en-US" altLang="zh-TW" sz="1800" b="1" dirty="0" smtClean="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-</a:t>
            </a:r>
            <a:r>
              <a:rPr lang="zh-TW" altLang="en-US" sz="1800" b="1" dirty="0" smtClean="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 語言</a:t>
            </a:r>
            <a:r>
              <a:rPr lang="zh-TW" altLang="en-US" sz="1800" b="1" dirty="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、障礙、神經疾病</a:t>
            </a:r>
            <a:endParaRPr lang="en-US" altLang="zh-TW" sz="1800" b="1" dirty="0" smtClean="0">
              <a:solidFill>
                <a:srgbClr val="F20253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600"/>
              </a:spcBef>
            </a:pPr>
            <a:r>
              <a:rPr lang="en-US" altLang="zh-TW" sz="16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2015</a:t>
            </a:r>
            <a:r>
              <a:rPr lang="zh-TW" altLang="en-US" sz="16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年</a:t>
            </a:r>
            <a:r>
              <a:rPr lang="en-US" altLang="zh-TW" sz="16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r>
              <a:rPr lang="zh-TW" altLang="en-US" sz="16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月</a:t>
            </a:r>
            <a:r>
              <a:rPr lang="en-US" altLang="zh-TW" sz="16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18</a:t>
            </a:r>
            <a:r>
              <a:rPr lang="zh-TW" altLang="en-US" sz="16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日 星期六</a:t>
            </a:r>
          </a:p>
          <a:p>
            <a:pPr lvl="0">
              <a:spcBef>
                <a:spcPts val="600"/>
              </a:spcBef>
            </a:pPr>
            <a:r>
              <a:rPr lang="en-US" altLang="zh-TW" sz="16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LSVT LOUD</a:t>
            </a:r>
            <a:r>
              <a:rPr lang="zh-TW" altLang="en-US" sz="16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：一個針對帕金森氏症的言語障礙</a:t>
            </a:r>
            <a:r>
              <a:rPr lang="zh-TW" altLang="en-US" sz="1600" dirty="0" smtClean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療程</a:t>
            </a:r>
            <a:endParaRPr lang="en-US" altLang="zh-TW" sz="1600" dirty="0" smtClean="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600"/>
              </a:spcBef>
            </a:pPr>
            <a:r>
              <a:rPr lang="en-US" altLang="zh-TW" sz="16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http://chenyuwen512.blogspot.tw/2015/07/lsvt-loud.html</a:t>
            </a:r>
            <a:endParaRPr lang="en-US" altLang="zh-TW" sz="1600" dirty="0" smtClean="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1200"/>
              </a:spcBef>
            </a:pPr>
            <a:r>
              <a:rPr lang="en-US" altLang="zh-TW" sz="1800" b="1" dirty="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Objective automatic assessment of </a:t>
            </a:r>
            <a:r>
              <a:rPr lang="en-US" altLang="zh-TW" sz="1800" b="1" dirty="0" smtClean="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rehabilitative</a:t>
            </a:r>
            <a:r>
              <a:rPr lang="zh-TW" altLang="en-US" sz="1800" b="1" dirty="0" smtClean="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TW" sz="1800" b="1" dirty="0" smtClean="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speech </a:t>
            </a:r>
            <a:r>
              <a:rPr lang="en-US" altLang="zh-TW" sz="1800" b="1" dirty="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treatment in </a:t>
            </a:r>
            <a:r>
              <a:rPr lang="en-US" altLang="zh-TW" sz="1800" b="1" dirty="0" smtClean="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Parkinson`s disease</a:t>
            </a:r>
          </a:p>
          <a:p>
            <a:pPr lvl="0">
              <a:spcBef>
                <a:spcPts val="600"/>
              </a:spcBef>
            </a:pPr>
            <a:r>
              <a:rPr lang="en-US" altLang="zh-TW" sz="1600" dirty="0" err="1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Athanasios</a:t>
            </a:r>
            <a:r>
              <a:rPr lang="en-US" altLang="zh-TW" sz="16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TW" sz="1600" dirty="0" err="1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Tsanas</a:t>
            </a:r>
            <a:r>
              <a:rPr lang="en-US" altLang="zh-TW" sz="16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, Max A. Little, Cynthia Fox, Lorraine O. </a:t>
            </a:r>
            <a:r>
              <a:rPr lang="en-US" altLang="zh-TW" sz="1600" dirty="0" err="1" smtClean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Ramig</a:t>
            </a:r>
            <a:r>
              <a:rPr lang="en-US" altLang="zh-TW" sz="16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,“Objective automatic assessment of </a:t>
            </a:r>
            <a:r>
              <a:rPr lang="en-US" altLang="zh-TW" sz="1600" dirty="0" smtClean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rehabilitative speech </a:t>
            </a:r>
            <a:r>
              <a:rPr lang="en-US" altLang="zh-TW" sz="16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treatment in </a:t>
            </a:r>
            <a:r>
              <a:rPr lang="en-US" altLang="zh-TW" sz="1600" dirty="0" smtClean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Parkinson`s </a:t>
            </a:r>
            <a:r>
              <a:rPr lang="en-US" altLang="zh-TW" sz="16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disease”, </a:t>
            </a:r>
            <a:r>
              <a:rPr lang="en-US" altLang="zh-TW" sz="1600" dirty="0" smtClean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TNSRE-2013-00129.R1, pp. 1-6.</a:t>
            </a:r>
          </a:p>
          <a:p>
            <a:pPr lvl="0">
              <a:spcBef>
                <a:spcPts val="600"/>
              </a:spcBef>
            </a:pPr>
            <a:r>
              <a:rPr lang="en-US" altLang="zh-TW" sz="16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https://people.maths.ox.ac.uk/tsanas/Preprints/TNSRE2013.pdf</a:t>
            </a:r>
            <a:endParaRPr lang="en-US" altLang="zh-TW" sz="1600" dirty="0" smtClean="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1200"/>
              </a:spcBef>
            </a:pPr>
            <a:r>
              <a:rPr lang="en-US" altLang="zh-TW" sz="1800" b="1" dirty="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Accurate </a:t>
            </a:r>
            <a:r>
              <a:rPr lang="en-US" altLang="zh-TW" sz="1800" b="1" dirty="0" err="1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telemonitoring</a:t>
            </a:r>
            <a:r>
              <a:rPr lang="en-US" altLang="zh-TW" sz="1800" b="1" dirty="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 of Parkinson’s disease- symptom severity using nonlinear speech signal processing and statistical machine learning</a:t>
            </a:r>
            <a:endParaRPr lang="en-US" altLang="zh-TW" sz="1800" b="1" dirty="0">
              <a:solidFill>
                <a:srgbClr val="F20253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600"/>
              </a:spcBef>
            </a:pPr>
            <a:r>
              <a:rPr lang="en-US" sz="1600" dirty="0" err="1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Athanasios</a:t>
            </a:r>
            <a:r>
              <a:rPr lang="en-US" sz="16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 smtClean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Tsanas</a:t>
            </a:r>
            <a:r>
              <a:rPr lang="en-US" sz="16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, Dr. M.A. Little and Dr. P.E. </a:t>
            </a:r>
            <a:r>
              <a:rPr lang="en-US" sz="1600" dirty="0" err="1" smtClean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McSharry</a:t>
            </a:r>
            <a:r>
              <a:rPr lang="en-US" sz="16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600" dirty="0" smtClean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“Accurate </a:t>
            </a:r>
            <a:r>
              <a:rPr lang="en-US" sz="1600" dirty="0" err="1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telemonitoring</a:t>
            </a:r>
            <a:r>
              <a:rPr lang="en-US" sz="16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 of Parkinson’s </a:t>
            </a:r>
            <a:r>
              <a:rPr lang="en-US" sz="1600" dirty="0" smtClean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disease- symptom </a:t>
            </a:r>
            <a:r>
              <a:rPr lang="en-US" sz="16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severity using nonlinear speech </a:t>
            </a:r>
            <a:r>
              <a:rPr lang="en-US" sz="1600" dirty="0" smtClean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signal processing </a:t>
            </a:r>
            <a:r>
              <a:rPr lang="en-US" sz="16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and statistical machine </a:t>
            </a:r>
            <a:r>
              <a:rPr lang="en-US" sz="1600" dirty="0" smtClean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learning”, </a:t>
            </a:r>
            <a:r>
              <a:rPr lang="en-US" sz="16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Summary of </a:t>
            </a:r>
            <a:r>
              <a:rPr lang="en-US" sz="1600" dirty="0" smtClean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thesis for </a:t>
            </a:r>
            <a:r>
              <a:rPr lang="en-US" sz="16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the degree </a:t>
            </a:r>
            <a:r>
              <a:rPr lang="en-US" sz="1600" dirty="0" smtClean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of Doctor </a:t>
            </a:r>
            <a:r>
              <a:rPr lang="en-US" sz="16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of Philosophy, University of Oxford, St. Cross </a:t>
            </a:r>
            <a:r>
              <a:rPr lang="en-US" sz="1600" dirty="0" smtClean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College, pp. 56-95.</a:t>
            </a:r>
          </a:p>
          <a:p>
            <a:pPr lvl="0">
              <a:spcBef>
                <a:spcPts val="600"/>
              </a:spcBef>
            </a:pPr>
            <a:r>
              <a:rPr lang="en-US" sz="16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https://people.maths.ox.ac.uk/tsanas/Preprints/DPhil%20thesis.pdf</a:t>
            </a:r>
          </a:p>
          <a:p>
            <a:pPr lvl="0">
              <a:spcBef>
                <a:spcPts val="600"/>
              </a:spcBef>
            </a:pPr>
            <a:endParaRPr sz="1600" dirty="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884368" y="292586"/>
            <a:ext cx="108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22/22</a:t>
            </a: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115616" y="2996952"/>
            <a:ext cx="7200800" cy="191475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7200" i="0" dirty="0" smtClean="0">
                <a:solidFill>
                  <a:srgbClr val="00B0F0"/>
                </a:solidFill>
                <a:latin typeface="Arial Black" pitchFamily="34" charset="0"/>
              </a:rPr>
              <a:t>Introduction</a:t>
            </a:r>
            <a:endParaRPr lang="en" sz="7200" i="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5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15616" y="332656"/>
            <a:ext cx="7272808" cy="125167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微軟正黑體" pitchFamily="34" charset="-120"/>
              </a:rPr>
              <a:t>帕金森氏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微軟正黑體" pitchFamily="34" charset="-120"/>
              </a:rPr>
              <a:t>症 </a:t>
            </a:r>
            <a:r>
              <a:rPr lang="en-US" altLang="zh-TW" sz="4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微軟正黑體" pitchFamily="34" charset="-120"/>
              </a:rPr>
              <a:t/>
            </a:r>
            <a:br>
              <a:rPr lang="en-US" altLang="zh-TW" sz="4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微軟正黑體" pitchFamily="34" charset="-120"/>
              </a:rPr>
            </a:br>
            <a:r>
              <a:rPr lang="en-US" altLang="zh-TW" sz="4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微軟正黑體" pitchFamily="34" charset="-120"/>
              </a:rPr>
              <a:t>Parkinson’s </a:t>
            </a:r>
            <a:r>
              <a:rPr lang="en-US" altLang="zh-TW" sz="4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微軟正黑體" pitchFamily="34" charset="-120"/>
              </a:rPr>
              <a:t>Disease (PD)</a:t>
            </a:r>
            <a:endParaRPr lang="en" sz="40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ea typeface="微軟正黑體" pitchFamily="34" charset="-120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99592" y="2004969"/>
            <a:ext cx="4680520" cy="30802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全球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800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萬人</a:t>
            </a:r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慢性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中樞神經退化疾病</a:t>
            </a:r>
            <a:endParaRPr lang="en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肢體、認知、言語</a:t>
            </a:r>
            <a:endParaRPr lang="en" altLang="zh-TW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228600">
              <a:lnSpc>
                <a:spcPct val="150000"/>
              </a:lnSpc>
            </a:pPr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%-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言語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障礙</a:t>
            </a:r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44824"/>
            <a:ext cx="3078126" cy="42873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496" y="6351711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err="1">
                <a:solidFill>
                  <a:schemeClr val="tx2">
                    <a:lumMod val="50000"/>
                  </a:schemeClr>
                </a:solidFill>
              </a:rPr>
              <a:t>Athanasios</a:t>
            </a:r>
            <a:r>
              <a:rPr lang="en-US" altLang="zh-TW" sz="1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zh-TW" sz="1200" dirty="0" err="1">
                <a:solidFill>
                  <a:schemeClr val="tx2">
                    <a:lumMod val="50000"/>
                  </a:schemeClr>
                </a:solidFill>
              </a:rPr>
              <a:t>Tsanas</a:t>
            </a:r>
            <a:r>
              <a:rPr lang="en-US" altLang="zh-TW" sz="1200" dirty="0">
                <a:solidFill>
                  <a:schemeClr val="tx2">
                    <a:lumMod val="50000"/>
                  </a:schemeClr>
                </a:solidFill>
              </a:rPr>
              <a:t>, Max A. Little, Cynthia Fox, Lorraine O. </a:t>
            </a:r>
            <a:r>
              <a:rPr lang="en-US" altLang="zh-TW" sz="1200" dirty="0" err="1">
                <a:solidFill>
                  <a:schemeClr val="tx2">
                    <a:lumMod val="50000"/>
                  </a:schemeClr>
                </a:solidFill>
              </a:rPr>
              <a:t>Ramig</a:t>
            </a:r>
            <a:r>
              <a:rPr lang="en-US" altLang="zh-TW" sz="1200" dirty="0">
                <a:solidFill>
                  <a:schemeClr val="tx2">
                    <a:lumMod val="50000"/>
                  </a:schemeClr>
                </a:solidFill>
              </a:rPr>
              <a:t>,“Objective automatic assessment of rehabilitative speech treatment in Parkinson`s disease”, TNSRE-2013-00129.R1, pp. 1-6.</a:t>
            </a:r>
          </a:p>
        </p:txBody>
      </p:sp>
      <p:sp>
        <p:nvSpPr>
          <p:cNvPr id="4" name="矩形 3"/>
          <p:cNvSpPr/>
          <p:nvPr/>
        </p:nvSpPr>
        <p:spPr>
          <a:xfrm>
            <a:off x="7399509" y="5903694"/>
            <a:ext cx="16369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 err="1">
                <a:solidFill>
                  <a:schemeClr val="tx2">
                    <a:lumMod val="50000"/>
                  </a:schemeClr>
                </a:solidFill>
              </a:rPr>
              <a:t>Narayana</a:t>
            </a:r>
            <a:r>
              <a:rPr lang="en-US" altLang="zh-TW" sz="1100" dirty="0">
                <a:solidFill>
                  <a:schemeClr val="tx2">
                    <a:lumMod val="50000"/>
                  </a:schemeClr>
                </a:solidFill>
              </a:rPr>
              <a:t> Health Blogs</a:t>
            </a:r>
            <a:endParaRPr lang="zh-TW" altLang="en-US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028384" y="292586"/>
            <a:ext cx="936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1/22</a:t>
            </a: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02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15616" y="332656"/>
            <a:ext cx="7272808" cy="125167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微軟正黑體" pitchFamily="34" charset="-120"/>
              </a:rPr>
              <a:t>Lee Silverman Voice Treatment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微軟正黑體" pitchFamily="34" charset="-120"/>
              </a:rPr>
              <a:t>（</a:t>
            </a:r>
            <a: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微軟正黑體" pitchFamily="34" charset="-120"/>
              </a:rPr>
              <a:t>LSVT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微軟正黑體" pitchFamily="34" charset="-120"/>
              </a:rPr>
              <a:t>）</a:t>
            </a:r>
            <a:endParaRPr lang="en" sz="40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ea typeface="微軟正黑體" pitchFamily="34" charset="-120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99592" y="2060848"/>
            <a:ext cx="7344816" cy="437635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150000"/>
              </a:lnSpc>
            </a:pPr>
            <a:r>
              <a:rPr lang="zh-TW" altLang="en-US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常被實施、最具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效果</a:t>
            </a:r>
            <a:endParaRPr lang="en-US" altLang="zh-TW" sz="3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228600">
              <a:lnSpc>
                <a:spcPct val="150000"/>
              </a:lnSpc>
            </a:pPr>
            <a:r>
              <a:rPr lang="zh-TW" altLang="en-US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訓練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肌肉</a:t>
            </a:r>
            <a:endParaRPr lang="en-US" altLang="zh-TW" sz="3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228600">
              <a:lnSpc>
                <a:spcPct val="150000"/>
              </a:lnSpc>
            </a:pP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音量加大、音調變化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、誇張</a:t>
            </a: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發音</a:t>
            </a:r>
          </a:p>
          <a:p>
            <a:pPr marL="457200" lvl="0" indent="-228600"/>
            <a:endParaRPr dirty="0"/>
          </a:p>
        </p:txBody>
      </p:sp>
      <p:sp>
        <p:nvSpPr>
          <p:cNvPr id="2" name="矩形 1"/>
          <p:cNvSpPr/>
          <p:nvPr/>
        </p:nvSpPr>
        <p:spPr>
          <a:xfrm>
            <a:off x="179512" y="643417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部落格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語言、障礙、神經疾病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--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LSVT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LOUD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：一個針對帕金森氏症的言語障礙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療程 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2015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年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7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月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18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日</a:t>
            </a:r>
            <a:endParaRPr lang="zh-TW" altLang="en-US" dirty="0">
              <a:solidFill>
                <a:schemeClr val="tx2">
                  <a:lumMod val="50000"/>
                </a:schemeClr>
              </a:solidFill>
            </a:endParaRPr>
          </a:p>
          <a:p>
            <a:endParaRPr lang="zh-TW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028384" y="292586"/>
            <a:ext cx="936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2/22</a:t>
            </a: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333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710425" y="2882400"/>
            <a:ext cx="5723699" cy="241880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" altLang="zh-TW" sz="8000" i="0" dirty="0" smtClean="0">
                <a:solidFill>
                  <a:srgbClr val="0070C0"/>
                </a:solidFill>
                <a:latin typeface="Arial Black" pitchFamily="34" charset="0"/>
              </a:rPr>
              <a:t>Data</a:t>
            </a:r>
            <a:endParaRPr lang="en" sz="6000" i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87624" y="260648"/>
            <a:ext cx="7272808" cy="117966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en-US" sz="48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微軟正黑體" pitchFamily="34" charset="-120"/>
              </a:rPr>
              <a:t>資料背景</a:t>
            </a:r>
            <a:endParaRPr lang="en" sz="48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ea typeface="微軟正黑體" pitchFamily="34" charset="-120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99592" y="1556792"/>
            <a:ext cx="7632848" cy="473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位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PD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患者</a:t>
            </a:r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LSVT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療程</a:t>
            </a:r>
            <a:endParaRPr lang="en-US" altLang="zh-TW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228600">
              <a:lnSpc>
                <a:spcPct val="150000"/>
              </a:lnSpc>
            </a:pP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美國愛荷華大學國家語音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中心</a:t>
            </a:r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228600">
              <a:lnSpc>
                <a:spcPct val="150000"/>
              </a:lnSpc>
            </a:pPr>
            <a: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種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聲音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低中高音調、音量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共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126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筆</a:t>
            </a:r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228600">
              <a:lnSpc>
                <a:spcPct val="150000"/>
              </a:lnSpc>
            </a:pP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聲音評估</a:t>
            </a:r>
            <a: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-7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位專家</a:t>
            </a:r>
            <a:endParaRPr lang="en-US" altLang="zh-TW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228600">
              <a:lnSpc>
                <a:spcPct val="150000"/>
              </a:lnSpc>
            </a:pPr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309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種臨床語音信號處理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演算法</a:t>
            </a:r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228600">
              <a:lnSpc>
                <a:spcPct val="150000"/>
              </a:lnSpc>
            </a:pPr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6351711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err="1">
                <a:solidFill>
                  <a:schemeClr val="tx2">
                    <a:lumMod val="50000"/>
                  </a:schemeClr>
                </a:solidFill>
              </a:rPr>
              <a:t>Athanasios</a:t>
            </a:r>
            <a:r>
              <a:rPr lang="en-US" altLang="zh-TW" sz="1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zh-TW" sz="1200" dirty="0" err="1">
                <a:solidFill>
                  <a:schemeClr val="tx2">
                    <a:lumMod val="50000"/>
                  </a:schemeClr>
                </a:solidFill>
              </a:rPr>
              <a:t>Tsanas</a:t>
            </a:r>
            <a:r>
              <a:rPr lang="en-US" altLang="zh-TW" sz="1200" dirty="0">
                <a:solidFill>
                  <a:schemeClr val="tx2">
                    <a:lumMod val="50000"/>
                  </a:schemeClr>
                </a:solidFill>
              </a:rPr>
              <a:t>, Max A. Little, Cynthia Fox, Lorraine O. </a:t>
            </a:r>
            <a:r>
              <a:rPr lang="en-US" altLang="zh-TW" sz="1200" dirty="0" err="1">
                <a:solidFill>
                  <a:schemeClr val="tx2">
                    <a:lumMod val="50000"/>
                  </a:schemeClr>
                </a:solidFill>
              </a:rPr>
              <a:t>Ramig</a:t>
            </a:r>
            <a:r>
              <a:rPr lang="en-US" altLang="zh-TW" sz="1200" dirty="0">
                <a:solidFill>
                  <a:schemeClr val="tx2">
                    <a:lumMod val="50000"/>
                  </a:schemeClr>
                </a:solidFill>
              </a:rPr>
              <a:t>,“Objective automatic assessment of rehabilitative speech treatment in Parkinson`s disease”, TNSRE-2013-00129.R1, pp. 1-6.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028384" y="292586"/>
            <a:ext cx="936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3/22</a:t>
            </a: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419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55576" y="1268760"/>
            <a:ext cx="8352928" cy="55627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Sheet1. Data</a:t>
            </a:r>
          </a:p>
          <a:p>
            <a:pPr marL="720000" lvl="0" indent="-228600">
              <a:lnSpc>
                <a:spcPct val="150000"/>
              </a:lnSpc>
            </a:pP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訊號處理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演算法 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x 309 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endParaRPr lang="en-US" altLang="zh-TW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0000" lvl="0" indent="-228600"/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資料長度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400" b="1" dirty="0" err="1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Data_length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457200" indent="-228600">
              <a:lnSpc>
                <a:spcPct val="150000"/>
              </a:lnSpc>
              <a:spcBef>
                <a:spcPts val="1200"/>
              </a:spcBef>
            </a:pP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Sheet2. Binary response</a:t>
            </a:r>
          </a:p>
          <a:p>
            <a:pPr marL="720000" indent="-228600">
              <a:lnSpc>
                <a:spcPct val="150000"/>
              </a:lnSpc>
            </a:pP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專家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判斷結果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(1=acceptable, 2=unacceptable)</a:t>
            </a:r>
          </a:p>
          <a:p>
            <a:pPr marL="457200" indent="-228600">
              <a:lnSpc>
                <a:spcPct val="150000"/>
              </a:lnSpc>
              <a:spcBef>
                <a:spcPts val="1200"/>
              </a:spcBef>
            </a:pPr>
            <a:r>
              <a:rPr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Sheet3</a:t>
            </a: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. Subject demographics</a:t>
            </a:r>
          </a:p>
          <a:p>
            <a:pPr marL="720000" indent="-228600">
              <a:spcBef>
                <a:spcPts val="600"/>
              </a:spcBef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編號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0000" indent="-228600"/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年齡</a:t>
            </a:r>
            <a:endParaRPr lang="en-US" altLang="zh-TW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0000" indent="-228600"/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性別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0=Male, 1=Female)</a:t>
            </a:r>
          </a:p>
        </p:txBody>
      </p:sp>
      <p:sp>
        <p:nvSpPr>
          <p:cNvPr id="5" name="Shape 110"/>
          <p:cNvSpPr txBox="1">
            <a:spLocks/>
          </p:cNvSpPr>
          <p:nvPr/>
        </p:nvSpPr>
        <p:spPr>
          <a:xfrm>
            <a:off x="1187624" y="161106"/>
            <a:ext cx="7272808" cy="11796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微軟正黑體" pitchFamily="34" charset="-120"/>
              </a:rPr>
              <a:t>變數說明</a:t>
            </a:r>
            <a:endParaRPr lang="en" sz="48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028384" y="292586"/>
            <a:ext cx="936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4/22</a:t>
            </a: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419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0"/>
          <p:cNvSpPr txBox="1">
            <a:spLocks/>
          </p:cNvSpPr>
          <p:nvPr/>
        </p:nvSpPr>
        <p:spPr>
          <a:xfrm>
            <a:off x="899592" y="44624"/>
            <a:ext cx="7956376" cy="1107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/>
            <a:r>
              <a:rPr lang="zh-TW" altLang="en-US" sz="40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訊號</a:t>
            </a:r>
            <a:r>
              <a:rPr lang="zh-TW" altLang="en-US" sz="40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處理演算法*</a:t>
            </a:r>
            <a:r>
              <a:rPr lang="en-US" altLang="zh-TW" sz="40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309 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767256"/>
              </p:ext>
            </p:extLst>
          </p:nvPr>
        </p:nvGraphicFramePr>
        <p:xfrm>
          <a:off x="899593" y="1325880"/>
          <a:ext cx="7776863" cy="5286360"/>
        </p:xfrm>
        <a:graphic>
          <a:graphicData uri="http://schemas.openxmlformats.org/drawingml/2006/table">
            <a:tbl>
              <a:tblPr firstRow="1" bandRow="1">
                <a:tableStyleId>{CAC03066-867C-4FA9-B066-9F354C0F5046}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06976">
                <a:tc>
                  <a:txBody>
                    <a:bodyPr/>
                    <a:lstStyle/>
                    <a:p>
                      <a:r>
                        <a:rPr lang="en-US" altLang="zh-TW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A. </a:t>
                      </a:r>
                      <a:r>
                        <a:rPr lang="zh-TW" altLang="en-US" sz="2800" b="1" i="0" u="none" strike="noStrike" cap="non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Arial"/>
                        </a:rPr>
                        <a:t>聲帶振動週期偏離性</a:t>
                      </a:r>
                      <a:endParaRPr lang="zh-TW" altLang="en-US" sz="2800" b="1" i="0" u="none" strike="noStrike" cap="non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B. </a:t>
                      </a:r>
                      <a:r>
                        <a:rPr lang="zh-TW" altLang="en-US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信號噪音比</a:t>
                      </a:r>
                      <a:r>
                        <a:rPr lang="en-US" altLang="zh-TW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信噪比</a:t>
                      </a:r>
                      <a:r>
                        <a:rPr lang="en-US" altLang="zh-TW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6184">
                <a:tc>
                  <a:txBody>
                    <a:bodyPr/>
                    <a:lstStyle/>
                    <a:p>
                      <a:r>
                        <a:rPr lang="en-US" altLang="zh-TW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Jitter-</a:t>
                      </a:r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週期</a:t>
                      </a:r>
                      <a:r>
                        <a:rPr lang="en-US" altLang="zh-TW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頻率</a:t>
                      </a:r>
                      <a:r>
                        <a:rPr lang="zh-TW" altLang="en-US" sz="2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(RPDE, PPE)</a:t>
                      </a:r>
                    </a:p>
                    <a:p>
                      <a:r>
                        <a:rPr lang="en-US" altLang="zh-TW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Shimmer-</a:t>
                      </a:r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振幅</a:t>
                      </a:r>
                      <a:endParaRPr lang="en-US" altLang="zh-TW" sz="22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en-US" altLang="zh-TW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OQ-</a:t>
                      </a:r>
                      <a:r>
                        <a:rPr lang="zh-TW" altLang="en-US" sz="2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發聲持續時間</a:t>
                      </a:r>
                      <a:endParaRPr lang="en-US" altLang="zh-TW" sz="22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2200" b="0" i="0" u="none" strike="noStrike" cap="non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Arial"/>
                        </a:rPr>
                        <a:t>HNR-</a:t>
                      </a:r>
                      <a:r>
                        <a:rPr lang="zh-TW" altLang="en-US" sz="2200" b="0" i="0" u="none" strike="noStrike" cap="non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Arial"/>
                        </a:rPr>
                        <a:t>振幅</a:t>
                      </a:r>
                      <a:endParaRPr lang="en-US" altLang="zh-TW" sz="2200" b="0" i="0" u="none" strike="noStrike" cap="none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  <a:sym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0" i="0" u="none" strike="noStrike" cap="non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Arial"/>
                        </a:rPr>
                        <a:t>IMF-</a:t>
                      </a:r>
                      <a:r>
                        <a:rPr lang="zh-TW" altLang="en-US" sz="2200" b="0" i="0" u="none" strike="noStrike" cap="non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Arial"/>
                        </a:rPr>
                        <a:t>振幅</a:t>
                      </a:r>
                      <a:r>
                        <a:rPr lang="en-US" altLang="zh-TW" sz="2200" b="0" i="0" u="none" strike="noStrike" cap="non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Arial"/>
                        </a:rPr>
                        <a:t>/</a:t>
                      </a:r>
                      <a:r>
                        <a:rPr lang="zh-TW" altLang="en-US" sz="2200" b="0" i="0" u="none" strike="noStrike" cap="non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Arial"/>
                        </a:rPr>
                        <a:t>頻率</a:t>
                      </a:r>
                      <a:endParaRPr lang="en-US" altLang="zh-TW" sz="2200" b="0" i="0" u="none" strike="noStrike" cap="none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2200" b="0" i="0" u="none" strike="noStrike" cap="non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Arial"/>
                        </a:rPr>
                        <a:t>DFA, GNE-</a:t>
                      </a:r>
                      <a:r>
                        <a:rPr lang="zh-TW" altLang="en-US" sz="2200" b="0" i="0" u="none" strike="noStrike" cap="non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Arial"/>
                        </a:rPr>
                        <a:t>聲帶閉合不全</a:t>
                      </a:r>
                      <a:endParaRPr lang="en-US" altLang="zh-TW" sz="2200" b="0" i="0" u="none" strike="noStrike" cap="none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  <a:sym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0" i="0" u="none" strike="noStrike" cap="non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Arial"/>
                        </a:rPr>
                        <a:t>VFER-</a:t>
                      </a:r>
                      <a:r>
                        <a:rPr lang="zh-TW" altLang="en-US" sz="2200" b="0" i="0" u="none" strike="noStrike" cap="non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Arial"/>
                        </a:rPr>
                        <a:t>聲帶閉合不全</a:t>
                      </a:r>
                      <a:r>
                        <a:rPr lang="en-US" altLang="zh-TW" sz="2200" b="0" i="0" u="none" strike="noStrike" cap="non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Arial"/>
                        </a:rPr>
                        <a:t>/</a:t>
                      </a:r>
                      <a:r>
                        <a:rPr lang="zh-TW" altLang="en-US" sz="2200" b="0" i="0" u="none" strike="noStrike" cap="non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Arial"/>
                        </a:rPr>
                        <a:t>咬合位置</a:t>
                      </a:r>
                      <a:endParaRPr lang="en-US" altLang="zh-TW" sz="2200" b="0" i="0" u="none" strike="noStrike" cap="none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en-US" altLang="zh-TW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C. </a:t>
                      </a:r>
                      <a:r>
                        <a:rPr lang="zh-TW" altLang="en-US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小波衡量</a:t>
                      </a:r>
                      <a:endParaRPr lang="zh-TW" altLang="en-US" sz="2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D. </a:t>
                      </a:r>
                      <a:r>
                        <a:rPr lang="zh-TW" altLang="en-US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語音訊號能量</a:t>
                      </a:r>
                      <a:endParaRPr lang="zh-TW" altLang="en-US" sz="2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72208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2200" b="0" i="0" u="none" strike="noStrike" cap="non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Arial"/>
                        </a:rPr>
                        <a:t>F0-series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2200" b="0" i="0" u="none" strike="noStrike" cap="none" dirty="0" err="1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Arial"/>
                        </a:rPr>
                        <a:t>Ea</a:t>
                      </a:r>
                      <a:endParaRPr lang="en-US" altLang="zh-TW" sz="2200" b="0" i="0" u="none" strike="noStrike" cap="none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2200" b="0" i="0" u="none" strike="noStrike" cap="non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Arial"/>
                        </a:rPr>
                        <a:t>Ed </a:t>
                      </a:r>
                      <a:r>
                        <a:rPr lang="en-US" altLang="zh-TW" sz="2200" b="0" i="0" u="none" strike="noStrike" cap="none" dirty="0" err="1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Arial"/>
                        </a:rPr>
                        <a:t>coef</a:t>
                      </a:r>
                      <a:r>
                        <a:rPr lang="en-US" altLang="zh-TW" sz="2200" b="0" i="0" u="none" strike="noStrike" cap="non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Arial"/>
                        </a:rPr>
                        <a:t>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2200" b="0" i="0" u="none" strike="noStrike" cap="none" dirty="0" err="1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Arial"/>
                        </a:rPr>
                        <a:t>entropy_shannon</a:t>
                      </a:r>
                      <a:endParaRPr lang="en-US" altLang="zh-TW" sz="2200" b="0" i="0" u="none" strike="noStrike" cap="none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2200" b="0" i="0" u="none" strike="noStrike" cap="none" dirty="0" err="1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Arial"/>
                        </a:rPr>
                        <a:t>entropy_log</a:t>
                      </a:r>
                      <a:endParaRPr lang="en-US" altLang="zh-TW" sz="2200" b="0" i="0" u="none" strike="noStrike" cap="none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2200" b="0" i="0" u="none" strike="noStrike" cap="none" dirty="0" err="1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Arial"/>
                        </a:rPr>
                        <a:t>det_TKEO_mean</a:t>
                      </a:r>
                      <a:r>
                        <a:rPr lang="en-US" altLang="zh-TW" sz="2200" b="0" i="0" u="none" strike="noStrike" cap="non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Arial"/>
                        </a:rPr>
                        <a:t>, </a:t>
                      </a:r>
                      <a:r>
                        <a:rPr lang="en-US" altLang="zh-TW" sz="2200" b="0" i="0" u="none" strike="noStrike" cap="none" dirty="0" err="1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Arial"/>
                        </a:rPr>
                        <a:t>std</a:t>
                      </a:r>
                      <a:endParaRPr lang="zh-TW" altLang="en-US" sz="2200" b="0" i="0" u="none" strike="noStrike" cap="non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2200" b="0" i="0" u="none" strike="noStrike" cap="non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Arial"/>
                        </a:rPr>
                        <a:t>Log energy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2200" b="0" i="0" u="none" strike="noStrike" cap="non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Arial"/>
                        </a:rPr>
                        <a:t>MFCC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2200" b="0" i="0" u="none" strike="noStrike" cap="non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Arial"/>
                        </a:rPr>
                        <a:t>delta log energy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2200" b="0" i="0" u="none" strike="noStrike" cap="non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Arial"/>
                        </a:rPr>
                        <a:t>delta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2200" b="0" i="0" u="none" strike="noStrike" cap="non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Arial"/>
                        </a:rPr>
                        <a:t>delta </a:t>
                      </a:r>
                      <a:r>
                        <a:rPr lang="en-US" altLang="zh-TW" sz="2200" b="0" i="0" u="none" strike="noStrike" cap="none" dirty="0" err="1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Arial"/>
                        </a:rPr>
                        <a:t>delta</a:t>
                      </a:r>
                      <a:r>
                        <a:rPr lang="en-US" altLang="zh-TW" sz="2200" b="0" i="0" u="none" strike="noStrike" cap="non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Arial"/>
                        </a:rPr>
                        <a:t> log energy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2200" b="0" i="0" u="none" strike="noStrike" cap="non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Arial"/>
                        </a:rPr>
                        <a:t>delta </a:t>
                      </a:r>
                      <a:r>
                        <a:rPr lang="en-US" altLang="zh-TW" sz="2200" b="0" i="0" u="none" strike="noStrike" cap="none" dirty="0" err="1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Arial"/>
                        </a:rPr>
                        <a:t>delta</a:t>
                      </a:r>
                      <a:endParaRPr lang="en-US" altLang="zh-TW" sz="2200" b="0" i="0" u="none" strike="noStrike" cap="none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8028384" y="292586"/>
            <a:ext cx="936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5/22</a:t>
            </a:r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40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1220</Words>
  <Application>Microsoft Office PowerPoint</Application>
  <PresentationFormat>如螢幕大小 (4:3)</PresentationFormat>
  <Paragraphs>286</Paragraphs>
  <Slides>29</Slides>
  <Notes>29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41" baseType="lpstr">
      <vt:lpstr>Arial</vt:lpstr>
      <vt:lpstr>新細明體</vt:lpstr>
      <vt:lpstr>Calibri</vt:lpstr>
      <vt:lpstr>Raleway</vt:lpstr>
      <vt:lpstr>標楷體</vt:lpstr>
      <vt:lpstr>微軟正黑體</vt:lpstr>
      <vt:lpstr>Wingdings</vt:lpstr>
      <vt:lpstr>Arial Black</vt:lpstr>
      <vt:lpstr>Cambria Math</vt:lpstr>
      <vt:lpstr>Times New Roman</vt:lpstr>
      <vt:lpstr>Lato</vt:lpstr>
      <vt:lpstr>Antonio template</vt:lpstr>
      <vt:lpstr>帕金森氏症 語言障礙治療追蹤</vt:lpstr>
      <vt:lpstr>Outline</vt:lpstr>
      <vt:lpstr>PowerPoint 簡報</vt:lpstr>
      <vt:lpstr>帕金森氏症  Parkinson’s Disease (PD)</vt:lpstr>
      <vt:lpstr>Lee Silverman Voice Treatment（LSVT）</vt:lpstr>
      <vt:lpstr>PowerPoint 簡報</vt:lpstr>
      <vt:lpstr>資料背景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Grace</cp:lastModifiedBy>
  <cp:revision>214</cp:revision>
  <cp:lastPrinted>2018-01-07T11:47:00Z</cp:lastPrinted>
  <dcterms:modified xsi:type="dcterms:W3CDTF">2018-01-07T11:48:44Z</dcterms:modified>
</cp:coreProperties>
</file>